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1"/>
  </p:sldMasterIdLst>
  <p:notesMasterIdLst>
    <p:notesMasterId r:id="rId16"/>
  </p:notesMasterIdLst>
  <p:handoutMasterIdLst>
    <p:handoutMasterId r:id="rId17"/>
  </p:handoutMasterIdLst>
  <p:sldIdLst>
    <p:sldId id="665" r:id="rId2"/>
    <p:sldId id="669" r:id="rId3"/>
    <p:sldId id="711" r:id="rId4"/>
    <p:sldId id="708" r:id="rId5"/>
    <p:sldId id="702" r:id="rId6"/>
    <p:sldId id="703" r:id="rId7"/>
    <p:sldId id="696" r:id="rId8"/>
    <p:sldId id="697" r:id="rId9"/>
    <p:sldId id="704" r:id="rId10"/>
    <p:sldId id="709" r:id="rId11"/>
    <p:sldId id="699" r:id="rId12"/>
    <p:sldId id="700" r:id="rId13"/>
    <p:sldId id="694" r:id="rId14"/>
    <p:sldId id="690" r:id="rId15"/>
  </p:sldIdLst>
  <p:sldSz cx="12190413" cy="6858000"/>
  <p:notesSz cx="6810375" cy="9942513"/>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FontAwesome" charset="0"/>
      <p:regular r:id="rId24"/>
    </p:embeddedFont>
  </p:embeddedFontLst>
  <p:custDataLst>
    <p:tags r:id="rId25"/>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338" userDrawn="1">
          <p15:clr>
            <a:srgbClr val="A4A3A4"/>
          </p15:clr>
        </p15:guide>
        <p15:guide id="3" orient="horz" pos="3657" userDrawn="1">
          <p15:clr>
            <a:srgbClr val="A4A3A4"/>
          </p15:clr>
        </p15:guide>
        <p15:guide id="4" pos="7339" userDrawn="1">
          <p15:clr>
            <a:srgbClr val="A4A3A4"/>
          </p15:clr>
        </p15:guide>
        <p15:guide id="5" orient="horz">
          <p15:clr>
            <a:srgbClr val="A4A3A4"/>
          </p15:clr>
        </p15:guide>
        <p15:guide id="6">
          <p15:clr>
            <a:srgbClr val="A4A3A4"/>
          </p15:clr>
        </p15:guide>
        <p15:guide id="7" orient="horz" pos="1003" userDrawn="1">
          <p15:clr>
            <a:srgbClr val="A4A3A4"/>
          </p15:clr>
        </p15:guide>
        <p15:guide id="8" pos="349">
          <p15:clr>
            <a:srgbClr val="A4A3A4"/>
          </p15:clr>
        </p15:guide>
        <p15:guide id="9" pos="7345">
          <p15:clr>
            <a:srgbClr val="A4A3A4"/>
          </p15:clr>
        </p15:guide>
        <p15:guide id="10" pos="34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c" initials="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F0E"/>
    <a:srgbClr val="E9EAEE"/>
    <a:srgbClr val="D3D3D3"/>
    <a:srgbClr val="1B75BC"/>
    <a:srgbClr val="9D9EA0"/>
    <a:srgbClr val="747474"/>
    <a:srgbClr val="2D2D2C"/>
    <a:srgbClr val="032C3F"/>
    <a:srgbClr val="0F72B6"/>
    <a:srgbClr val="6AB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6374" autoAdjust="0"/>
  </p:normalViewPr>
  <p:slideViewPr>
    <p:cSldViewPr snapToGrid="0" snapToObjects="1" showGuides="1">
      <p:cViewPr varScale="1">
        <p:scale>
          <a:sx n="112" d="100"/>
          <a:sy n="112" d="100"/>
        </p:scale>
        <p:origin x="786" y="96"/>
      </p:cViewPr>
      <p:guideLst>
        <p:guide orient="horz" pos="981"/>
        <p:guide pos="338"/>
        <p:guide orient="horz" pos="3657"/>
        <p:guide pos="7339"/>
        <p:guide orient="horz"/>
        <p:guide/>
        <p:guide orient="horz" pos="1003"/>
        <p:guide pos="349"/>
        <p:guide pos="7345"/>
        <p:guide pos="343"/>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7860"/>
    </p:cViewPr>
  </p:sorterViewPr>
  <p:notesViewPr>
    <p:cSldViewPr snapToGrid="0" snapToObjects="1">
      <p:cViewPr varScale="1">
        <p:scale>
          <a:sx n="83" d="100"/>
          <a:sy n="83" d="100"/>
        </p:scale>
        <p:origin x="3810" y="108"/>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50460" cy="497682"/>
          </a:xfrm>
          <a:prstGeom prst="rect">
            <a:avLst/>
          </a:prstGeom>
        </p:spPr>
        <p:txBody>
          <a:bodyPr vert="horz" lIns="91577" tIns="45789" rIns="91577" bIns="45789" rtlCol="0"/>
          <a:lstStyle>
            <a:lvl1pPr algn="l">
              <a:defRPr sz="1200"/>
            </a:lvl1pPr>
          </a:lstStyle>
          <a:p>
            <a:endParaRPr lang="de-DE" dirty="0"/>
          </a:p>
        </p:txBody>
      </p:sp>
      <p:sp>
        <p:nvSpPr>
          <p:cNvPr id="3" name="Datumsplatzhalter 2"/>
          <p:cNvSpPr>
            <a:spLocks noGrp="1"/>
          </p:cNvSpPr>
          <p:nvPr>
            <p:ph type="dt" sz="quarter" idx="1"/>
          </p:nvPr>
        </p:nvSpPr>
        <p:spPr>
          <a:xfrm>
            <a:off x="3858294" y="2"/>
            <a:ext cx="2950460" cy="497682"/>
          </a:xfrm>
          <a:prstGeom prst="rect">
            <a:avLst/>
          </a:prstGeom>
        </p:spPr>
        <p:txBody>
          <a:bodyPr vert="horz" lIns="91577" tIns="45789" rIns="91577" bIns="45789" rtlCol="0"/>
          <a:lstStyle>
            <a:lvl1pPr algn="r">
              <a:defRPr sz="1200"/>
            </a:lvl1pPr>
          </a:lstStyle>
          <a:p>
            <a:fld id="{8450B8FC-714E-48A2-8E44-56D25F758704}" type="datetimeFigureOut">
              <a:rPr lang="de-DE" smtClean="0"/>
              <a:t>23.02.2023</a:t>
            </a:fld>
            <a:endParaRPr lang="de-DE" dirty="0"/>
          </a:p>
        </p:txBody>
      </p:sp>
      <p:sp>
        <p:nvSpPr>
          <p:cNvPr id="4" name="Fußzeilenplatzhalter 3"/>
          <p:cNvSpPr>
            <a:spLocks noGrp="1"/>
          </p:cNvSpPr>
          <p:nvPr>
            <p:ph type="ftr" sz="quarter" idx="2"/>
          </p:nvPr>
        </p:nvSpPr>
        <p:spPr>
          <a:xfrm>
            <a:off x="1" y="9444832"/>
            <a:ext cx="2950460" cy="497682"/>
          </a:xfrm>
          <a:prstGeom prst="rect">
            <a:avLst/>
          </a:prstGeom>
        </p:spPr>
        <p:txBody>
          <a:bodyPr vert="horz" lIns="91577" tIns="45789" rIns="91577" bIns="45789"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8294" y="9444832"/>
            <a:ext cx="2950460" cy="497682"/>
          </a:xfrm>
          <a:prstGeom prst="rect">
            <a:avLst/>
          </a:prstGeom>
        </p:spPr>
        <p:txBody>
          <a:bodyPr vert="horz" lIns="91577" tIns="45789" rIns="91577" bIns="45789" rtlCol="0" anchor="b"/>
          <a:lstStyle>
            <a:lvl1pPr algn="r">
              <a:defRPr sz="1200"/>
            </a:lvl1pPr>
          </a:lstStyle>
          <a:p>
            <a:fld id="{37EA0638-1204-433B-84FC-523B5B170F5E}" type="slidenum">
              <a:rPr lang="de-DE" smtClean="0"/>
              <a:t>‹#›</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51163" cy="497126"/>
          </a:xfrm>
          <a:prstGeom prst="rect">
            <a:avLst/>
          </a:prstGeom>
        </p:spPr>
        <p:txBody>
          <a:bodyPr vert="horz" lIns="91577" tIns="45789" rIns="91577" bIns="45789" rtlCol="0"/>
          <a:lstStyle>
            <a:lvl1pPr algn="l">
              <a:defRPr sz="1200"/>
            </a:lvl1pPr>
          </a:lstStyle>
          <a:p>
            <a:endParaRPr lang="de-DE" dirty="0"/>
          </a:p>
        </p:txBody>
      </p:sp>
      <p:sp>
        <p:nvSpPr>
          <p:cNvPr id="3" name="Datumsplatzhalter 2"/>
          <p:cNvSpPr>
            <a:spLocks noGrp="1"/>
          </p:cNvSpPr>
          <p:nvPr>
            <p:ph type="dt" idx="1"/>
          </p:nvPr>
        </p:nvSpPr>
        <p:spPr>
          <a:xfrm>
            <a:off x="3857637" y="1"/>
            <a:ext cx="2951163" cy="497126"/>
          </a:xfrm>
          <a:prstGeom prst="rect">
            <a:avLst/>
          </a:prstGeom>
        </p:spPr>
        <p:txBody>
          <a:bodyPr vert="horz" lIns="91577" tIns="45789" rIns="91577" bIns="45789" rtlCol="0"/>
          <a:lstStyle>
            <a:lvl1pPr algn="r">
              <a:defRPr sz="1200"/>
            </a:lvl1pPr>
          </a:lstStyle>
          <a:p>
            <a:fld id="{569C9874-DE1E-48CB-A603-4C70CD126593}" type="datetimeFigureOut">
              <a:rPr lang="de-DE" smtClean="0"/>
              <a:pPr/>
              <a:t>23.02.2023</a:t>
            </a:fld>
            <a:endParaRPr lang="de-DE" dirty="0"/>
          </a:p>
        </p:txBody>
      </p:sp>
      <p:sp>
        <p:nvSpPr>
          <p:cNvPr id="4" name="Folienbildplatzhalt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577" tIns="45789" rIns="91577" bIns="45789" rtlCol="0" anchor="ctr"/>
          <a:lstStyle/>
          <a:p>
            <a:endParaRPr lang="de-DE" dirty="0"/>
          </a:p>
        </p:txBody>
      </p:sp>
      <p:sp>
        <p:nvSpPr>
          <p:cNvPr id="5" name="Notizenplatzhalter 4"/>
          <p:cNvSpPr>
            <a:spLocks noGrp="1"/>
          </p:cNvSpPr>
          <p:nvPr>
            <p:ph type="body" sz="quarter" idx="3"/>
          </p:nvPr>
        </p:nvSpPr>
        <p:spPr>
          <a:xfrm>
            <a:off x="681039" y="4722695"/>
            <a:ext cx="5448300" cy="4474132"/>
          </a:xfrm>
          <a:prstGeom prst="rect">
            <a:avLst/>
          </a:prstGeom>
        </p:spPr>
        <p:txBody>
          <a:bodyPr vert="horz" lIns="91577" tIns="45789" rIns="91577" bIns="45789"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3662"/>
            <a:ext cx="2951163" cy="497126"/>
          </a:xfrm>
          <a:prstGeom prst="rect">
            <a:avLst/>
          </a:prstGeom>
        </p:spPr>
        <p:txBody>
          <a:bodyPr vert="horz" lIns="91577" tIns="45789" rIns="91577" bIns="45789"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7637" y="9443662"/>
            <a:ext cx="2951163" cy="497126"/>
          </a:xfrm>
          <a:prstGeom prst="rect">
            <a:avLst/>
          </a:prstGeom>
        </p:spPr>
        <p:txBody>
          <a:bodyPr vert="horz" lIns="91577" tIns="45789" rIns="91577" bIns="45789"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lnSpc>
                <a:spcPct val="150000"/>
              </a:lnSpc>
            </a:pPr>
            <a:endParaRPr lang="en-GB" dirty="0"/>
          </a:p>
          <a:p>
            <a:endParaRPr lang="en-US" dirty="0"/>
          </a:p>
        </p:txBody>
      </p:sp>
      <p:sp>
        <p:nvSpPr>
          <p:cNvPr id="4" name="Slide Number Placeholder 3"/>
          <p:cNvSpPr>
            <a:spLocks noGrp="1"/>
          </p:cNvSpPr>
          <p:nvPr>
            <p:ph type="sldNum" sz="quarter" idx="5"/>
          </p:nvPr>
        </p:nvSpPr>
        <p:spPr/>
        <p:txBody>
          <a:bodyPr/>
          <a:lstStyle/>
          <a:p>
            <a:fld id="{C14CEB38-DA38-4F43-AFB8-94FE45CA5866}" type="slidenum">
              <a:rPr lang="de-DE" smtClean="0"/>
              <a:pPr/>
              <a:t>6</a:t>
            </a:fld>
            <a:endParaRPr lang="de-DE" dirty="0"/>
          </a:p>
        </p:txBody>
      </p:sp>
    </p:spTree>
    <p:extLst>
      <p:ext uri="{BB962C8B-B14F-4D97-AF65-F5344CB8AC3E}">
        <p14:creationId xmlns:p14="http://schemas.microsoft.com/office/powerpoint/2010/main" val="275449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descr="A picture containing animal&#10;&#10;Description generated with very high confidence">
            <a:extLst>
              <a:ext uri="{FF2B5EF4-FFF2-40B4-BE49-F238E27FC236}">
                <a16:creationId xmlns:a16="http://schemas.microsoft.com/office/drawing/2014/main" id="{2F5F1B15-5AEB-442C-8E57-45632ECF6435}"/>
              </a:ext>
            </a:extLst>
          </p:cNvPr>
          <p:cNvPicPr>
            <a:picLocks noChangeAspect="1"/>
          </p:cNvPicPr>
          <p:nvPr userDrawn="1"/>
        </p:nvPicPr>
        <p:blipFill>
          <a:blip r:embed="rId2"/>
          <a:stretch>
            <a:fillRect/>
          </a:stretch>
        </p:blipFill>
        <p:spPr>
          <a:xfrm>
            <a:off x="0" y="446"/>
            <a:ext cx="12190413" cy="6857107"/>
          </a:xfrm>
          <a:prstGeom prst="rect">
            <a:avLst/>
          </a:prstGeom>
        </p:spPr>
      </p:pic>
      <p:sp>
        <p:nvSpPr>
          <p:cNvPr id="10" name="Titel 1"/>
          <p:cNvSpPr>
            <a:spLocks noGrp="1"/>
          </p:cNvSpPr>
          <p:nvPr>
            <p:ph type="title" hasCustomPrompt="1"/>
          </p:nvPr>
        </p:nvSpPr>
        <p:spPr>
          <a:xfrm>
            <a:off x="5088240" y="3600000"/>
            <a:ext cx="6440372" cy="881003"/>
          </a:xfrm>
        </p:spPr>
        <p:txBody>
          <a:bodyPr anchor="t" anchorCtr="0">
            <a:noAutofit/>
          </a:bodyPr>
          <a:lstStyle>
            <a:lvl1pPr algn="l">
              <a:lnSpc>
                <a:spcPts val="3000"/>
              </a:lnSpc>
              <a:defRPr sz="3000" b="0" cap="all">
                <a:solidFill>
                  <a:schemeClr val="bg1"/>
                </a:solidFill>
                <a:latin typeface="+mn-lt"/>
              </a:defRPr>
            </a:lvl1pPr>
          </a:lstStyle>
          <a:p>
            <a:r>
              <a:rPr lang="en-GB" dirty="0"/>
              <a:t>Title goes here ... size 30pt</a:t>
            </a:r>
            <a:br>
              <a:rPr lang="en-GB" dirty="0"/>
            </a:br>
            <a:r>
              <a:rPr lang="en-GB" dirty="0"/>
              <a:t>LOREM IPSUM DOLOREM</a:t>
            </a:r>
            <a:endParaRPr lang="en-US" dirty="0"/>
          </a:p>
        </p:txBody>
      </p:sp>
      <p:sp>
        <p:nvSpPr>
          <p:cNvPr id="11" name="Textplatzhalter 2"/>
          <p:cNvSpPr>
            <a:spLocks noGrp="1"/>
          </p:cNvSpPr>
          <p:nvPr>
            <p:ph type="body" idx="1" hasCustomPrompt="1"/>
          </p:nvPr>
        </p:nvSpPr>
        <p:spPr>
          <a:xfrm>
            <a:off x="5088240" y="4581000"/>
            <a:ext cx="9036424" cy="546549"/>
          </a:xfrm>
        </p:spPr>
        <p:txBody>
          <a:bodyPr anchor="t" anchorCtr="0"/>
          <a:lstStyle>
            <a:lvl1pPr marL="0" indent="0">
              <a:lnSpc>
                <a:spcPts val="2160"/>
              </a:lnSpc>
              <a:spcAft>
                <a:spcPts val="0"/>
              </a:spcAft>
              <a:buNone/>
              <a:defRPr sz="1800" cap="all"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XX FEBRUARY 2018</a:t>
            </a:r>
          </a:p>
          <a:p>
            <a:pPr lvl="0"/>
            <a:r>
              <a:rPr lang="en-GB" dirty="0"/>
              <a:t>CONTACT NAME</a:t>
            </a:r>
            <a:endParaRPr lang="de-DE" dirty="0"/>
          </a:p>
        </p:txBody>
      </p:sp>
      <p:pic>
        <p:nvPicPr>
          <p:cNvPr id="12" name="Picture 11">
            <a:extLst>
              <a:ext uri="{FF2B5EF4-FFF2-40B4-BE49-F238E27FC236}">
                <a16:creationId xmlns:a16="http://schemas.microsoft.com/office/drawing/2014/main" id="{312CC7A6-4300-4A81-8BC0-74E0733750E1}"/>
              </a:ext>
            </a:extLst>
          </p:cNvPr>
          <p:cNvPicPr>
            <a:picLocks noChangeAspect="1"/>
          </p:cNvPicPr>
          <p:nvPr userDrawn="1"/>
        </p:nvPicPr>
        <p:blipFill>
          <a:blip r:embed="rId3"/>
          <a:stretch>
            <a:fillRect/>
          </a:stretch>
        </p:blipFill>
        <p:spPr>
          <a:xfrm>
            <a:off x="540000" y="522000"/>
            <a:ext cx="3132000" cy="567011"/>
          </a:xfrm>
          <a:prstGeom prst="rect">
            <a:avLst/>
          </a:prstGeom>
        </p:spPr>
      </p:pic>
    </p:spTree>
    <p:extLst>
      <p:ext uri="{BB962C8B-B14F-4D97-AF65-F5344CB8AC3E}">
        <p14:creationId xmlns:p14="http://schemas.microsoft.com/office/powerpoint/2010/main" val="36487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About EPIF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668240" y="2331360"/>
            <a:ext cx="9984240" cy="3491371"/>
          </a:xfrm>
        </p:spPr>
        <p:txBody>
          <a:bodyPr numCol="1"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440"/>
              </a:lnSpc>
              <a:spcAft>
                <a:spcPts val="567"/>
              </a:spcAft>
              <a:buClr>
                <a:srgbClr val="98BF0E"/>
              </a:buClr>
              <a:buFont typeface="Arial" panose="020B0604020202020204" pitchFamily="34" charset="0"/>
              <a:buChar char="&gt;"/>
              <a:tabLst/>
              <a:defRPr sz="12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The mission of EPIF is to:</a:t>
            </a:r>
          </a:p>
          <a:p>
            <a:pPr lvl="1"/>
            <a:r>
              <a:rPr lang="en-GB" dirty="0"/>
              <a:t>Communicate and educate on the role of the payment institution sector in the economy. (12 </a:t>
            </a:r>
            <a:r>
              <a:rPr lang="en-GB" dirty="0" err="1"/>
              <a:t>pt</a:t>
            </a:r>
            <a:r>
              <a:rPr lang="en-GB" dirty="0"/>
              <a:t>)</a:t>
            </a:r>
          </a:p>
          <a:p>
            <a:pPr lvl="1"/>
            <a:r>
              <a:rPr lang="en-GB" dirty="0"/>
              <a:t>Present an alternative and complementary perspective to banks in the payments space.</a:t>
            </a:r>
          </a:p>
          <a:p>
            <a:pPr lvl="1"/>
            <a:r>
              <a:rPr lang="en-GB" dirty="0"/>
              <a:t>Set out the benefits of a single EU payments (institutions) market – removal of excessive regulatory obstacles.</a:t>
            </a:r>
          </a:p>
          <a:p>
            <a:pPr lvl="1"/>
            <a:r>
              <a:rPr lang="en-GB" dirty="0"/>
              <a:t>Be seen as an infrastructure provider for efficient payments in a European Single Market.</a:t>
            </a:r>
          </a:p>
          <a:p>
            <a:pPr lvl="1"/>
            <a:r>
              <a:rPr lang="en-GB" dirty="0"/>
              <a:t>Promote an increased level of innovation and competition in the payment sector.</a:t>
            </a:r>
          </a:p>
          <a:p>
            <a:pPr lvl="1"/>
            <a:r>
              <a:rPr lang="en-GB" dirty="0"/>
              <a:t>Increase quality of payment services (e.g. security, reliability etc.).</a:t>
            </a:r>
          </a:p>
          <a:p>
            <a:pPr lvl="1"/>
            <a:r>
              <a:rPr lang="en-GB" dirty="0"/>
              <a:t>Increase payment product diversification tailored to the needs of society (e.g. mobile, internet).</a:t>
            </a:r>
          </a:p>
          <a:p>
            <a:pPr lvl="1"/>
            <a:r>
              <a:rPr lang="en-GB" dirty="0"/>
              <a:t>Act as a powerful network for Members to exchange views, form common positions and exchange best practice.</a:t>
            </a:r>
          </a:p>
          <a:p>
            <a:pPr lvl="1"/>
            <a:r>
              <a:rPr lang="en-GB" dirty="0"/>
              <a:t>Share daily information on regulatory and EU policy developments impacting the sector.</a:t>
            </a:r>
          </a:p>
          <a:p>
            <a:pPr lvl="1"/>
            <a:r>
              <a:rPr lang="en-GB" dirty="0"/>
              <a:t>Participate in EU industry wide fora on payment standard setting and regulation and actively represent EPIF members in these discussions.</a:t>
            </a:r>
          </a:p>
          <a:p>
            <a:pPr lvl="1"/>
            <a:r>
              <a:rPr lang="en-GB" dirty="0"/>
              <a:t>Ensure PIs have fair and proportionate access in the EU.</a:t>
            </a:r>
          </a:p>
          <a:p>
            <a:pPr lvl="1"/>
            <a:r>
              <a:rPr lang="en-GB" dirty="0"/>
              <a:t>From time to time, comment jointly on pending EU legislation and policy.</a:t>
            </a:r>
          </a:p>
          <a:p>
            <a:pPr lvl="1"/>
            <a:r>
              <a:rPr lang="en-GB" dirty="0"/>
              <a:t>Engage in any other activity furthering the above objectives.</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0" y="1715920"/>
            <a:ext cx="9984240" cy="503950"/>
          </a:xfrm>
        </p:spPr>
        <p:txBody>
          <a:bodyPr lIns="0"/>
          <a:lstStyle>
            <a:lvl1pPr marL="0" indent="0">
              <a:buNone/>
              <a:defRPr sz="3000">
                <a:solidFill>
                  <a:srgbClr val="98BF0E"/>
                </a:solidFill>
                <a:latin typeface="+mn-lt"/>
              </a:defRPr>
            </a:lvl1pPr>
          </a:lstStyle>
          <a:p>
            <a:pPr lvl="0"/>
            <a:r>
              <a:rPr lang="en-US" dirty="0"/>
              <a:t>Objectives</a:t>
            </a:r>
            <a:endParaRPr lang="en-GB" dirty="0"/>
          </a:p>
        </p:txBody>
      </p:sp>
    </p:spTree>
    <p:extLst>
      <p:ext uri="{BB962C8B-B14F-4D97-AF65-F5344CB8AC3E}">
        <p14:creationId xmlns:p14="http://schemas.microsoft.com/office/powerpoint/2010/main" val="413328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2 colum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About EPIF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668240" y="2331361"/>
            <a:ext cx="9984240" cy="166560"/>
          </a:xfrm>
        </p:spPr>
        <p:txBody>
          <a:bodyPr numCol="2"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440"/>
              </a:lnSpc>
              <a:spcAft>
                <a:spcPts val="567"/>
              </a:spcAft>
              <a:buClr>
                <a:srgbClr val="98BF0E"/>
              </a:buClr>
              <a:buFont typeface="Arial" panose="020B0604020202020204" pitchFamily="34" charset="0"/>
              <a:buChar char="&gt;"/>
              <a:tabLst/>
              <a:defRPr sz="12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(18 </a:t>
            </a:r>
            <a:r>
              <a:rPr lang="en-GB" dirty="0" err="1"/>
              <a:t>pt</a:t>
            </a:r>
            <a:r>
              <a:rPr lang="en-GB" dirty="0"/>
              <a:t>) The mission of EPIF is to:</a:t>
            </a:r>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0" y="1715920"/>
            <a:ext cx="9984240" cy="503950"/>
          </a:xfrm>
        </p:spPr>
        <p:txBody>
          <a:bodyPr lIns="0"/>
          <a:lstStyle>
            <a:lvl1pPr marL="0" indent="0">
              <a:buNone/>
              <a:defRPr sz="3000">
                <a:solidFill>
                  <a:srgbClr val="98BF0E"/>
                </a:solidFill>
                <a:latin typeface="+mn-lt"/>
              </a:defRPr>
            </a:lvl1pPr>
          </a:lstStyle>
          <a:p>
            <a:pPr lvl="0"/>
            <a:r>
              <a:rPr lang="en-US" dirty="0"/>
              <a:t>(30 </a:t>
            </a:r>
            <a:r>
              <a:rPr lang="en-US" dirty="0" err="1"/>
              <a:t>pt</a:t>
            </a:r>
            <a:r>
              <a:rPr lang="en-US" dirty="0"/>
              <a:t>) Objectives (2 columns)</a:t>
            </a:r>
            <a:endParaRPr lang="en-GB" dirty="0"/>
          </a:p>
        </p:txBody>
      </p:sp>
      <p:sp>
        <p:nvSpPr>
          <p:cNvPr id="9" name="Textplatzhalter 2">
            <a:extLst>
              <a:ext uri="{FF2B5EF4-FFF2-40B4-BE49-F238E27FC236}">
                <a16:creationId xmlns:a16="http://schemas.microsoft.com/office/drawing/2014/main" id="{F289A7D2-A490-492D-A0E8-60F4FFF080A0}"/>
              </a:ext>
            </a:extLst>
          </p:cNvPr>
          <p:cNvSpPr>
            <a:spLocks noGrp="1"/>
          </p:cNvSpPr>
          <p:nvPr>
            <p:ph type="body" idx="13" hasCustomPrompt="1"/>
          </p:nvPr>
        </p:nvSpPr>
        <p:spPr>
          <a:xfrm>
            <a:off x="1683720" y="2744999"/>
            <a:ext cx="9984240" cy="3372022"/>
          </a:xfrm>
        </p:spPr>
        <p:txBody>
          <a:bodyPr numCol="2"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560"/>
              </a:lnSpc>
              <a:spcAft>
                <a:spcPts val="567"/>
              </a:spcAft>
              <a:buClr>
                <a:srgbClr val="98BF0E"/>
              </a:buClr>
              <a:buFont typeface="Arial" panose="020B0604020202020204" pitchFamily="34" charset="0"/>
              <a:buChar char="&gt;"/>
              <a:tabLst/>
              <a:defRPr sz="13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1"/>
            <a:r>
              <a:rPr lang="en-GB" dirty="0"/>
              <a:t>Present an alternative and complementary perspective to banks in the payments space.</a:t>
            </a:r>
          </a:p>
          <a:p>
            <a:pPr lvl="1"/>
            <a:r>
              <a:rPr lang="en-GB" dirty="0"/>
              <a:t>Set out the benefits of a single EU payments (institutions) market – removal of excessive regulatory obstacles.</a:t>
            </a:r>
          </a:p>
          <a:p>
            <a:pPr lvl="1"/>
            <a:r>
              <a:rPr lang="en-GB" dirty="0"/>
              <a:t>Be seen as an infrastructure provider for efficient payments in a European Single Market.</a:t>
            </a:r>
          </a:p>
          <a:p>
            <a:pPr lvl="1"/>
            <a:r>
              <a:rPr lang="en-GB" dirty="0"/>
              <a:t>Promote an increased level of innovation and competition in the payment sector.</a:t>
            </a:r>
          </a:p>
          <a:p>
            <a:pPr lvl="1"/>
            <a:r>
              <a:rPr lang="en-GB" dirty="0"/>
              <a:t>Increase quality of payment services (e.g. security, reliability etc.).</a:t>
            </a:r>
          </a:p>
          <a:p>
            <a:pPr lvl="1"/>
            <a:r>
              <a:rPr lang="en-GB" dirty="0"/>
              <a:t>Increase payment product diversification tailored to the needs of society (e.g. mobile, internet).</a:t>
            </a:r>
          </a:p>
          <a:p>
            <a:pPr lvl="1"/>
            <a:r>
              <a:rPr lang="en-GB" dirty="0"/>
              <a:t>Act as a powerful network for Members to exchange views, form common positions and exchange best practice.</a:t>
            </a:r>
          </a:p>
          <a:p>
            <a:pPr lvl="1"/>
            <a:r>
              <a:rPr lang="en-GB" dirty="0"/>
              <a:t>Share daily information on regulatory and EU policy developments impacting the sector.</a:t>
            </a:r>
          </a:p>
          <a:p>
            <a:pPr lvl="1"/>
            <a:r>
              <a:rPr lang="en-GB" dirty="0"/>
              <a:t>Participate in EU industry wide fora on payment standard setting and regulation and actively represent EPIF members in these discussions.</a:t>
            </a:r>
          </a:p>
          <a:p>
            <a:pPr lvl="1"/>
            <a:r>
              <a:rPr lang="en-GB" dirty="0"/>
              <a:t>Ensure PIs have fair and proportionate access in the EU.</a:t>
            </a:r>
          </a:p>
          <a:p>
            <a:pPr lvl="1"/>
            <a:r>
              <a:rPr lang="en-GB" dirty="0"/>
              <a:t>From time to time, comment jointly on pending EU legislation and policy.</a:t>
            </a:r>
          </a:p>
          <a:p>
            <a:pPr lvl="1"/>
            <a:r>
              <a:rPr lang="en-GB" dirty="0"/>
              <a:t>Engage in any other activity furthering the above objectives.</a:t>
            </a:r>
            <a:endParaRPr lang="de-DE" dirty="0"/>
          </a:p>
        </p:txBody>
      </p:sp>
    </p:spTree>
    <p:extLst>
      <p:ext uri="{BB962C8B-B14F-4D97-AF65-F5344CB8AC3E}">
        <p14:creationId xmlns:p14="http://schemas.microsoft.com/office/powerpoint/2010/main" val="161511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llets +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About EPIF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668240" y="2331360"/>
            <a:ext cx="6525720" cy="3491371"/>
          </a:xfrm>
        </p:spPr>
        <p:txBody>
          <a:bodyPr numCol="1"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680"/>
              </a:lnSpc>
              <a:spcAft>
                <a:spcPts val="1417"/>
              </a:spcAft>
              <a:buClr>
                <a:srgbClr val="98BF0E"/>
              </a:buClr>
              <a:buFont typeface="Arial" panose="020B0604020202020204" pitchFamily="34" charset="0"/>
              <a:buChar char="&gt;"/>
              <a:tabLst/>
              <a:defRPr sz="14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(18 </a:t>
            </a:r>
            <a:r>
              <a:rPr lang="en-GB" dirty="0" err="1"/>
              <a:t>pt</a:t>
            </a:r>
            <a:r>
              <a:rPr lang="en-GB" dirty="0"/>
              <a:t>) Title Level 3:</a:t>
            </a:r>
          </a:p>
          <a:p>
            <a:pPr lvl="1"/>
            <a:r>
              <a:rPr lang="en-GB" dirty="0"/>
              <a:t>Present an alternative and complementary perspective to banks in the payments space.</a:t>
            </a:r>
          </a:p>
          <a:p>
            <a:pPr lvl="1"/>
            <a:r>
              <a:rPr lang="en-GB" dirty="0"/>
              <a:t>Set out the benefits of a single EU payments (institutions) market – removal of excessive regulatory obstacles.</a:t>
            </a:r>
          </a:p>
          <a:p>
            <a:pPr lvl="1"/>
            <a:r>
              <a:rPr lang="en-GB" dirty="0"/>
              <a:t>Be seen as an infrastructure provider for efficient payments in a European Single Market.</a:t>
            </a:r>
          </a:p>
          <a:p>
            <a:pPr lvl="1"/>
            <a:r>
              <a:rPr lang="en-GB" dirty="0"/>
              <a:t>Promote an increased level of innovation and competition in the payment sector.</a:t>
            </a:r>
          </a:p>
          <a:p>
            <a:pPr lvl="1"/>
            <a:r>
              <a:rPr lang="en-GB" dirty="0"/>
              <a:t>Increase quality of payment services (e.g. security, </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1" y="1715920"/>
            <a:ext cx="6525720" cy="503950"/>
          </a:xfrm>
        </p:spPr>
        <p:txBody>
          <a:bodyPr lIns="0"/>
          <a:lstStyle>
            <a:lvl1pPr marL="0" indent="0">
              <a:buNone/>
              <a:defRPr sz="3000">
                <a:solidFill>
                  <a:srgbClr val="98BF0E"/>
                </a:solidFill>
                <a:latin typeface="+mn-lt"/>
              </a:defRPr>
            </a:lvl1pPr>
          </a:lstStyle>
          <a:p>
            <a:pPr lvl="0"/>
            <a:r>
              <a:rPr lang="en-GB" dirty="0"/>
              <a:t>(30 </a:t>
            </a:r>
            <a:r>
              <a:rPr lang="en-GB" dirty="0" err="1"/>
              <a:t>pt</a:t>
            </a:r>
            <a:r>
              <a:rPr lang="en-GB" dirty="0"/>
              <a:t>) Title Level 2</a:t>
            </a:r>
          </a:p>
        </p:txBody>
      </p:sp>
      <p:sp>
        <p:nvSpPr>
          <p:cNvPr id="9" name="Picture Placeholder 8">
            <a:extLst>
              <a:ext uri="{FF2B5EF4-FFF2-40B4-BE49-F238E27FC236}">
                <a16:creationId xmlns:a16="http://schemas.microsoft.com/office/drawing/2014/main" id="{99472335-FDD4-4239-910E-D9929AA178D7}"/>
              </a:ext>
            </a:extLst>
          </p:cNvPr>
          <p:cNvSpPr>
            <a:spLocks noGrp="1"/>
          </p:cNvSpPr>
          <p:nvPr>
            <p:ph type="pic" sz="quarter" idx="13"/>
          </p:nvPr>
        </p:nvSpPr>
        <p:spPr>
          <a:xfrm>
            <a:off x="8569440" y="1800000"/>
            <a:ext cx="3082680" cy="3901680"/>
          </a:xfrm>
        </p:spPr>
        <p:txBody>
          <a:bodyPr/>
          <a:lstStyle/>
          <a:p>
            <a:endParaRPr lang="en-GB"/>
          </a:p>
        </p:txBody>
      </p:sp>
    </p:spTree>
    <p:extLst>
      <p:ext uri="{BB962C8B-B14F-4D97-AF65-F5344CB8AC3E}">
        <p14:creationId xmlns:p14="http://schemas.microsoft.com/office/powerpoint/2010/main" val="280932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ullets + Pie 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About EPIF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668240" y="2331360"/>
            <a:ext cx="6525720" cy="3491371"/>
          </a:xfrm>
        </p:spPr>
        <p:txBody>
          <a:bodyPr numCol="1"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680"/>
              </a:lnSpc>
              <a:spcAft>
                <a:spcPts val="1417"/>
              </a:spcAft>
              <a:buClr>
                <a:srgbClr val="98BF0E"/>
              </a:buClr>
              <a:buFont typeface="Arial" panose="020B0604020202020204" pitchFamily="34" charset="0"/>
              <a:buChar char="&gt;"/>
              <a:tabLst/>
              <a:defRPr sz="14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(18 </a:t>
            </a:r>
            <a:r>
              <a:rPr lang="en-GB" dirty="0" err="1"/>
              <a:t>pt</a:t>
            </a:r>
            <a:r>
              <a:rPr lang="en-GB" dirty="0"/>
              <a:t>) Title Level 3:</a:t>
            </a:r>
          </a:p>
          <a:p>
            <a:pPr lvl="1"/>
            <a:r>
              <a:rPr lang="en-GB" dirty="0"/>
              <a:t>Present an alternative and complementary perspective to banks in the payments space.</a:t>
            </a:r>
          </a:p>
          <a:p>
            <a:pPr lvl="1"/>
            <a:r>
              <a:rPr lang="en-GB" dirty="0"/>
              <a:t>Set out the benefits of a single EU payments (institutions) market – removal of excessive regulatory obstacles.</a:t>
            </a:r>
          </a:p>
          <a:p>
            <a:pPr lvl="1"/>
            <a:r>
              <a:rPr lang="en-GB" dirty="0"/>
              <a:t>Be seen as an infrastructure provider for efficient payments in a European Single Market.</a:t>
            </a:r>
          </a:p>
          <a:p>
            <a:pPr lvl="1"/>
            <a:r>
              <a:rPr lang="en-GB" dirty="0"/>
              <a:t>Promote an increased level of innovation and competition in the payment sector.</a:t>
            </a:r>
          </a:p>
          <a:p>
            <a:pPr lvl="1"/>
            <a:r>
              <a:rPr lang="en-GB" dirty="0"/>
              <a:t>Increase quality of payment services (e.g. security, </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1" y="1715920"/>
            <a:ext cx="6525720" cy="503950"/>
          </a:xfrm>
        </p:spPr>
        <p:txBody>
          <a:bodyPr lIns="0"/>
          <a:lstStyle>
            <a:lvl1pPr marL="0" indent="0">
              <a:buNone/>
              <a:defRPr sz="3000">
                <a:solidFill>
                  <a:srgbClr val="98BF0E"/>
                </a:solidFill>
                <a:latin typeface="+mn-lt"/>
              </a:defRPr>
            </a:lvl1pPr>
          </a:lstStyle>
          <a:p>
            <a:pPr lvl="0"/>
            <a:r>
              <a:rPr lang="en-GB" dirty="0"/>
              <a:t>(30 </a:t>
            </a:r>
            <a:r>
              <a:rPr lang="en-GB" dirty="0" err="1"/>
              <a:t>pt</a:t>
            </a:r>
            <a:r>
              <a:rPr lang="en-GB" dirty="0"/>
              <a:t>) Title Level 2</a:t>
            </a:r>
          </a:p>
        </p:txBody>
      </p:sp>
      <p:sp>
        <p:nvSpPr>
          <p:cNvPr id="12" name="Chart Placeholder 10">
            <a:extLst>
              <a:ext uri="{FF2B5EF4-FFF2-40B4-BE49-F238E27FC236}">
                <a16:creationId xmlns:a16="http://schemas.microsoft.com/office/drawing/2014/main" id="{183C20CD-BD8F-4DEF-8665-7E6C862177EE}"/>
              </a:ext>
            </a:extLst>
          </p:cNvPr>
          <p:cNvSpPr>
            <a:spLocks noGrp="1"/>
          </p:cNvSpPr>
          <p:nvPr>
            <p:ph type="chart" sz="quarter" idx="14"/>
          </p:nvPr>
        </p:nvSpPr>
        <p:spPr>
          <a:xfrm>
            <a:off x="8569325" y="1800225"/>
            <a:ext cx="3082925" cy="3902075"/>
          </a:xfrm>
        </p:spPr>
        <p:txBody>
          <a:bodyPr/>
          <a:lstStyle/>
          <a:p>
            <a:endParaRPr lang="en-GB"/>
          </a:p>
        </p:txBody>
      </p:sp>
    </p:spTree>
    <p:extLst>
      <p:ext uri="{BB962C8B-B14F-4D97-AF65-F5344CB8AC3E}">
        <p14:creationId xmlns:p14="http://schemas.microsoft.com/office/powerpoint/2010/main" val="28380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About EPIF (30 </a:t>
            </a:r>
            <a:r>
              <a:rPr lang="en-GB" dirty="0" err="1"/>
              <a:t>pt</a:t>
            </a:r>
            <a:r>
              <a:rPr lang="en-GB" dirty="0"/>
              <a:t>)</a:t>
            </a:r>
            <a:endParaRPr lang="en-US"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0" y="1715920"/>
            <a:ext cx="9984240" cy="503950"/>
          </a:xfrm>
        </p:spPr>
        <p:txBody>
          <a:bodyPr lIns="0"/>
          <a:lstStyle>
            <a:lvl1pPr marL="0" indent="0">
              <a:buNone/>
              <a:defRPr sz="3000">
                <a:solidFill>
                  <a:srgbClr val="98BF0E"/>
                </a:solidFill>
                <a:latin typeface="+mn-lt"/>
              </a:defRPr>
            </a:lvl1pPr>
          </a:lstStyle>
          <a:p>
            <a:pPr lvl="0"/>
            <a:r>
              <a:rPr lang="en-US" dirty="0"/>
              <a:t>(30 </a:t>
            </a:r>
            <a:r>
              <a:rPr lang="en-US" dirty="0" err="1"/>
              <a:t>pt</a:t>
            </a:r>
            <a:r>
              <a:rPr lang="en-US" dirty="0"/>
              <a:t>) Timeline</a:t>
            </a:r>
            <a:endParaRPr lang="en-GB" dirty="0"/>
          </a:p>
        </p:txBody>
      </p:sp>
    </p:spTree>
    <p:extLst>
      <p:ext uri="{BB962C8B-B14F-4D97-AF65-F5344CB8AC3E}">
        <p14:creationId xmlns:p14="http://schemas.microsoft.com/office/powerpoint/2010/main" val="176550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EPIF)">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Column Chart (30 </a:t>
            </a:r>
            <a:r>
              <a:rPr lang="en-GB" dirty="0" err="1"/>
              <a:t>pt</a:t>
            </a:r>
            <a:r>
              <a:rPr lang="en-GB" dirty="0"/>
              <a:t>)</a:t>
            </a:r>
            <a:endParaRPr lang="en-US"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Tree>
    <p:extLst>
      <p:ext uri="{BB962C8B-B14F-4D97-AF65-F5344CB8AC3E}">
        <p14:creationId xmlns:p14="http://schemas.microsoft.com/office/powerpoint/2010/main" val="154608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 Chart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Column Chart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540000" y="2556000"/>
            <a:ext cx="2856240" cy="3301200"/>
          </a:xfrm>
        </p:spPr>
        <p:txBody>
          <a:bodyPr numCol="1"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680"/>
              </a:lnSpc>
              <a:spcAft>
                <a:spcPts val="1417"/>
              </a:spcAft>
              <a:buClr>
                <a:srgbClr val="98BF0E"/>
              </a:buClr>
              <a:buFont typeface="Arial" panose="020B0604020202020204" pitchFamily="34" charset="0"/>
              <a:buChar char="&gt;"/>
              <a:tabLst/>
              <a:defRPr sz="14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(18 </a:t>
            </a:r>
            <a:r>
              <a:rPr lang="en-GB" dirty="0" err="1"/>
              <a:t>pt</a:t>
            </a:r>
            <a:r>
              <a:rPr lang="en-GB" dirty="0"/>
              <a:t>) Title Level 3:</a:t>
            </a:r>
          </a:p>
          <a:p>
            <a:pPr lvl="1"/>
            <a:r>
              <a:rPr lang="en-GB" dirty="0"/>
              <a:t>Present an alternative and complementary perspective to banks in the payments space.</a:t>
            </a:r>
          </a:p>
          <a:p>
            <a:pPr lvl="1"/>
            <a:r>
              <a:rPr lang="en-GB" dirty="0"/>
              <a:t>Set out the benefits of a single EU payments (institutions) market – removal of excessive regulatory obstacles.</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9" name="Picture Placeholder 8">
            <a:extLst>
              <a:ext uri="{FF2B5EF4-FFF2-40B4-BE49-F238E27FC236}">
                <a16:creationId xmlns:a16="http://schemas.microsoft.com/office/drawing/2014/main" id="{99472335-FDD4-4239-910E-D9929AA178D7}"/>
              </a:ext>
            </a:extLst>
          </p:cNvPr>
          <p:cNvSpPr>
            <a:spLocks noGrp="1"/>
          </p:cNvSpPr>
          <p:nvPr>
            <p:ph type="pic" sz="quarter" idx="13"/>
          </p:nvPr>
        </p:nvSpPr>
        <p:spPr>
          <a:xfrm>
            <a:off x="4069800" y="2556000"/>
            <a:ext cx="7582320" cy="3301200"/>
          </a:xfrm>
        </p:spPr>
        <p:txBody>
          <a:bodyPr/>
          <a:lstStyle/>
          <a:p>
            <a:endParaRPr lang="en-GB"/>
          </a:p>
        </p:txBody>
      </p:sp>
    </p:spTree>
    <p:extLst>
      <p:ext uri="{BB962C8B-B14F-4D97-AF65-F5344CB8AC3E}">
        <p14:creationId xmlns:p14="http://schemas.microsoft.com/office/powerpoint/2010/main" val="2833755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umn Chart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799" y="540000"/>
            <a:ext cx="7249841"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Process SmartArt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540000" y="2556000"/>
            <a:ext cx="7336080" cy="3301200"/>
          </a:xfrm>
        </p:spPr>
        <p:txBody>
          <a:bodyPr numCol="1" spcCol="360000" anchor="t" anchorCtr="0"/>
          <a:lstStyle>
            <a:lvl1pPr marL="0" indent="0" algn="l">
              <a:lnSpc>
                <a:spcPts val="1300"/>
              </a:lnSpc>
              <a:spcAft>
                <a:spcPts val="1417"/>
              </a:spcAft>
              <a:buNone/>
              <a:defRPr sz="1800" b="0" baseline="0">
                <a:solidFill>
                  <a:srgbClr val="1B75BC"/>
                </a:solidFill>
                <a:latin typeface="Arial" panose="020B0604020202020204" pitchFamily="34" charset="0"/>
              </a:defRPr>
            </a:lvl1pPr>
            <a:lvl2pPr marL="179388" indent="-179388">
              <a:lnSpc>
                <a:spcPts val="1680"/>
              </a:lnSpc>
              <a:spcAft>
                <a:spcPts val="1417"/>
              </a:spcAft>
              <a:buClr>
                <a:srgbClr val="98BF0E"/>
              </a:buClr>
              <a:buFont typeface="Arial" panose="020B0604020202020204" pitchFamily="34" charset="0"/>
              <a:buChar char="&gt;"/>
              <a:tabLst/>
              <a:defRPr sz="1400" b="1">
                <a:solidFill>
                  <a:srgbClr val="747474"/>
                </a:solidFill>
                <a:latin typeface="+mn-lt"/>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(18 </a:t>
            </a:r>
            <a:r>
              <a:rPr lang="en-GB" dirty="0" err="1"/>
              <a:t>pt</a:t>
            </a:r>
            <a:r>
              <a:rPr lang="en-GB" dirty="0"/>
              <a:t>) Title Level 3:</a:t>
            </a:r>
          </a:p>
          <a:p>
            <a:pPr lvl="1"/>
            <a:r>
              <a:rPr lang="en-GB" dirty="0"/>
              <a:t>Present an alternative and complementary perspective to banks in the payments space.</a:t>
            </a:r>
          </a:p>
          <a:p>
            <a:pPr lvl="1"/>
            <a:r>
              <a:rPr lang="en-GB" dirty="0"/>
              <a:t>Set out the benefits of a single EU payments (institutions) market – removal of excessive regulatory obstacles.</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9" name="Picture Placeholder 8">
            <a:extLst>
              <a:ext uri="{FF2B5EF4-FFF2-40B4-BE49-F238E27FC236}">
                <a16:creationId xmlns:a16="http://schemas.microsoft.com/office/drawing/2014/main" id="{99472335-FDD4-4239-910E-D9929AA178D7}"/>
              </a:ext>
            </a:extLst>
          </p:cNvPr>
          <p:cNvSpPr>
            <a:spLocks noGrp="1"/>
          </p:cNvSpPr>
          <p:nvPr>
            <p:ph type="pic" sz="quarter" idx="13"/>
          </p:nvPr>
        </p:nvSpPr>
        <p:spPr>
          <a:xfrm>
            <a:off x="8219090" y="2556000"/>
            <a:ext cx="3433030" cy="3301200"/>
          </a:xfrm>
        </p:spPr>
        <p:txBody>
          <a:bodyPr/>
          <a:lstStyle/>
          <a:p>
            <a:endParaRPr lang="en-GB"/>
          </a:p>
        </p:txBody>
      </p:sp>
    </p:spTree>
    <p:extLst>
      <p:ext uri="{BB962C8B-B14F-4D97-AF65-F5344CB8AC3E}">
        <p14:creationId xmlns:p14="http://schemas.microsoft.com/office/powerpoint/2010/main" val="207730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D5C8-56F8-4045-8660-F19D50D48630}"/>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6C915658-16E7-42E8-A81B-0A7D768B6262}"/>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A58E2471-9166-4177-B7CC-4918808A994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67867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Bullets + Pie 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799" y="540000"/>
            <a:ext cx="6808407" cy="369000"/>
          </a:xfrm>
        </p:spPr>
        <p:txBody>
          <a:bodyPr anchor="t" anchorCtr="0">
            <a:noAutofit/>
          </a:bodyPr>
          <a:lstStyle>
            <a:lvl1pPr algn="l">
              <a:lnSpc>
                <a:spcPts val="3600"/>
              </a:lnSpc>
              <a:defRPr sz="3000" b="1" cap="none" baseline="0">
                <a:solidFill>
                  <a:srgbClr val="0F72B6"/>
                </a:solidFill>
                <a:latin typeface="+mj-lt"/>
              </a:defRPr>
            </a:lvl1pPr>
          </a:lstStyle>
          <a:p>
            <a:r>
              <a:rPr lang="en-GB" dirty="0"/>
              <a:t>Keys Facts &amp; Figures (36 </a:t>
            </a:r>
            <a:r>
              <a:rPr lang="en-GB" dirty="0" err="1"/>
              <a:t>pt</a:t>
            </a:r>
            <a:r>
              <a:rPr lang="en-GB" dirty="0"/>
              <a:t>)</a:t>
            </a:r>
            <a:endParaRPr lang="en-US"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1" y="1715920"/>
            <a:ext cx="9984240" cy="1479225"/>
          </a:xfrm>
        </p:spPr>
        <p:txBody>
          <a:bodyPr lIns="0"/>
          <a:lstStyle>
            <a:lvl1pPr marL="0" indent="0">
              <a:spcAft>
                <a:spcPts val="1134"/>
              </a:spcAft>
              <a:buNone/>
              <a:defRPr sz="3000">
                <a:solidFill>
                  <a:srgbClr val="98BF0E"/>
                </a:solidFill>
                <a:latin typeface="+mn-lt"/>
              </a:defRPr>
            </a:lvl1pPr>
            <a:lvl2pPr marL="0" indent="0">
              <a:lnSpc>
                <a:spcPts val="2000"/>
              </a:lnSpc>
              <a:spcAft>
                <a:spcPts val="1134"/>
              </a:spcAft>
              <a:buNone/>
              <a:defRPr sz="1500">
                <a:solidFill>
                  <a:srgbClr val="9D9EA0"/>
                </a:solidFill>
                <a:latin typeface="+mn-lt"/>
              </a:defRPr>
            </a:lvl2pPr>
          </a:lstStyle>
          <a:p>
            <a:pPr lvl="0"/>
            <a:r>
              <a:rPr lang="en-GB" dirty="0"/>
              <a:t>EPIF is unique (30 </a:t>
            </a:r>
            <a:r>
              <a:rPr lang="en-GB" dirty="0" err="1"/>
              <a:t>pt</a:t>
            </a:r>
            <a:r>
              <a:rPr lang="en-GB" dirty="0"/>
              <a:t>)</a:t>
            </a:r>
          </a:p>
          <a:p>
            <a:pPr lvl="1"/>
            <a:r>
              <a:rPr lang="en-GB" dirty="0"/>
              <a:t>EPIF is unique in bringing together experts in various aspects of the non-bank payment sector from diverse business models. This depth and breadth of knowledge has enabled EPIF to develop a reputation as the go-to federation on innovative payments. (15 </a:t>
            </a:r>
            <a:r>
              <a:rPr lang="en-GB" dirty="0" err="1"/>
              <a:t>pt</a:t>
            </a:r>
            <a:r>
              <a:rPr lang="en-GB" dirty="0"/>
              <a:t>)</a:t>
            </a:r>
          </a:p>
        </p:txBody>
      </p:sp>
      <p:sp>
        <p:nvSpPr>
          <p:cNvPr id="7" name="Rectangle 6">
            <a:extLst>
              <a:ext uri="{FF2B5EF4-FFF2-40B4-BE49-F238E27FC236}">
                <a16:creationId xmlns:a16="http://schemas.microsoft.com/office/drawing/2014/main" id="{3A6317E2-CD22-4752-B38B-B2F474230F7C}"/>
              </a:ext>
            </a:extLst>
          </p:cNvPr>
          <p:cNvSpPr/>
          <p:nvPr userDrawn="1"/>
        </p:nvSpPr>
        <p:spPr>
          <a:xfrm>
            <a:off x="1668240" y="3539160"/>
            <a:ext cx="2393280" cy="21600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1" name="Rectangle 10">
            <a:extLst>
              <a:ext uri="{FF2B5EF4-FFF2-40B4-BE49-F238E27FC236}">
                <a16:creationId xmlns:a16="http://schemas.microsoft.com/office/drawing/2014/main" id="{9CDC094B-424F-43F8-B224-C6656254CA3A}"/>
              </a:ext>
            </a:extLst>
          </p:cNvPr>
          <p:cNvSpPr/>
          <p:nvPr userDrawn="1"/>
        </p:nvSpPr>
        <p:spPr>
          <a:xfrm>
            <a:off x="4213920" y="3539160"/>
            <a:ext cx="2393280" cy="21600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3" name="Rectangle 12">
            <a:extLst>
              <a:ext uri="{FF2B5EF4-FFF2-40B4-BE49-F238E27FC236}">
                <a16:creationId xmlns:a16="http://schemas.microsoft.com/office/drawing/2014/main" id="{0AB694BB-01A8-4470-BCFF-05B0477F3662}"/>
              </a:ext>
            </a:extLst>
          </p:cNvPr>
          <p:cNvSpPr/>
          <p:nvPr userDrawn="1"/>
        </p:nvSpPr>
        <p:spPr>
          <a:xfrm>
            <a:off x="6759600" y="3539160"/>
            <a:ext cx="2393280" cy="21600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4" name="Rectangle 13">
            <a:extLst>
              <a:ext uri="{FF2B5EF4-FFF2-40B4-BE49-F238E27FC236}">
                <a16:creationId xmlns:a16="http://schemas.microsoft.com/office/drawing/2014/main" id="{4FEB109E-8363-4D3A-877C-4F28B43FD790}"/>
              </a:ext>
            </a:extLst>
          </p:cNvPr>
          <p:cNvSpPr/>
          <p:nvPr userDrawn="1"/>
        </p:nvSpPr>
        <p:spPr>
          <a:xfrm>
            <a:off x="9305280" y="3539160"/>
            <a:ext cx="2393280" cy="216000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5" name="Text Placeholder 14">
            <a:extLst>
              <a:ext uri="{FF2B5EF4-FFF2-40B4-BE49-F238E27FC236}">
                <a16:creationId xmlns:a16="http://schemas.microsoft.com/office/drawing/2014/main" id="{AB67F53F-7109-43D2-A191-137FA2ACAA3A}"/>
              </a:ext>
            </a:extLst>
          </p:cNvPr>
          <p:cNvSpPr>
            <a:spLocks noGrp="1"/>
          </p:cNvSpPr>
          <p:nvPr>
            <p:ph type="body" sz="quarter" idx="13"/>
          </p:nvPr>
        </p:nvSpPr>
        <p:spPr>
          <a:xfrm>
            <a:off x="1668240" y="5004777"/>
            <a:ext cx="2393280" cy="838860"/>
          </a:xfrm>
        </p:spPr>
        <p:txBody>
          <a:bodyPr/>
          <a:lstStyle>
            <a:lvl1pPr marL="0" indent="0" algn="ctr">
              <a:lnSpc>
                <a:spcPts val="1900"/>
              </a:lnSpc>
              <a:spcAft>
                <a:spcPts val="400"/>
              </a:spcAft>
              <a:buNone/>
              <a:defRPr sz="4500" b="1">
                <a:solidFill>
                  <a:schemeClr val="bg1"/>
                </a:solidFill>
                <a:latin typeface="+mn-lt"/>
              </a:defRPr>
            </a:lvl1pPr>
            <a:lvl2pPr marL="0" indent="0" algn="ctr">
              <a:lnSpc>
                <a:spcPts val="1900"/>
              </a:lnSpc>
              <a:buNone/>
              <a:defRPr sz="1600" b="1">
                <a:solidFill>
                  <a:schemeClr val="bg1"/>
                </a:solidFill>
                <a:latin typeface="+mn-lt"/>
              </a:defRPr>
            </a:lvl2pPr>
          </a:lstStyle>
          <a:p>
            <a:pPr lvl="0"/>
            <a:r>
              <a:rPr lang="en-US" dirty="0"/>
              <a:t>Edit</a:t>
            </a:r>
          </a:p>
          <a:p>
            <a:pPr lvl="1"/>
            <a:r>
              <a:rPr lang="en-US" dirty="0"/>
              <a:t>Second level</a:t>
            </a:r>
            <a:endParaRPr lang="en-GB" dirty="0"/>
          </a:p>
        </p:txBody>
      </p:sp>
      <p:sp>
        <p:nvSpPr>
          <p:cNvPr id="16" name="Text Placeholder 14">
            <a:extLst>
              <a:ext uri="{FF2B5EF4-FFF2-40B4-BE49-F238E27FC236}">
                <a16:creationId xmlns:a16="http://schemas.microsoft.com/office/drawing/2014/main" id="{5A6FEF36-7A5F-46EC-8F4A-F7B0002DCD6D}"/>
              </a:ext>
            </a:extLst>
          </p:cNvPr>
          <p:cNvSpPr>
            <a:spLocks noGrp="1"/>
          </p:cNvSpPr>
          <p:nvPr>
            <p:ph type="body" sz="quarter" idx="14"/>
          </p:nvPr>
        </p:nvSpPr>
        <p:spPr>
          <a:xfrm>
            <a:off x="4213920" y="5004777"/>
            <a:ext cx="2393280" cy="838860"/>
          </a:xfrm>
        </p:spPr>
        <p:txBody>
          <a:bodyPr/>
          <a:lstStyle>
            <a:lvl1pPr marL="0" indent="0" algn="ctr">
              <a:lnSpc>
                <a:spcPts val="1900"/>
              </a:lnSpc>
              <a:spcAft>
                <a:spcPts val="400"/>
              </a:spcAft>
              <a:buNone/>
              <a:defRPr sz="4500" b="1">
                <a:solidFill>
                  <a:schemeClr val="bg1"/>
                </a:solidFill>
                <a:latin typeface="+mn-lt"/>
              </a:defRPr>
            </a:lvl1pPr>
            <a:lvl2pPr marL="0" indent="0" algn="ctr">
              <a:lnSpc>
                <a:spcPts val="1900"/>
              </a:lnSpc>
              <a:buNone/>
              <a:defRPr sz="1600" b="1">
                <a:solidFill>
                  <a:schemeClr val="bg1"/>
                </a:solidFill>
                <a:latin typeface="+mn-lt"/>
              </a:defRPr>
            </a:lvl2pPr>
          </a:lstStyle>
          <a:p>
            <a:pPr lvl="0"/>
            <a:r>
              <a:rPr lang="en-US" dirty="0"/>
              <a:t>Edit</a:t>
            </a:r>
          </a:p>
          <a:p>
            <a:pPr lvl="1"/>
            <a:r>
              <a:rPr lang="en-US" dirty="0"/>
              <a:t>Second level</a:t>
            </a:r>
            <a:endParaRPr lang="en-GB" dirty="0"/>
          </a:p>
        </p:txBody>
      </p:sp>
      <p:sp>
        <p:nvSpPr>
          <p:cNvPr id="17" name="Text Placeholder 14">
            <a:extLst>
              <a:ext uri="{FF2B5EF4-FFF2-40B4-BE49-F238E27FC236}">
                <a16:creationId xmlns:a16="http://schemas.microsoft.com/office/drawing/2014/main" id="{F1F586E1-0E19-46D8-8101-CEE098465607}"/>
              </a:ext>
            </a:extLst>
          </p:cNvPr>
          <p:cNvSpPr>
            <a:spLocks noGrp="1"/>
          </p:cNvSpPr>
          <p:nvPr>
            <p:ph type="body" sz="quarter" idx="15"/>
          </p:nvPr>
        </p:nvSpPr>
        <p:spPr>
          <a:xfrm>
            <a:off x="6759600" y="5004777"/>
            <a:ext cx="2393280" cy="838860"/>
          </a:xfrm>
        </p:spPr>
        <p:txBody>
          <a:bodyPr/>
          <a:lstStyle>
            <a:lvl1pPr marL="0" indent="0" algn="ctr">
              <a:lnSpc>
                <a:spcPts val="1900"/>
              </a:lnSpc>
              <a:spcAft>
                <a:spcPts val="400"/>
              </a:spcAft>
              <a:buNone/>
              <a:defRPr sz="4500" b="1">
                <a:solidFill>
                  <a:schemeClr val="bg1"/>
                </a:solidFill>
                <a:latin typeface="+mn-lt"/>
              </a:defRPr>
            </a:lvl1pPr>
            <a:lvl2pPr marL="0" indent="0" algn="ctr">
              <a:lnSpc>
                <a:spcPts val="1900"/>
              </a:lnSpc>
              <a:buNone/>
              <a:defRPr sz="1600" b="1">
                <a:solidFill>
                  <a:schemeClr val="bg1"/>
                </a:solidFill>
                <a:latin typeface="+mn-lt"/>
              </a:defRPr>
            </a:lvl2pPr>
          </a:lstStyle>
          <a:p>
            <a:pPr lvl="0"/>
            <a:r>
              <a:rPr lang="en-US" dirty="0"/>
              <a:t>Edit</a:t>
            </a:r>
          </a:p>
          <a:p>
            <a:pPr lvl="1"/>
            <a:r>
              <a:rPr lang="en-US" dirty="0"/>
              <a:t>Second level</a:t>
            </a:r>
            <a:endParaRPr lang="en-GB" dirty="0"/>
          </a:p>
        </p:txBody>
      </p:sp>
      <p:sp>
        <p:nvSpPr>
          <p:cNvPr id="18" name="Text Placeholder 14">
            <a:extLst>
              <a:ext uri="{FF2B5EF4-FFF2-40B4-BE49-F238E27FC236}">
                <a16:creationId xmlns:a16="http://schemas.microsoft.com/office/drawing/2014/main" id="{4B5B7ABA-1DA0-4C54-A0F1-AB4BA42CCBD0}"/>
              </a:ext>
            </a:extLst>
          </p:cNvPr>
          <p:cNvSpPr>
            <a:spLocks noGrp="1"/>
          </p:cNvSpPr>
          <p:nvPr>
            <p:ph type="body" sz="quarter" idx="16"/>
          </p:nvPr>
        </p:nvSpPr>
        <p:spPr>
          <a:xfrm>
            <a:off x="9305280" y="5011890"/>
            <a:ext cx="2393280" cy="838860"/>
          </a:xfrm>
        </p:spPr>
        <p:txBody>
          <a:bodyPr/>
          <a:lstStyle>
            <a:lvl1pPr marL="0" indent="0" algn="ctr">
              <a:lnSpc>
                <a:spcPts val="1900"/>
              </a:lnSpc>
              <a:spcAft>
                <a:spcPts val="400"/>
              </a:spcAft>
              <a:buNone/>
              <a:defRPr sz="4500" b="1">
                <a:solidFill>
                  <a:schemeClr val="bg1"/>
                </a:solidFill>
                <a:latin typeface="+mn-lt"/>
              </a:defRPr>
            </a:lvl1pPr>
            <a:lvl2pPr marL="0" indent="0" algn="ctr">
              <a:lnSpc>
                <a:spcPts val="1900"/>
              </a:lnSpc>
              <a:buNone/>
              <a:defRPr sz="1600" b="1">
                <a:solidFill>
                  <a:schemeClr val="bg1"/>
                </a:solidFill>
                <a:latin typeface="+mn-lt"/>
              </a:defRPr>
            </a:lvl2pPr>
          </a:lstStyle>
          <a:p>
            <a:pPr lvl="0"/>
            <a:r>
              <a:rPr lang="en-US" dirty="0"/>
              <a:t>Edit</a:t>
            </a:r>
          </a:p>
          <a:p>
            <a:pPr lvl="1"/>
            <a:r>
              <a:rPr lang="en-US" dirty="0"/>
              <a:t>Second level</a:t>
            </a:r>
            <a:endParaRPr lang="en-GB" dirty="0"/>
          </a:p>
        </p:txBody>
      </p:sp>
      <p:pic>
        <p:nvPicPr>
          <p:cNvPr id="20" name="Picture 19">
            <a:extLst>
              <a:ext uri="{FF2B5EF4-FFF2-40B4-BE49-F238E27FC236}">
                <a16:creationId xmlns:a16="http://schemas.microsoft.com/office/drawing/2014/main" id="{4AE67871-0709-4A56-8B31-5F2E86CDF7B3}"/>
              </a:ext>
            </a:extLst>
          </p:cNvPr>
          <p:cNvPicPr>
            <a:picLocks noChangeAspect="1"/>
          </p:cNvPicPr>
          <p:nvPr userDrawn="1"/>
        </p:nvPicPr>
        <p:blipFill>
          <a:blip r:embed="rId3"/>
          <a:stretch>
            <a:fillRect/>
          </a:stretch>
        </p:blipFill>
        <p:spPr>
          <a:xfrm>
            <a:off x="2538563" y="3882542"/>
            <a:ext cx="682200" cy="502674"/>
          </a:xfrm>
          <a:prstGeom prst="rect">
            <a:avLst/>
          </a:prstGeom>
        </p:spPr>
      </p:pic>
      <p:pic>
        <p:nvPicPr>
          <p:cNvPr id="22" name="Picture 21">
            <a:extLst>
              <a:ext uri="{FF2B5EF4-FFF2-40B4-BE49-F238E27FC236}">
                <a16:creationId xmlns:a16="http://schemas.microsoft.com/office/drawing/2014/main" id="{55663CE4-B68A-462B-AC2B-8E9A6DD94F97}"/>
              </a:ext>
            </a:extLst>
          </p:cNvPr>
          <p:cNvPicPr>
            <a:picLocks noChangeAspect="1"/>
          </p:cNvPicPr>
          <p:nvPr userDrawn="1"/>
        </p:nvPicPr>
        <p:blipFill>
          <a:blip r:embed="rId4"/>
          <a:stretch>
            <a:fillRect/>
          </a:stretch>
        </p:blipFill>
        <p:spPr>
          <a:xfrm>
            <a:off x="5062564" y="3882542"/>
            <a:ext cx="682200" cy="596925"/>
          </a:xfrm>
          <a:prstGeom prst="rect">
            <a:avLst/>
          </a:prstGeom>
        </p:spPr>
      </p:pic>
      <p:pic>
        <p:nvPicPr>
          <p:cNvPr id="24" name="Picture 23" descr="A picture containing object, clock&#10;&#10;Description generated with very high confidence">
            <a:extLst>
              <a:ext uri="{FF2B5EF4-FFF2-40B4-BE49-F238E27FC236}">
                <a16:creationId xmlns:a16="http://schemas.microsoft.com/office/drawing/2014/main" id="{2B9C15C7-F302-4FAB-934F-CB60CC27F0E2}"/>
              </a:ext>
            </a:extLst>
          </p:cNvPr>
          <p:cNvPicPr>
            <a:picLocks noChangeAspect="1"/>
          </p:cNvPicPr>
          <p:nvPr userDrawn="1"/>
        </p:nvPicPr>
        <p:blipFill>
          <a:blip r:embed="rId5"/>
          <a:stretch>
            <a:fillRect/>
          </a:stretch>
        </p:blipFill>
        <p:spPr>
          <a:xfrm>
            <a:off x="7624092" y="3882542"/>
            <a:ext cx="682200" cy="536562"/>
          </a:xfrm>
          <a:prstGeom prst="rect">
            <a:avLst/>
          </a:prstGeom>
        </p:spPr>
      </p:pic>
      <p:pic>
        <p:nvPicPr>
          <p:cNvPr id="26" name="Picture 25">
            <a:extLst>
              <a:ext uri="{FF2B5EF4-FFF2-40B4-BE49-F238E27FC236}">
                <a16:creationId xmlns:a16="http://schemas.microsoft.com/office/drawing/2014/main" id="{8E85B3C8-9CB5-4E00-956C-EDAE6F75892C}"/>
              </a:ext>
            </a:extLst>
          </p:cNvPr>
          <p:cNvPicPr>
            <a:picLocks noChangeAspect="1"/>
          </p:cNvPicPr>
          <p:nvPr userDrawn="1"/>
        </p:nvPicPr>
        <p:blipFill>
          <a:blip r:embed="rId6"/>
          <a:stretch>
            <a:fillRect/>
          </a:stretch>
        </p:blipFill>
        <p:spPr>
          <a:xfrm>
            <a:off x="10160820" y="3882542"/>
            <a:ext cx="682200" cy="487286"/>
          </a:xfrm>
          <a:prstGeom prst="rect">
            <a:avLst/>
          </a:prstGeom>
        </p:spPr>
      </p:pic>
    </p:spTree>
    <p:extLst>
      <p:ext uri="{BB962C8B-B14F-4D97-AF65-F5344CB8AC3E}">
        <p14:creationId xmlns:p14="http://schemas.microsoft.com/office/powerpoint/2010/main" val="77679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ve">
    <p:spTree>
      <p:nvGrpSpPr>
        <p:cNvPr id="1" name=""/>
        <p:cNvGrpSpPr/>
        <p:nvPr/>
      </p:nvGrpSpPr>
      <p:grpSpPr>
        <a:xfrm>
          <a:off x="0" y="0"/>
          <a:ext cx="0" cy="0"/>
          <a:chOff x="0" y="0"/>
          <a:chExt cx="0" cy="0"/>
        </a:xfrm>
      </p:grpSpPr>
      <p:pic>
        <p:nvPicPr>
          <p:cNvPr id="7" name="Picture 6" descr="A picture containing animal&#10;&#10;Description generated with very high confidence">
            <a:extLst>
              <a:ext uri="{FF2B5EF4-FFF2-40B4-BE49-F238E27FC236}">
                <a16:creationId xmlns:a16="http://schemas.microsoft.com/office/drawing/2014/main" id="{2F5F1B15-5AEB-442C-8E57-45632ECF6435}"/>
              </a:ext>
            </a:extLst>
          </p:cNvPr>
          <p:cNvPicPr>
            <a:picLocks noChangeAspect="1"/>
          </p:cNvPicPr>
          <p:nvPr userDrawn="1"/>
        </p:nvPicPr>
        <p:blipFill>
          <a:blip r:embed="rId2"/>
          <a:stretch>
            <a:fillRect/>
          </a:stretch>
        </p:blipFill>
        <p:spPr>
          <a:xfrm>
            <a:off x="0" y="446"/>
            <a:ext cx="12190413" cy="6857107"/>
          </a:xfrm>
          <a:prstGeom prst="rect">
            <a:avLst/>
          </a:prstGeom>
        </p:spPr>
      </p:pic>
      <p:sp>
        <p:nvSpPr>
          <p:cNvPr id="10" name="Titel 1"/>
          <p:cNvSpPr>
            <a:spLocks noGrp="1"/>
          </p:cNvSpPr>
          <p:nvPr>
            <p:ph type="title" hasCustomPrompt="1"/>
          </p:nvPr>
        </p:nvSpPr>
        <p:spPr>
          <a:xfrm>
            <a:off x="7241040" y="2775240"/>
            <a:ext cx="4411080" cy="404441"/>
          </a:xfrm>
        </p:spPr>
        <p:txBody>
          <a:bodyPr anchor="t" anchorCtr="0">
            <a:noAutofit/>
          </a:bodyPr>
          <a:lstStyle>
            <a:lvl1pPr algn="l">
              <a:lnSpc>
                <a:spcPts val="3000"/>
              </a:lnSpc>
              <a:defRPr sz="2300" b="0" cap="none" baseline="0">
                <a:solidFill>
                  <a:schemeClr val="bg1"/>
                </a:solidFill>
                <a:latin typeface="+mn-lt"/>
              </a:defRPr>
            </a:lvl1pPr>
          </a:lstStyle>
          <a:p>
            <a:r>
              <a:rPr lang="en-GB" dirty="0"/>
              <a:t>Title goes here</a:t>
            </a:r>
            <a:endParaRPr lang="en-US" dirty="0"/>
          </a:p>
        </p:txBody>
      </p:sp>
      <p:pic>
        <p:nvPicPr>
          <p:cNvPr id="12" name="Picture 11">
            <a:extLst>
              <a:ext uri="{FF2B5EF4-FFF2-40B4-BE49-F238E27FC236}">
                <a16:creationId xmlns:a16="http://schemas.microsoft.com/office/drawing/2014/main" id="{312CC7A6-4300-4A81-8BC0-74E0733750E1}"/>
              </a:ext>
            </a:extLst>
          </p:cNvPr>
          <p:cNvPicPr>
            <a:picLocks noChangeAspect="1"/>
          </p:cNvPicPr>
          <p:nvPr userDrawn="1"/>
        </p:nvPicPr>
        <p:blipFill>
          <a:blip r:embed="rId3"/>
          <a:stretch>
            <a:fillRect/>
          </a:stretch>
        </p:blipFill>
        <p:spPr>
          <a:xfrm>
            <a:off x="540000" y="522000"/>
            <a:ext cx="3132000" cy="567011"/>
          </a:xfrm>
          <a:prstGeom prst="rect">
            <a:avLst/>
          </a:prstGeom>
        </p:spPr>
      </p:pic>
      <p:sp>
        <p:nvSpPr>
          <p:cNvPr id="4" name="Content Placeholder 3">
            <a:extLst>
              <a:ext uri="{FF2B5EF4-FFF2-40B4-BE49-F238E27FC236}">
                <a16:creationId xmlns:a16="http://schemas.microsoft.com/office/drawing/2014/main" id="{F682C783-D3F2-4843-8514-F2B0E83C39F0}"/>
              </a:ext>
            </a:extLst>
          </p:cNvPr>
          <p:cNvSpPr>
            <a:spLocks noGrp="1"/>
          </p:cNvSpPr>
          <p:nvPr>
            <p:ph sz="quarter" idx="10"/>
          </p:nvPr>
        </p:nvSpPr>
        <p:spPr>
          <a:xfrm>
            <a:off x="7242045" y="3312087"/>
            <a:ext cx="4410075" cy="1495425"/>
          </a:xfrm>
        </p:spPr>
        <p:txBody>
          <a:bodyPr/>
          <a:lstStyle>
            <a:lvl1pPr marL="0" indent="0">
              <a:lnSpc>
                <a:spcPts val="4300"/>
              </a:lnSpc>
              <a:spcAft>
                <a:spcPts val="283"/>
              </a:spcAft>
              <a:buNone/>
              <a:defRPr sz="4700" b="1">
                <a:solidFill>
                  <a:schemeClr val="bg1"/>
                </a:solidFill>
                <a:latin typeface="+mn-lt"/>
              </a:defRPr>
            </a:lvl1pPr>
          </a:lstStyle>
          <a:p>
            <a:pPr lvl="0"/>
            <a:r>
              <a:rPr lang="en-US" dirty="0"/>
              <a:t>Edit Master text</a:t>
            </a:r>
            <a:endParaRPr lang="en-GB" dirty="0"/>
          </a:p>
        </p:txBody>
      </p:sp>
      <p:sp>
        <p:nvSpPr>
          <p:cNvPr id="9" name="Text Placeholder 8">
            <a:extLst>
              <a:ext uri="{FF2B5EF4-FFF2-40B4-BE49-F238E27FC236}">
                <a16:creationId xmlns:a16="http://schemas.microsoft.com/office/drawing/2014/main" id="{25AAB00E-39C9-46D1-B91C-223CC2DCBB56}"/>
              </a:ext>
            </a:extLst>
          </p:cNvPr>
          <p:cNvSpPr>
            <a:spLocks noGrp="1"/>
          </p:cNvSpPr>
          <p:nvPr>
            <p:ph type="body" sz="quarter" idx="11"/>
          </p:nvPr>
        </p:nvSpPr>
        <p:spPr>
          <a:xfrm>
            <a:off x="7242045" y="4960938"/>
            <a:ext cx="4410075" cy="404812"/>
          </a:xfrm>
        </p:spPr>
        <p:txBody>
          <a:bodyPr/>
          <a:lstStyle>
            <a:lvl1pPr marL="0" indent="0">
              <a:buNone/>
              <a:defRPr sz="2300">
                <a:solidFill>
                  <a:schemeClr val="bg1"/>
                </a:solidFill>
                <a:latin typeface="+mn-lt"/>
              </a:defRPr>
            </a:lvl1pPr>
          </a:lstStyle>
          <a:p>
            <a:pPr lvl="0"/>
            <a:r>
              <a:rPr lang="en-US" dirty="0"/>
              <a:t>Edit Master</a:t>
            </a:r>
            <a:endParaRPr lang="en-GB" dirty="0"/>
          </a:p>
        </p:txBody>
      </p:sp>
    </p:spTree>
    <p:extLst>
      <p:ext uri="{BB962C8B-B14F-4D97-AF65-F5344CB8AC3E}">
        <p14:creationId xmlns:p14="http://schemas.microsoft.com/office/powerpoint/2010/main" val="30579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2" y="1483952"/>
            <a:ext cx="11133349"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b="0">
                <a:solidFill>
                  <a:schemeClr val="bg1"/>
                </a:solidFill>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68650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text + picture on the right">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253" y="1483952"/>
            <a:ext cx="7286148" cy="4110024"/>
          </a:xfrm>
          <a:noFill/>
        </p:spPr>
        <p:txBody>
          <a:bodyPr>
            <a:normAutofit/>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4" name="Picture Placeholder 3"/>
          <p:cNvSpPr>
            <a:spLocks noGrp="1"/>
          </p:cNvSpPr>
          <p:nvPr>
            <p:ph type="pic" sz="quarter" idx="14"/>
          </p:nvPr>
        </p:nvSpPr>
        <p:spPr>
          <a:xfrm>
            <a:off x="7924800" y="1484313"/>
            <a:ext cx="3743325" cy="4109663"/>
          </a:xfrm>
        </p:spPr>
        <p:txBody>
          <a:bodyPr/>
          <a:lstStyle/>
          <a:p>
            <a:endParaRPr lang="en-GB" dirty="0"/>
          </a:p>
        </p:txBody>
      </p:sp>
    </p:spTree>
    <p:extLst>
      <p:ext uri="{BB962C8B-B14F-4D97-AF65-F5344CB8AC3E}">
        <p14:creationId xmlns:p14="http://schemas.microsoft.com/office/powerpoint/2010/main" val="3225238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 picture">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lvl1pPr>
              <a:defRPr>
                <a:solidFill>
                  <a:srgbClr val="1B75BC"/>
                </a:solidFill>
              </a:defRPr>
            </a:lvl1pPr>
          </a:lstStyle>
          <a:p>
            <a:r>
              <a:rPr lang="de-DE" dirty="0"/>
              <a:t>Titelmasterformat durch Klicken bearbeiten</a:t>
            </a:r>
            <a:endParaRPr lang="en-US" dirty="0"/>
          </a:p>
        </p:txBody>
      </p:sp>
      <p:sp>
        <p:nvSpPr>
          <p:cNvPr id="3" name="Inhaltsplatzhalter 2"/>
          <p:cNvSpPr>
            <a:spLocks noGrp="1"/>
          </p:cNvSpPr>
          <p:nvPr>
            <p:ph idx="1"/>
          </p:nvPr>
        </p:nvSpPr>
        <p:spPr>
          <a:xfrm>
            <a:off x="516253" y="1483952"/>
            <a:ext cx="5362548" cy="4319248"/>
          </a:xfrm>
          <a:noFill/>
        </p:spPr>
        <p:txBody>
          <a:bodyPr/>
          <a:lstStyle>
            <a:lvl1pPr marL="268288" indent="-268288">
              <a:buClr>
                <a:srgbClr val="69C0BB"/>
              </a:buClr>
              <a:buFont typeface="Arial" panose="020B0604020202020204" pitchFamily="34" charset="0"/>
              <a:buChar char="•"/>
              <a:defRPr sz="2200"/>
            </a:lvl1pPr>
            <a:lvl2pPr marL="808038" indent="-273050">
              <a:buClr>
                <a:srgbClr val="6AB023"/>
              </a:buClr>
              <a:buFont typeface="Arial" panose="020B0604020202020204" pitchFamily="34" charset="0"/>
              <a:buChar char="•"/>
              <a:defRPr/>
            </a:lvl2pPr>
            <a:lvl3pPr marL="1081088" indent="-177800">
              <a:buClr>
                <a:srgbClr val="218E72"/>
              </a:buClr>
              <a:buFont typeface="Arial" panose="020B0604020202020204" pitchFamily="34" charset="0"/>
              <a:buChar char="•"/>
              <a:defRPr/>
            </a:lvl3pPr>
            <a:lvl4pPr marL="1436688" indent="-177800">
              <a:buClr>
                <a:srgbClr val="7B0035"/>
              </a:buClr>
              <a:buFont typeface="Arial" panose="020B0604020202020204" pitchFamily="34" charset="0"/>
              <a:buChar char="•"/>
              <a:defRPr/>
            </a:lvl4pPr>
            <a:lvl5pPr marL="1793875" indent="-179388">
              <a:buClr>
                <a:srgbClr val="FBBD1A"/>
              </a:buClr>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4" name="Picture Placeholder 3"/>
          <p:cNvSpPr>
            <a:spLocks noGrp="1"/>
          </p:cNvSpPr>
          <p:nvPr>
            <p:ph type="pic" sz="quarter" idx="14" hasCustomPrompt="1"/>
          </p:nvPr>
        </p:nvSpPr>
        <p:spPr>
          <a:xfrm>
            <a:off x="5988050" y="1484313"/>
            <a:ext cx="5661025" cy="4319587"/>
          </a:xfrm>
        </p:spPr>
        <p:txBody>
          <a:bodyPr/>
          <a:lstStyle>
            <a:lvl1pPr>
              <a:defRPr baseline="0"/>
            </a:lvl1pPr>
          </a:lstStyle>
          <a:p>
            <a:r>
              <a:rPr lang="fr-BE" dirty="0"/>
              <a:t>Click to </a:t>
            </a:r>
            <a:r>
              <a:rPr lang="fr-BE" dirty="0" err="1"/>
              <a:t>add</a:t>
            </a:r>
            <a:r>
              <a:rPr lang="fr-BE" dirty="0"/>
              <a:t> a </a:t>
            </a:r>
            <a:r>
              <a:rPr lang="fr-BE" dirty="0" err="1"/>
              <a:t>picture</a:t>
            </a:r>
            <a:r>
              <a:rPr lang="fr-BE" dirty="0"/>
              <a:t> </a:t>
            </a:r>
            <a:r>
              <a:rPr lang="fr-BE" dirty="0" err="1"/>
              <a:t>here</a:t>
            </a:r>
            <a:endParaRPr lang="en-GB" dirty="0"/>
          </a:p>
        </p:txBody>
      </p:sp>
    </p:spTree>
    <p:extLst>
      <p:ext uri="{BB962C8B-B14F-4D97-AF65-F5344CB8AC3E}">
        <p14:creationId xmlns:p14="http://schemas.microsoft.com/office/powerpoint/2010/main" val="1874814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 text on the right">
    <p:spTree>
      <p:nvGrpSpPr>
        <p:cNvPr id="1" name=""/>
        <p:cNvGrpSpPr/>
        <p:nvPr/>
      </p:nvGrpSpPr>
      <p:grpSpPr>
        <a:xfrm>
          <a:off x="0" y="0"/>
          <a:ext cx="0" cy="0"/>
          <a:chOff x="0" y="0"/>
          <a:chExt cx="0" cy="0"/>
        </a:xfrm>
      </p:grpSpPr>
      <p:sp>
        <p:nvSpPr>
          <p:cNvPr id="22" name="Titel 1"/>
          <p:cNvSpPr>
            <a:spLocks noGrp="1"/>
          </p:cNvSpPr>
          <p:nvPr>
            <p:ph type="title"/>
          </p:nvPr>
        </p:nvSpPr>
        <p:spPr>
          <a:xfrm>
            <a:off x="6286197" y="410830"/>
            <a:ext cx="5363404"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6286087" y="1483952"/>
            <a:ext cx="536254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6286087" y="942478"/>
            <a:ext cx="5363302"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4" name="Picture Placeholder 3"/>
          <p:cNvSpPr>
            <a:spLocks noGrp="1"/>
          </p:cNvSpPr>
          <p:nvPr>
            <p:ph type="pic" sz="quarter" idx="14" hasCustomPrompt="1"/>
          </p:nvPr>
        </p:nvSpPr>
        <p:spPr>
          <a:xfrm>
            <a:off x="484188" y="511175"/>
            <a:ext cx="5665787" cy="5292725"/>
          </a:xfrm>
        </p:spPr>
        <p:txBody>
          <a:bodyPr/>
          <a:lstStyle>
            <a:lvl1pPr>
              <a:defRPr/>
            </a:lvl1pPr>
          </a:lstStyle>
          <a:p>
            <a:r>
              <a:rPr lang="fr-BE" dirty="0"/>
              <a:t>Click to </a:t>
            </a:r>
            <a:r>
              <a:rPr lang="fr-BE" dirty="0" err="1"/>
              <a:t>add</a:t>
            </a:r>
            <a:r>
              <a:rPr lang="fr-BE" dirty="0"/>
              <a:t> a </a:t>
            </a:r>
            <a:r>
              <a:rPr lang="fr-BE" dirty="0" err="1"/>
              <a:t>picture</a:t>
            </a:r>
            <a:r>
              <a:rPr lang="fr-BE" dirty="0"/>
              <a:t> </a:t>
            </a:r>
            <a:r>
              <a:rPr lang="fr-BE" dirty="0" err="1"/>
              <a:t>here</a:t>
            </a:r>
            <a:endParaRPr lang="en-GB" dirty="0"/>
          </a:p>
        </p:txBody>
      </p:sp>
    </p:spTree>
    <p:extLst>
      <p:ext uri="{BB962C8B-B14F-4D97-AF65-F5344CB8AC3E}">
        <p14:creationId xmlns:p14="http://schemas.microsoft.com/office/powerpoint/2010/main" val="2377325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_big picture + bullets on the right">
    <p:spTree>
      <p:nvGrpSpPr>
        <p:cNvPr id="1" name=""/>
        <p:cNvGrpSpPr/>
        <p:nvPr/>
      </p:nvGrpSpPr>
      <p:grpSpPr>
        <a:xfrm>
          <a:off x="0" y="0"/>
          <a:ext cx="0" cy="0"/>
          <a:chOff x="0" y="0"/>
          <a:chExt cx="0" cy="0"/>
        </a:xfrm>
      </p:grpSpPr>
      <p:sp>
        <p:nvSpPr>
          <p:cNvPr id="10"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8774401" y="1483952"/>
            <a:ext cx="2863627" cy="4118336"/>
          </a:xfrm>
          <a:noFill/>
        </p:spPr>
        <p:txBody>
          <a:bodyPr/>
          <a:lstStyle>
            <a:lvl1pPr>
              <a:defRPr sz="2000"/>
            </a:lvl1pPr>
            <a:lvl2pPr>
              <a:defRPr sz="1800"/>
            </a:lvl2pPr>
            <a:lvl3pPr>
              <a:defRPr sz="16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4" name="Picture Placeholder 3"/>
          <p:cNvSpPr>
            <a:spLocks noGrp="1"/>
          </p:cNvSpPr>
          <p:nvPr>
            <p:ph type="pic" sz="quarter" idx="14"/>
          </p:nvPr>
        </p:nvSpPr>
        <p:spPr>
          <a:xfrm>
            <a:off x="515938" y="1484313"/>
            <a:ext cx="8134350" cy="4117975"/>
          </a:xfrm>
        </p:spPr>
        <p:txBody>
          <a:bodyPr/>
          <a:lstStyle/>
          <a:p>
            <a:endParaRPr lang="en-GB"/>
          </a:p>
        </p:txBody>
      </p:sp>
    </p:spTree>
    <p:extLst>
      <p:ext uri="{BB962C8B-B14F-4D97-AF65-F5344CB8AC3E}">
        <p14:creationId xmlns:p14="http://schemas.microsoft.com/office/powerpoint/2010/main" val="164074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_big picture + bullets on the left">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252" y="1483952"/>
            <a:ext cx="3049907" cy="4100873"/>
          </a:xfrm>
          <a:noFill/>
        </p:spPr>
        <p:txBody>
          <a:bodyPr/>
          <a:lstStyle>
            <a:lvl1pPr>
              <a:defRPr sz="2000"/>
            </a:lvl1pPr>
            <a:lvl2pPr>
              <a:defRPr sz="1800"/>
            </a:lvl2pPr>
            <a:lvl3pPr>
              <a:defRPr sz="16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4" name="Picture Placeholder 3"/>
          <p:cNvSpPr>
            <a:spLocks noGrp="1"/>
          </p:cNvSpPr>
          <p:nvPr>
            <p:ph type="pic" sz="quarter" idx="14"/>
          </p:nvPr>
        </p:nvSpPr>
        <p:spPr>
          <a:xfrm>
            <a:off x="3648075" y="1484313"/>
            <a:ext cx="8020050" cy="4100512"/>
          </a:xfrm>
        </p:spPr>
        <p:txBody>
          <a:bodyPr/>
          <a:lstStyle/>
          <a:p>
            <a:endParaRPr lang="en-GB"/>
          </a:p>
        </p:txBody>
      </p:sp>
    </p:spTree>
    <p:extLst>
      <p:ext uri="{BB962C8B-B14F-4D97-AF65-F5344CB8AC3E}">
        <p14:creationId xmlns:p14="http://schemas.microsoft.com/office/powerpoint/2010/main" val="2413819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lvl1pPr>
          </a:lstStyle>
          <a:p>
            <a:r>
              <a:rPr lang="en-GB"/>
              <a:t>Title of the presentation (10 pt)</a:t>
            </a:r>
            <a:endParaRPr lang="en-US" dirty="0"/>
          </a:p>
        </p:txBody>
      </p:sp>
      <p:sp>
        <p:nvSpPr>
          <p:cNvPr id="5" name="Foliennummernplatzhalter 4"/>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679101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vl1pPr>
          </a:lstStyle>
          <a:p>
            <a:r>
              <a:rPr lang="en-GB"/>
              <a:t>Title of the presentation (10 pt)</a:t>
            </a:r>
            <a:endParaRPr lang="en-US" dirty="0"/>
          </a:p>
        </p:txBody>
      </p:sp>
      <p:sp>
        <p:nvSpPr>
          <p:cNvPr id="4" name="Foliennummernplatzhalter 3"/>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Tree>
    <p:extLst>
      <p:ext uri="{BB962C8B-B14F-4D97-AF65-F5344CB8AC3E}">
        <p14:creationId xmlns:p14="http://schemas.microsoft.com/office/powerpoint/2010/main" val="3929107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 CONTENT">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2" y="1483952"/>
            <a:ext cx="11133349" cy="4319248"/>
          </a:xfrm>
          <a:noFill/>
        </p:spPr>
        <p:txBody>
          <a:bodyPr/>
          <a:lstStyle>
            <a:lvl1pPr marL="358775" indent="-358775">
              <a:buClr>
                <a:srgbClr val="0B66A3"/>
              </a:buClr>
              <a:buFont typeface="FontAwesome" pitchFamily="50" charset="0"/>
              <a:buChar char=""/>
              <a:defRPr sz="2200"/>
            </a:lvl1pPr>
            <a:lvl2pPr marL="896938" indent="-361950">
              <a:buClr>
                <a:srgbClr val="61AF45"/>
              </a:buClr>
              <a:buFont typeface="FontAwesome" pitchFamily="50" charset="0"/>
              <a:buChar char=""/>
              <a:defRPr/>
            </a:lvl2pPr>
            <a:lvl3pPr marL="1081088" indent="-177800">
              <a:buClr>
                <a:srgbClr val="38B19B"/>
              </a:buClr>
              <a:buFont typeface="Arial" panose="020B0604020202020204" pitchFamily="34" charset="0"/>
              <a:buChar char="•"/>
              <a:defRPr/>
            </a:lvl3pPr>
            <a:lvl4pPr marL="1436688" indent="-177800">
              <a:buClr>
                <a:srgbClr val="333232"/>
              </a:buClr>
              <a:buFont typeface="Arial" panose="020B0604020202020204" pitchFamily="34" charset="0"/>
              <a:buChar char="•"/>
              <a:defRPr/>
            </a:lvl4pPr>
            <a:lvl5pPr marL="1793875" indent="-179388">
              <a:buClr>
                <a:srgbClr val="0B66A3"/>
              </a:buClr>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2" y="410830"/>
            <a:ext cx="11133349" cy="1073122"/>
          </a:xfrm>
        </p:spPr>
        <p:txBody>
          <a:bodyPr/>
          <a:lstStyle>
            <a:lvl1pPr>
              <a:defRPr b="1">
                <a:solidFill>
                  <a:srgbClr val="0B66A3"/>
                </a:solidFill>
              </a:defRPr>
            </a:lvl1p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b="0">
                <a:solidFill>
                  <a:schemeClr val="bg1"/>
                </a:solidFill>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sz="1800" b="1">
                <a:solidFill>
                  <a:srgbClr val="61AF45"/>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289529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253" y="1483952"/>
            <a:ext cx="536254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lvl1pPr>
              <a:defRPr/>
            </a:lvl1pPr>
          </a:lstStyle>
          <a:p>
            <a:r>
              <a:rPr lang="en-GB"/>
              <a:t>Title of the presentation (10 pt)</a:t>
            </a:r>
            <a:endParaRPr lang="en-US" dirty="0"/>
          </a:p>
        </p:txBody>
      </p:sp>
      <p:sp>
        <p:nvSpPr>
          <p:cNvPr id="6" name="Foliennummernplatzhalter 5"/>
          <p:cNvSpPr>
            <a:spLocks noGrp="1"/>
          </p:cNvSpPr>
          <p:nvPr>
            <p:ph type="sldNum" sz="quarter" idx="12"/>
          </p:nvPr>
        </p:nvSpPr>
        <p:spPr/>
        <p:txBody>
          <a:bodyPr/>
          <a:lstStyle>
            <a:lvl1pPr>
              <a:defRPr/>
            </a:lvl1pPr>
          </a:lstStyle>
          <a:p>
            <a:r>
              <a:rPr lang="en-US" dirty="0"/>
              <a:t>/ </a:t>
            </a:r>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302133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ernative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6D550-3FC5-46E1-8708-A94FC9E6EB11}"/>
              </a:ext>
            </a:extLst>
          </p:cNvPr>
          <p:cNvPicPr>
            <a:picLocks noChangeAspect="1"/>
          </p:cNvPicPr>
          <p:nvPr userDrawn="1"/>
        </p:nvPicPr>
        <p:blipFill>
          <a:blip r:embed="rId2"/>
          <a:stretch>
            <a:fillRect/>
          </a:stretch>
        </p:blipFill>
        <p:spPr>
          <a:xfrm>
            <a:off x="0" y="446"/>
            <a:ext cx="12190413" cy="6857107"/>
          </a:xfrm>
          <a:prstGeom prst="rect">
            <a:avLst/>
          </a:prstGeom>
        </p:spPr>
      </p:pic>
      <p:sp>
        <p:nvSpPr>
          <p:cNvPr id="10" name="Titel 1"/>
          <p:cNvSpPr>
            <a:spLocks noGrp="1"/>
          </p:cNvSpPr>
          <p:nvPr>
            <p:ph type="title" hasCustomPrompt="1"/>
          </p:nvPr>
        </p:nvSpPr>
        <p:spPr>
          <a:xfrm>
            <a:off x="7241040" y="2775240"/>
            <a:ext cx="4411080" cy="404441"/>
          </a:xfrm>
        </p:spPr>
        <p:txBody>
          <a:bodyPr anchor="t" anchorCtr="0">
            <a:noAutofit/>
          </a:bodyPr>
          <a:lstStyle>
            <a:lvl1pPr algn="l">
              <a:lnSpc>
                <a:spcPts val="3000"/>
              </a:lnSpc>
              <a:defRPr sz="2300" b="0" cap="none" baseline="0">
                <a:solidFill>
                  <a:schemeClr val="bg1"/>
                </a:solidFill>
                <a:latin typeface="+mn-lt"/>
              </a:defRPr>
            </a:lvl1pPr>
          </a:lstStyle>
          <a:p>
            <a:r>
              <a:rPr lang="en-GB" dirty="0"/>
              <a:t>Title goes here</a:t>
            </a:r>
            <a:endParaRPr lang="en-US" dirty="0"/>
          </a:p>
        </p:txBody>
      </p:sp>
      <p:pic>
        <p:nvPicPr>
          <p:cNvPr id="12" name="Picture 11">
            <a:extLst>
              <a:ext uri="{FF2B5EF4-FFF2-40B4-BE49-F238E27FC236}">
                <a16:creationId xmlns:a16="http://schemas.microsoft.com/office/drawing/2014/main" id="{312CC7A6-4300-4A81-8BC0-74E0733750E1}"/>
              </a:ext>
            </a:extLst>
          </p:cNvPr>
          <p:cNvPicPr>
            <a:picLocks noChangeAspect="1"/>
          </p:cNvPicPr>
          <p:nvPr userDrawn="1"/>
        </p:nvPicPr>
        <p:blipFill>
          <a:blip r:embed="rId3"/>
          <a:stretch>
            <a:fillRect/>
          </a:stretch>
        </p:blipFill>
        <p:spPr>
          <a:xfrm>
            <a:off x="540000" y="522000"/>
            <a:ext cx="3132000" cy="567011"/>
          </a:xfrm>
          <a:prstGeom prst="rect">
            <a:avLst/>
          </a:prstGeom>
        </p:spPr>
      </p:pic>
      <p:sp>
        <p:nvSpPr>
          <p:cNvPr id="4" name="Content Placeholder 3">
            <a:extLst>
              <a:ext uri="{FF2B5EF4-FFF2-40B4-BE49-F238E27FC236}">
                <a16:creationId xmlns:a16="http://schemas.microsoft.com/office/drawing/2014/main" id="{F682C783-D3F2-4843-8514-F2B0E83C39F0}"/>
              </a:ext>
            </a:extLst>
          </p:cNvPr>
          <p:cNvSpPr>
            <a:spLocks noGrp="1"/>
          </p:cNvSpPr>
          <p:nvPr>
            <p:ph sz="quarter" idx="10"/>
          </p:nvPr>
        </p:nvSpPr>
        <p:spPr>
          <a:xfrm>
            <a:off x="7242045" y="3312087"/>
            <a:ext cx="4410075" cy="1495425"/>
          </a:xfrm>
        </p:spPr>
        <p:txBody>
          <a:bodyPr/>
          <a:lstStyle>
            <a:lvl1pPr marL="0" indent="0">
              <a:lnSpc>
                <a:spcPts val="4300"/>
              </a:lnSpc>
              <a:spcAft>
                <a:spcPts val="283"/>
              </a:spcAft>
              <a:buNone/>
              <a:defRPr sz="4700" b="1">
                <a:solidFill>
                  <a:schemeClr val="bg1"/>
                </a:solidFill>
                <a:latin typeface="+mn-lt"/>
              </a:defRPr>
            </a:lvl1pPr>
          </a:lstStyle>
          <a:p>
            <a:pPr lvl="0"/>
            <a:r>
              <a:rPr lang="en-US" dirty="0"/>
              <a:t>Edit Master text</a:t>
            </a:r>
            <a:endParaRPr lang="en-GB" dirty="0"/>
          </a:p>
        </p:txBody>
      </p:sp>
      <p:sp>
        <p:nvSpPr>
          <p:cNvPr id="9" name="Text Placeholder 8">
            <a:extLst>
              <a:ext uri="{FF2B5EF4-FFF2-40B4-BE49-F238E27FC236}">
                <a16:creationId xmlns:a16="http://schemas.microsoft.com/office/drawing/2014/main" id="{25AAB00E-39C9-46D1-B91C-223CC2DCBB56}"/>
              </a:ext>
            </a:extLst>
          </p:cNvPr>
          <p:cNvSpPr>
            <a:spLocks noGrp="1"/>
          </p:cNvSpPr>
          <p:nvPr>
            <p:ph type="body" sz="quarter" idx="11"/>
          </p:nvPr>
        </p:nvSpPr>
        <p:spPr>
          <a:xfrm>
            <a:off x="7242045" y="4960938"/>
            <a:ext cx="4410075" cy="404812"/>
          </a:xfrm>
        </p:spPr>
        <p:txBody>
          <a:bodyPr/>
          <a:lstStyle>
            <a:lvl1pPr marL="0" indent="0">
              <a:buNone/>
              <a:defRPr sz="2300">
                <a:solidFill>
                  <a:schemeClr val="bg1"/>
                </a:solidFill>
                <a:latin typeface="+mn-lt"/>
              </a:defRPr>
            </a:lvl1pPr>
          </a:lstStyle>
          <a:p>
            <a:pPr lvl="0"/>
            <a:r>
              <a:rPr lang="en-US" dirty="0"/>
              <a:t>Edit Master</a:t>
            </a:r>
            <a:endParaRPr lang="en-GB" dirty="0"/>
          </a:p>
        </p:txBody>
      </p:sp>
    </p:spTree>
    <p:extLst>
      <p:ext uri="{BB962C8B-B14F-4D97-AF65-F5344CB8AC3E}">
        <p14:creationId xmlns:p14="http://schemas.microsoft.com/office/powerpoint/2010/main" val="7509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EPIF)">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43206" y="1799999"/>
            <a:ext cx="4104000" cy="943202"/>
          </a:xfrm>
        </p:spPr>
        <p:txBody>
          <a:bodyPr anchor="t" anchorCtr="0">
            <a:noAutofit/>
          </a:bodyPr>
          <a:lstStyle>
            <a:lvl1pPr algn="ctr">
              <a:lnSpc>
                <a:spcPts val="3600"/>
              </a:lnSpc>
              <a:defRPr sz="3000" b="1" cap="all" baseline="0">
                <a:solidFill>
                  <a:srgbClr val="0F72B6"/>
                </a:solidFill>
                <a:latin typeface="+mn-lt"/>
              </a:defRPr>
            </a:lvl1pPr>
          </a:lstStyle>
          <a:p>
            <a:r>
              <a:rPr lang="en-GB" dirty="0" err="1"/>
              <a:t>Introducton</a:t>
            </a:r>
            <a:br>
              <a:rPr lang="en-GB" dirty="0"/>
            </a:br>
            <a:r>
              <a:rPr lang="en-GB" dirty="0"/>
              <a:t>TITLE Slide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2178000" y="3600000"/>
            <a:ext cx="7836120" cy="1089000"/>
          </a:xfrm>
        </p:spPr>
        <p:txBody>
          <a:bodyPr anchor="t" anchorCtr="0"/>
          <a:lstStyle>
            <a:lvl1pPr marL="0" indent="0" algn="just">
              <a:lnSpc>
                <a:spcPts val="2200"/>
              </a:lnSpc>
              <a:buNone/>
              <a:defRPr sz="160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Enienectur (16 pt) molor sam voluptatum res moles sim sintio mollorum senis acitatur maion corposa su ntibus molut velis molupit fuga. Harundam vera volo offici sequatiaspis simus, que evelenditet alibus aut est, saerior re voluptasita et quas con excesti blanis eatem nonse lam volorib eaquam alictur.</a:t>
            </a:r>
          </a:p>
        </p:txBody>
      </p:sp>
      <p:cxnSp>
        <p:nvCxnSpPr>
          <p:cNvPr id="7" name="Straight Connector 6">
            <a:extLst>
              <a:ext uri="{FF2B5EF4-FFF2-40B4-BE49-F238E27FC236}">
                <a16:creationId xmlns:a16="http://schemas.microsoft.com/office/drawing/2014/main" id="{CFA1C0A4-E001-4853-8661-34915F228BC1}"/>
              </a:ext>
            </a:extLst>
          </p:cNvPr>
          <p:cNvCxnSpPr/>
          <p:nvPr userDrawn="1"/>
        </p:nvCxnSpPr>
        <p:spPr>
          <a:xfrm>
            <a:off x="5218200" y="3060000"/>
            <a:ext cx="1755360" cy="0"/>
          </a:xfrm>
          <a:prstGeom prst="line">
            <a:avLst/>
          </a:prstGeom>
          <a:noFill/>
          <a:ln w="25400">
            <a:solidFill>
              <a:srgbClr val="98BF0E"/>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222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SLIDE (EPIF)">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44240" y="1799999"/>
            <a:ext cx="4104000" cy="369000"/>
          </a:xfrm>
        </p:spPr>
        <p:txBody>
          <a:bodyPr anchor="t" anchorCtr="0">
            <a:noAutofit/>
          </a:bodyPr>
          <a:lstStyle>
            <a:lvl1pPr algn="ctr">
              <a:lnSpc>
                <a:spcPts val="3600"/>
              </a:lnSpc>
              <a:defRPr sz="3600" b="1" cap="none" baseline="0">
                <a:solidFill>
                  <a:srgbClr val="0F72B6"/>
                </a:solidFill>
                <a:latin typeface="+mn-lt"/>
              </a:defRPr>
            </a:lvl1pPr>
          </a:lstStyle>
          <a:p>
            <a:r>
              <a:rPr lang="en-GB" dirty="0"/>
              <a:t>About EPIF</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596240" y="3183839"/>
            <a:ext cx="7836120" cy="2701953"/>
          </a:xfrm>
        </p:spPr>
        <p:txBody>
          <a:bodyPr numCol="2" spcCol="360000" anchor="t" anchorCtr="0"/>
          <a:lstStyle>
            <a:lvl1pPr marL="0" indent="0" algn="just">
              <a:lnSpc>
                <a:spcPts val="2000"/>
              </a:lnSpc>
              <a:spcAft>
                <a:spcPts val="1417"/>
              </a:spcAft>
              <a:buNone/>
              <a:defRPr sz="140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The European Payment Institutions Federation (EPIF) is an international non-profit association. It was founded in June 2011, in response to the adoption of the Payment Services Directive (PSD). The PSD established a new category of payment service providers (payment institutions) to encourage more competition at the European level.</a:t>
            </a:r>
          </a:p>
          <a:p>
            <a:pPr lvl="0"/>
            <a:endParaRPr lang="en-GB" dirty="0"/>
          </a:p>
          <a:p>
            <a:pPr lvl="0"/>
            <a:r>
              <a:rPr lang="en-GB" dirty="0"/>
              <a:t>Payment institutions are permitted to provide payment services alongside banks and other financial institutions. By means of a European passport available to them under the PSD, payment institutions can offer payment products and services across borders, thus making it attractive for European consumers to pay and receive funds within as well as outside their home country.</a:t>
            </a:r>
            <a:endParaRPr lang="de-DE" dirty="0"/>
          </a:p>
        </p:txBody>
      </p:sp>
      <p:cxnSp>
        <p:nvCxnSpPr>
          <p:cNvPr id="7" name="Straight Connector 6">
            <a:extLst>
              <a:ext uri="{FF2B5EF4-FFF2-40B4-BE49-F238E27FC236}">
                <a16:creationId xmlns:a16="http://schemas.microsoft.com/office/drawing/2014/main" id="{CFA1C0A4-E001-4853-8661-34915F228BC1}"/>
              </a:ext>
            </a:extLst>
          </p:cNvPr>
          <p:cNvCxnSpPr/>
          <p:nvPr userDrawn="1"/>
        </p:nvCxnSpPr>
        <p:spPr>
          <a:xfrm>
            <a:off x="5218200" y="2643840"/>
            <a:ext cx="1755360" cy="0"/>
          </a:xfrm>
          <a:prstGeom prst="line">
            <a:avLst/>
          </a:prstGeom>
          <a:noFill/>
          <a:ln w="25400">
            <a:solidFill>
              <a:srgbClr val="98BF0E"/>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00591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n-lt"/>
              </a:defRPr>
            </a:lvl1pPr>
          </a:lstStyle>
          <a:p>
            <a:r>
              <a:rPr lang="en-GB" dirty="0"/>
              <a:t>About EPIF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668240" y="3176280"/>
            <a:ext cx="9984240" cy="612001"/>
          </a:xfrm>
        </p:spPr>
        <p:txBody>
          <a:bodyPr numCol="1" spcCol="360000" anchor="t" anchorCtr="0"/>
          <a:lstStyle>
            <a:lvl1pPr marL="0" indent="0" algn="just">
              <a:lnSpc>
                <a:spcPts val="2000"/>
              </a:lnSpc>
              <a:spcAft>
                <a:spcPts val="1417"/>
              </a:spcAft>
              <a:buNone/>
              <a:defRPr sz="1400" b="1" baseline="0">
                <a:solidFill>
                  <a:srgbClr val="2D2D2C"/>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The European Payment Institutions Federation (EPIF) is an international non-profit association. It was founded in June 2011, in response to the adoption of the Payment Services Directive (PSD).</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0" y="2554561"/>
            <a:ext cx="9984240" cy="503950"/>
          </a:xfrm>
        </p:spPr>
        <p:txBody>
          <a:bodyPr lIns="0"/>
          <a:lstStyle>
            <a:lvl1pPr marL="0" indent="0">
              <a:buNone/>
              <a:defRPr sz="3000">
                <a:solidFill>
                  <a:srgbClr val="98BF0E"/>
                </a:solidFill>
                <a:latin typeface="+mn-lt"/>
              </a:defRPr>
            </a:lvl1pPr>
          </a:lstStyle>
          <a:p>
            <a:pPr lvl="0"/>
            <a:r>
              <a:rPr lang="en-US" dirty="0"/>
              <a:t>Who We Are</a:t>
            </a:r>
            <a:endParaRPr lang="en-GB" dirty="0"/>
          </a:p>
        </p:txBody>
      </p:sp>
      <p:sp>
        <p:nvSpPr>
          <p:cNvPr id="11" name="Textplatzhalter 2">
            <a:extLst>
              <a:ext uri="{FF2B5EF4-FFF2-40B4-BE49-F238E27FC236}">
                <a16:creationId xmlns:a16="http://schemas.microsoft.com/office/drawing/2014/main" id="{B419EEB3-0022-4624-AD87-87B6DC413326}"/>
              </a:ext>
            </a:extLst>
          </p:cNvPr>
          <p:cNvSpPr>
            <a:spLocks noGrp="1"/>
          </p:cNvSpPr>
          <p:nvPr>
            <p:ph type="body" idx="13" hasCustomPrompt="1"/>
          </p:nvPr>
        </p:nvSpPr>
        <p:spPr>
          <a:xfrm>
            <a:off x="1658520" y="3852000"/>
            <a:ext cx="9984240" cy="1681875"/>
          </a:xfrm>
        </p:spPr>
        <p:txBody>
          <a:bodyPr numCol="1" spcCol="360000" anchor="t" anchorCtr="0"/>
          <a:lstStyle>
            <a:lvl1pPr marL="0" indent="0" algn="just">
              <a:lnSpc>
                <a:spcPts val="2000"/>
              </a:lnSpc>
              <a:spcAft>
                <a:spcPts val="1417"/>
              </a:spcAft>
              <a:buNone/>
              <a:defRPr sz="14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(14 </a:t>
            </a:r>
            <a:r>
              <a:rPr lang="en-GB" dirty="0" err="1"/>
              <a:t>pt</a:t>
            </a:r>
            <a:r>
              <a:rPr lang="en-GB" dirty="0"/>
              <a:t>) The PSD established a new category of payment service providers (payment institutions) to encourage more competition at the European level. Payment institutions are permitted to provide payment services alongside banks and other financial institutions. By means of a European passport available to them under the PSD, payment institutions can offer payment products and services across borders, thus making it attractive for European consumers to pay and receive funds within as well as outside their home country. We also have members who are institutions with a banking license, where the company only or predominantly uses this license for payment services.</a:t>
            </a:r>
            <a:endParaRPr lang="de-DE" dirty="0"/>
          </a:p>
        </p:txBody>
      </p:sp>
    </p:spTree>
    <p:extLst>
      <p:ext uri="{BB962C8B-B14F-4D97-AF65-F5344CB8AC3E}">
        <p14:creationId xmlns:p14="http://schemas.microsoft.com/office/powerpoint/2010/main" val="121691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ulle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n-lt"/>
              </a:defRPr>
            </a:lvl1pPr>
          </a:lstStyle>
          <a:p>
            <a:r>
              <a:rPr lang="en-GB" dirty="0"/>
              <a:t>About EPIF (30 </a:t>
            </a:r>
            <a:r>
              <a:rPr lang="en-GB" dirty="0" err="1"/>
              <a:t>pt</a:t>
            </a:r>
            <a:r>
              <a:rPr lang="en-GB" dirty="0"/>
              <a:t>)</a:t>
            </a:r>
            <a:endParaRPr lang="en-US"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0" y="2037240"/>
            <a:ext cx="9984240" cy="3974677"/>
          </a:xfrm>
        </p:spPr>
        <p:txBody>
          <a:bodyPr lIns="0"/>
          <a:lstStyle>
            <a:lvl1pPr marL="273050" indent="-273050">
              <a:lnSpc>
                <a:spcPts val="3000"/>
              </a:lnSpc>
              <a:spcAft>
                <a:spcPts val="1984"/>
              </a:spcAft>
              <a:buClr>
                <a:srgbClr val="9D9EA0"/>
              </a:buClr>
              <a:buFont typeface="Arial" panose="020B0604020202020204" pitchFamily="34" charset="0"/>
              <a:buChar char="•"/>
              <a:defRPr sz="2500">
                <a:solidFill>
                  <a:srgbClr val="9D9EA0"/>
                </a:solidFill>
                <a:latin typeface="+mn-lt"/>
              </a:defRPr>
            </a:lvl1pPr>
          </a:lstStyle>
          <a:p>
            <a:pPr lvl="0"/>
            <a:r>
              <a:rPr lang="en-US" dirty="0"/>
              <a:t>Highlight text lorem ipsum. </a:t>
            </a:r>
            <a:r>
              <a:rPr lang="en-US" dirty="0" err="1"/>
              <a:t>Inctis</a:t>
            </a:r>
            <a:r>
              <a:rPr lang="en-US" dirty="0"/>
              <a:t> </a:t>
            </a:r>
            <a:r>
              <a:rPr lang="en-US" dirty="0" err="1"/>
              <a:t>erectia</a:t>
            </a:r>
            <a:r>
              <a:rPr lang="en-US" dirty="0"/>
              <a:t> </a:t>
            </a:r>
            <a:r>
              <a:rPr lang="en-US" dirty="0" err="1"/>
              <a:t>quodist</a:t>
            </a:r>
            <a:r>
              <a:rPr lang="en-US" dirty="0"/>
              <a:t>, </a:t>
            </a:r>
            <a:r>
              <a:rPr lang="en-US" dirty="0" err="1"/>
              <a:t>cus</a:t>
            </a:r>
            <a:r>
              <a:rPr lang="en-US" dirty="0"/>
              <a:t> </a:t>
            </a:r>
            <a:r>
              <a:rPr lang="en-US" dirty="0" err="1"/>
              <a:t>ut</a:t>
            </a:r>
            <a:r>
              <a:rPr lang="en-US" dirty="0"/>
              <a:t> </a:t>
            </a:r>
            <a:r>
              <a:rPr lang="en-US" dirty="0" err="1"/>
              <a:t>lignihilique</a:t>
            </a:r>
            <a:r>
              <a:rPr lang="en-US" dirty="0"/>
              <a:t> </a:t>
            </a:r>
            <a:r>
              <a:rPr lang="en-US" dirty="0" err="1"/>
              <a:t>sitatec</a:t>
            </a:r>
            <a:r>
              <a:rPr lang="en-US" dirty="0"/>
              <a:t> </a:t>
            </a:r>
            <a:r>
              <a:rPr lang="en-US" dirty="0" err="1"/>
              <a:t>aborem</a:t>
            </a:r>
            <a:r>
              <a:rPr lang="en-US" dirty="0"/>
              <a:t> </a:t>
            </a:r>
            <a:r>
              <a:rPr lang="en-US" dirty="0" err="1"/>
              <a:t>volut</a:t>
            </a:r>
            <a:r>
              <a:rPr lang="en-US" dirty="0"/>
              <a:t> </a:t>
            </a:r>
            <a:r>
              <a:rPr lang="en-US" dirty="0" err="1"/>
              <a:t>landis</a:t>
            </a:r>
            <a:r>
              <a:rPr lang="en-US" dirty="0"/>
              <a:t> </a:t>
            </a:r>
            <a:r>
              <a:rPr lang="en-US" dirty="0" err="1"/>
              <a:t>ut</a:t>
            </a:r>
            <a:r>
              <a:rPr lang="en-US" dirty="0"/>
              <a:t> </a:t>
            </a:r>
            <a:r>
              <a:rPr lang="en-US" dirty="0" err="1"/>
              <a:t>alique</a:t>
            </a:r>
            <a:r>
              <a:rPr lang="en-US" dirty="0"/>
              <a:t> </a:t>
            </a:r>
            <a:r>
              <a:rPr lang="en-US" dirty="0" err="1"/>
              <a:t>vention</a:t>
            </a:r>
            <a:r>
              <a:rPr lang="en-US" dirty="0"/>
              <a:t>.</a:t>
            </a:r>
          </a:p>
          <a:p>
            <a:pPr lvl="0"/>
            <a:r>
              <a:rPr lang="en-US" dirty="0"/>
              <a:t>Highlight text lorem ipsum. </a:t>
            </a:r>
            <a:r>
              <a:rPr lang="en-US" dirty="0" err="1"/>
              <a:t>Inctis</a:t>
            </a:r>
            <a:r>
              <a:rPr lang="en-US" dirty="0"/>
              <a:t> </a:t>
            </a:r>
            <a:r>
              <a:rPr lang="en-US" dirty="0" err="1"/>
              <a:t>erectia</a:t>
            </a:r>
            <a:r>
              <a:rPr lang="en-US" dirty="0"/>
              <a:t> </a:t>
            </a:r>
            <a:r>
              <a:rPr lang="en-US" dirty="0" err="1"/>
              <a:t>quodist</a:t>
            </a:r>
            <a:r>
              <a:rPr lang="en-US" dirty="0"/>
              <a:t>, </a:t>
            </a:r>
            <a:r>
              <a:rPr lang="en-US" dirty="0" err="1"/>
              <a:t>cus</a:t>
            </a:r>
            <a:r>
              <a:rPr lang="en-US" dirty="0"/>
              <a:t> </a:t>
            </a:r>
            <a:r>
              <a:rPr lang="en-US" dirty="0" err="1"/>
              <a:t>ut</a:t>
            </a:r>
            <a:r>
              <a:rPr lang="en-US" dirty="0"/>
              <a:t> </a:t>
            </a:r>
            <a:r>
              <a:rPr lang="en-US" dirty="0" err="1"/>
              <a:t>lignihilique</a:t>
            </a:r>
            <a:r>
              <a:rPr lang="en-US" dirty="0"/>
              <a:t> </a:t>
            </a:r>
            <a:r>
              <a:rPr lang="en-US" dirty="0" err="1"/>
              <a:t>sitatec</a:t>
            </a:r>
            <a:r>
              <a:rPr lang="en-US" dirty="0"/>
              <a:t> </a:t>
            </a:r>
            <a:r>
              <a:rPr lang="en-US" dirty="0" err="1"/>
              <a:t>aborem</a:t>
            </a:r>
            <a:r>
              <a:rPr lang="en-US" dirty="0"/>
              <a:t> </a:t>
            </a:r>
            <a:r>
              <a:rPr lang="en-US" dirty="0" err="1"/>
              <a:t>volut</a:t>
            </a:r>
            <a:r>
              <a:rPr lang="en-US" dirty="0"/>
              <a:t> </a:t>
            </a:r>
            <a:r>
              <a:rPr lang="en-US" dirty="0" err="1"/>
              <a:t>landis</a:t>
            </a:r>
            <a:r>
              <a:rPr lang="en-US" dirty="0"/>
              <a:t> </a:t>
            </a:r>
            <a:r>
              <a:rPr lang="en-US" dirty="0" err="1"/>
              <a:t>ut</a:t>
            </a:r>
            <a:r>
              <a:rPr lang="en-US" dirty="0"/>
              <a:t> </a:t>
            </a:r>
            <a:r>
              <a:rPr lang="en-US" dirty="0" err="1"/>
              <a:t>alique</a:t>
            </a:r>
            <a:r>
              <a:rPr lang="en-US" dirty="0"/>
              <a:t> </a:t>
            </a:r>
            <a:r>
              <a:rPr lang="en-US" dirty="0" err="1"/>
              <a:t>vention</a:t>
            </a:r>
            <a:r>
              <a:rPr lang="en-US" dirty="0"/>
              <a:t>.</a:t>
            </a:r>
          </a:p>
          <a:p>
            <a:pPr lvl="0"/>
            <a:r>
              <a:rPr lang="en-US" dirty="0"/>
              <a:t>Highlight text lorem ipsum. </a:t>
            </a:r>
            <a:r>
              <a:rPr lang="en-US" dirty="0" err="1"/>
              <a:t>Beratus</a:t>
            </a:r>
            <a:r>
              <a:rPr lang="en-US" dirty="0"/>
              <a:t>, </a:t>
            </a:r>
            <a:r>
              <a:rPr lang="en-US" dirty="0" err="1"/>
              <a:t>odis</a:t>
            </a:r>
            <a:r>
              <a:rPr lang="en-US" dirty="0"/>
              <a:t> </a:t>
            </a:r>
            <a:r>
              <a:rPr lang="en-US" dirty="0" err="1"/>
              <a:t>prorias</a:t>
            </a:r>
            <a:r>
              <a:rPr lang="en-US" dirty="0"/>
              <a:t> </a:t>
            </a:r>
            <a:r>
              <a:rPr lang="en-US" dirty="0" err="1"/>
              <a:t>estoratecab</a:t>
            </a:r>
            <a:r>
              <a:rPr lang="en-US" dirty="0"/>
              <a:t> </a:t>
            </a:r>
            <a:r>
              <a:rPr lang="en-US" dirty="0" err="1"/>
              <a:t>ipsam</a:t>
            </a:r>
            <a:r>
              <a:rPr lang="en-US" dirty="0"/>
              <a:t> </a:t>
            </a:r>
            <a:r>
              <a:rPr lang="en-US" dirty="0" err="1"/>
              <a:t>eum</a:t>
            </a:r>
            <a:r>
              <a:rPr lang="en-US" dirty="0"/>
              <a:t> </a:t>
            </a:r>
            <a:r>
              <a:rPr lang="en-US" dirty="0" err="1"/>
              <a:t>quidi</a:t>
            </a:r>
            <a:r>
              <a:rPr lang="en-US" dirty="0"/>
              <a:t> </a:t>
            </a:r>
            <a:r>
              <a:rPr lang="en-US" dirty="0" err="1"/>
              <a:t>dempore</a:t>
            </a:r>
            <a:r>
              <a:rPr lang="en-US" dirty="0"/>
              <a:t> </a:t>
            </a:r>
            <a:r>
              <a:rPr lang="en-US" dirty="0" err="1"/>
              <a:t>ptatiat</a:t>
            </a:r>
            <a:r>
              <a:rPr lang="en-US" dirty="0"/>
              <a:t> </a:t>
            </a:r>
            <a:r>
              <a:rPr lang="en-US" dirty="0" err="1"/>
              <a:t>porepel</a:t>
            </a:r>
            <a:r>
              <a:rPr lang="en-US" dirty="0"/>
              <a:t> </a:t>
            </a:r>
            <a:r>
              <a:rPr lang="en-US" dirty="0" err="1"/>
              <a:t>iasperio</a:t>
            </a:r>
            <a:r>
              <a:rPr lang="en-US" dirty="0"/>
              <a:t>. </a:t>
            </a:r>
          </a:p>
          <a:p>
            <a:pPr lvl="0"/>
            <a:r>
              <a:rPr lang="en-US" dirty="0"/>
              <a:t>Highlight text lorem ipsum. </a:t>
            </a:r>
            <a:r>
              <a:rPr lang="en-US" dirty="0" err="1"/>
              <a:t>Beratus</a:t>
            </a:r>
            <a:r>
              <a:rPr lang="en-US" dirty="0"/>
              <a:t>, </a:t>
            </a:r>
            <a:r>
              <a:rPr lang="en-US" dirty="0" err="1"/>
              <a:t>odis</a:t>
            </a:r>
            <a:r>
              <a:rPr lang="en-US" dirty="0"/>
              <a:t> </a:t>
            </a:r>
            <a:r>
              <a:rPr lang="en-US" dirty="0" err="1"/>
              <a:t>prorias</a:t>
            </a:r>
            <a:r>
              <a:rPr lang="en-US" dirty="0"/>
              <a:t> </a:t>
            </a:r>
            <a:r>
              <a:rPr lang="en-US" dirty="0" err="1"/>
              <a:t>estoratecab</a:t>
            </a:r>
            <a:r>
              <a:rPr lang="en-US" dirty="0"/>
              <a:t> </a:t>
            </a:r>
            <a:r>
              <a:rPr lang="en-US" dirty="0" err="1"/>
              <a:t>ipsam</a:t>
            </a:r>
            <a:r>
              <a:rPr lang="en-US" dirty="0"/>
              <a:t> </a:t>
            </a:r>
            <a:r>
              <a:rPr lang="en-US" dirty="0" err="1"/>
              <a:t>eum</a:t>
            </a:r>
            <a:r>
              <a:rPr lang="en-US" dirty="0"/>
              <a:t> </a:t>
            </a:r>
            <a:r>
              <a:rPr lang="en-US" dirty="0" err="1"/>
              <a:t>quidi</a:t>
            </a:r>
            <a:r>
              <a:rPr lang="en-US" dirty="0"/>
              <a:t> </a:t>
            </a:r>
            <a:r>
              <a:rPr lang="en-US" dirty="0" err="1"/>
              <a:t>dempore</a:t>
            </a:r>
            <a:r>
              <a:rPr lang="en-US" dirty="0"/>
              <a:t> </a:t>
            </a:r>
            <a:r>
              <a:rPr lang="en-US" dirty="0" err="1"/>
              <a:t>ptatiat</a:t>
            </a:r>
            <a:r>
              <a:rPr lang="en-US" dirty="0"/>
              <a:t> </a:t>
            </a:r>
            <a:r>
              <a:rPr lang="en-US" dirty="0" err="1"/>
              <a:t>porepel</a:t>
            </a:r>
            <a:r>
              <a:rPr lang="en-US" dirty="0"/>
              <a:t> </a:t>
            </a:r>
            <a:r>
              <a:rPr lang="en-US" dirty="0" err="1"/>
              <a:t>iasperio</a:t>
            </a:r>
            <a:r>
              <a:rPr lang="en-US" dirty="0"/>
              <a:t>. </a:t>
            </a:r>
            <a:endParaRPr lang="en-GB" dirty="0"/>
          </a:p>
        </p:txBody>
      </p:sp>
    </p:spTree>
    <p:extLst>
      <p:ext uri="{BB962C8B-B14F-4D97-AF65-F5344CB8AC3E}">
        <p14:creationId xmlns:p14="http://schemas.microsoft.com/office/powerpoint/2010/main" val="196682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4 ic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n-lt"/>
              </a:defRPr>
            </a:lvl1pPr>
          </a:lstStyle>
          <a:p>
            <a:r>
              <a:rPr lang="en-GB" dirty="0"/>
              <a:t>About EPIF (30 </a:t>
            </a:r>
            <a:r>
              <a:rPr lang="en-GB" dirty="0" err="1"/>
              <a:t>pt</a:t>
            </a:r>
            <a:r>
              <a:rPr lang="en-GB" dirty="0"/>
              <a:t>)</a:t>
            </a:r>
            <a:endParaRPr lang="en-US"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546120" y="2554561"/>
            <a:ext cx="11100240" cy="874440"/>
          </a:xfrm>
        </p:spPr>
        <p:txBody>
          <a:bodyPr lIns="0"/>
          <a:lstStyle>
            <a:lvl1pPr marL="0" indent="0" algn="ctr">
              <a:lnSpc>
                <a:spcPct val="100000"/>
              </a:lnSpc>
              <a:spcAft>
                <a:spcPts val="1134"/>
              </a:spcAft>
              <a:buClr>
                <a:srgbClr val="9D9EA0"/>
              </a:buClr>
              <a:buFont typeface="Arial" panose="020B0604020202020204" pitchFamily="34" charset="0"/>
              <a:buNone/>
              <a:defRPr sz="1800" baseline="0">
                <a:solidFill>
                  <a:srgbClr val="1B75BC"/>
                </a:solidFill>
                <a:latin typeface="+mn-lt"/>
              </a:defRPr>
            </a:lvl1pPr>
          </a:lstStyle>
          <a:p>
            <a:pPr lvl="0"/>
            <a:r>
              <a:rPr lang="en-GB" dirty="0"/>
              <a:t>The payment institutions sector is currently growing fast.</a:t>
            </a:r>
          </a:p>
          <a:p>
            <a:pPr lvl="0"/>
            <a:r>
              <a:rPr lang="en-GB" dirty="0"/>
              <a:t>However, since its inception it had been faced with the following challenges:</a:t>
            </a:r>
          </a:p>
        </p:txBody>
      </p:sp>
      <p:sp>
        <p:nvSpPr>
          <p:cNvPr id="9" name="Text Placeholder 9">
            <a:extLst>
              <a:ext uri="{FF2B5EF4-FFF2-40B4-BE49-F238E27FC236}">
                <a16:creationId xmlns:a16="http://schemas.microsoft.com/office/drawing/2014/main" id="{624FEA38-A982-4182-9430-C03ADE6C9FC8}"/>
              </a:ext>
            </a:extLst>
          </p:cNvPr>
          <p:cNvSpPr>
            <a:spLocks noGrp="1"/>
          </p:cNvSpPr>
          <p:nvPr>
            <p:ph type="body" sz="quarter" idx="13" hasCustomPrompt="1"/>
          </p:nvPr>
        </p:nvSpPr>
        <p:spPr>
          <a:xfrm>
            <a:off x="546120" y="4977000"/>
            <a:ext cx="11100240" cy="874440"/>
          </a:xfrm>
        </p:spPr>
        <p:txBody>
          <a:bodyPr lIns="0" numCol="4" spcCol="144000"/>
          <a:lstStyle>
            <a:lvl1pPr marL="0" indent="0" algn="ctr">
              <a:lnSpc>
                <a:spcPts val="1700"/>
              </a:lnSpc>
              <a:spcAft>
                <a:spcPts val="1417"/>
              </a:spcAft>
              <a:buClr>
                <a:srgbClr val="9D9EA0"/>
              </a:buClr>
              <a:buFont typeface="Arial" panose="020B0604020202020204" pitchFamily="34" charset="0"/>
              <a:buNone/>
              <a:defRPr sz="1300">
                <a:solidFill>
                  <a:srgbClr val="747474"/>
                </a:solidFill>
                <a:latin typeface="+mn-lt"/>
              </a:defRPr>
            </a:lvl1pPr>
          </a:lstStyle>
          <a:p>
            <a:pPr lvl="0"/>
            <a:r>
              <a:rPr lang="en-GB" dirty="0"/>
              <a:t>Payment institutions were not participating in EU working groups and decision-making bodies.</a:t>
            </a:r>
          </a:p>
          <a:p>
            <a:pPr lvl="0"/>
            <a:endParaRPr lang="en-GB" dirty="0"/>
          </a:p>
          <a:p>
            <a:pPr lvl="0"/>
            <a:r>
              <a:rPr lang="en-GB" dirty="0"/>
              <a:t>They did not have</a:t>
            </a:r>
            <a:br>
              <a:rPr lang="en-GB" dirty="0"/>
            </a:br>
            <a:r>
              <a:rPr lang="en-GB" dirty="0"/>
              <a:t>a single voice </a:t>
            </a:r>
            <a:br>
              <a:rPr lang="en-GB" dirty="0"/>
            </a:br>
            <a:r>
              <a:rPr lang="en-GB" dirty="0"/>
              <a:t>or a clear message.</a:t>
            </a:r>
          </a:p>
          <a:p>
            <a:pPr lvl="0"/>
            <a:endParaRPr lang="en-GB" dirty="0"/>
          </a:p>
          <a:p>
            <a:pPr lvl="0"/>
            <a:r>
              <a:rPr lang="en-GB" dirty="0"/>
              <a:t>Their representation </a:t>
            </a:r>
            <a:br>
              <a:rPr lang="en-GB" dirty="0"/>
            </a:br>
            <a:r>
              <a:rPr lang="en-GB" dirty="0"/>
              <a:t>at EU level was not </a:t>
            </a:r>
            <a:br>
              <a:rPr lang="en-GB" dirty="0"/>
            </a:br>
            <a:r>
              <a:rPr lang="en-GB" dirty="0"/>
              <a:t>formalised.</a:t>
            </a:r>
          </a:p>
          <a:p>
            <a:pPr lvl="0"/>
            <a:endParaRPr lang="en-GB" dirty="0"/>
          </a:p>
          <a:p>
            <a:pPr lvl="0"/>
            <a:r>
              <a:rPr lang="en-GB" dirty="0"/>
              <a:t>There was a lack of understanding of payment institutions sector amongst EU policy makers.</a:t>
            </a:r>
          </a:p>
        </p:txBody>
      </p:sp>
      <p:pic>
        <p:nvPicPr>
          <p:cNvPr id="7" name="Picture 6" descr="A close up of a sign&#10;&#10;Description generated with high confidence">
            <a:extLst>
              <a:ext uri="{FF2B5EF4-FFF2-40B4-BE49-F238E27FC236}">
                <a16:creationId xmlns:a16="http://schemas.microsoft.com/office/drawing/2014/main" id="{EE61D2FB-2DEB-4797-AE91-2D9E179A54AE}"/>
              </a:ext>
            </a:extLst>
          </p:cNvPr>
          <p:cNvPicPr>
            <a:picLocks noChangeAspect="1"/>
          </p:cNvPicPr>
          <p:nvPr userDrawn="1"/>
        </p:nvPicPr>
        <p:blipFill>
          <a:blip r:embed="rId3"/>
          <a:stretch>
            <a:fillRect/>
          </a:stretch>
        </p:blipFill>
        <p:spPr>
          <a:xfrm>
            <a:off x="1551551" y="3860100"/>
            <a:ext cx="787320" cy="914307"/>
          </a:xfrm>
          <a:prstGeom prst="rect">
            <a:avLst/>
          </a:prstGeom>
        </p:spPr>
      </p:pic>
      <p:pic>
        <p:nvPicPr>
          <p:cNvPr id="12" name="Picture 11">
            <a:extLst>
              <a:ext uri="{FF2B5EF4-FFF2-40B4-BE49-F238E27FC236}">
                <a16:creationId xmlns:a16="http://schemas.microsoft.com/office/drawing/2014/main" id="{6A8B6B01-AA79-4812-AE57-A2BB290F8239}"/>
              </a:ext>
            </a:extLst>
          </p:cNvPr>
          <p:cNvPicPr>
            <a:picLocks noChangeAspect="1"/>
          </p:cNvPicPr>
          <p:nvPr userDrawn="1"/>
        </p:nvPicPr>
        <p:blipFill>
          <a:blip r:embed="rId4"/>
          <a:stretch>
            <a:fillRect/>
          </a:stretch>
        </p:blipFill>
        <p:spPr>
          <a:xfrm>
            <a:off x="4344742" y="3860100"/>
            <a:ext cx="787320" cy="874800"/>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3093DC25-CED4-450C-8D50-FD537957EA17}"/>
              </a:ext>
            </a:extLst>
          </p:cNvPr>
          <p:cNvPicPr>
            <a:picLocks noChangeAspect="1"/>
          </p:cNvPicPr>
          <p:nvPr userDrawn="1"/>
        </p:nvPicPr>
        <p:blipFill>
          <a:blip r:embed="rId5"/>
          <a:stretch>
            <a:fillRect/>
          </a:stretch>
        </p:blipFill>
        <p:spPr>
          <a:xfrm>
            <a:off x="7155786" y="3860100"/>
            <a:ext cx="649851" cy="874800"/>
          </a:xfrm>
          <a:prstGeom prst="rect">
            <a:avLst/>
          </a:prstGeom>
        </p:spPr>
      </p:pic>
      <p:pic>
        <p:nvPicPr>
          <p:cNvPr id="16" name="Picture 15" descr="A traffic light&#10;&#10;Description generated with high confidence">
            <a:extLst>
              <a:ext uri="{FF2B5EF4-FFF2-40B4-BE49-F238E27FC236}">
                <a16:creationId xmlns:a16="http://schemas.microsoft.com/office/drawing/2014/main" id="{A1954B5D-61B9-48C7-999D-A4590C5B0F58}"/>
              </a:ext>
            </a:extLst>
          </p:cNvPr>
          <p:cNvPicPr>
            <a:picLocks noChangeAspect="1"/>
          </p:cNvPicPr>
          <p:nvPr userDrawn="1"/>
        </p:nvPicPr>
        <p:blipFill>
          <a:blip r:embed="rId6"/>
          <a:stretch>
            <a:fillRect/>
          </a:stretch>
        </p:blipFill>
        <p:spPr>
          <a:xfrm>
            <a:off x="9851542" y="3860100"/>
            <a:ext cx="787320" cy="787320"/>
          </a:xfrm>
          <a:prstGeom prst="rect">
            <a:avLst/>
          </a:prstGeom>
        </p:spPr>
      </p:pic>
    </p:spTree>
    <p:extLst>
      <p:ext uri="{BB962C8B-B14F-4D97-AF65-F5344CB8AC3E}">
        <p14:creationId xmlns:p14="http://schemas.microsoft.com/office/powerpoint/2010/main" val="242867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A586CA-82A7-45CA-9F56-F486E2A397BB}"/>
              </a:ext>
            </a:extLst>
          </p:cNvPr>
          <p:cNvSpPr>
            <a:spLocks noGrp="1"/>
          </p:cNvSpPr>
          <p:nvPr>
            <p:ph type="ftr" sz="quarter" idx="10"/>
          </p:nvPr>
        </p:nvSpPr>
        <p:spPr/>
        <p:txBody>
          <a:bodyPr/>
          <a:lstStyle/>
          <a:p>
            <a:r>
              <a:rPr lang="en-GB"/>
              <a:t>Title of the presentation (10 pt)</a:t>
            </a:r>
            <a:endParaRPr lang="en-US" dirty="0"/>
          </a:p>
        </p:txBody>
      </p:sp>
      <p:sp>
        <p:nvSpPr>
          <p:cNvPr id="4" name="Slide Number Placeholder 3">
            <a:extLst>
              <a:ext uri="{FF2B5EF4-FFF2-40B4-BE49-F238E27FC236}">
                <a16:creationId xmlns:a16="http://schemas.microsoft.com/office/drawing/2014/main" id="{B38BF3AB-D3B3-4EF6-A864-9ABD846E199B}"/>
              </a:ext>
            </a:extLst>
          </p:cNvPr>
          <p:cNvSpPr>
            <a:spLocks noGrp="1"/>
          </p:cNvSpPr>
          <p:nvPr>
            <p:ph type="sldNum" sz="quarter" idx="11"/>
          </p:nvPr>
        </p:nvSpPr>
        <p:spPr/>
        <p:txBody>
          <a:bodyPr/>
          <a:lstStyle/>
          <a:p>
            <a:fld id="{75A4F164-3A46-4CEE-A25C-CA523D5E42F3}" type="slidenum">
              <a:rPr lang="en-US" smtClean="0"/>
              <a:pPr/>
              <a:t>‹#›</a:t>
            </a:fld>
            <a:endParaRPr lang="en-US" dirty="0"/>
          </a:p>
        </p:txBody>
      </p:sp>
      <p:sp>
        <p:nvSpPr>
          <p:cNvPr id="5" name="Titel 1">
            <a:extLst>
              <a:ext uri="{FF2B5EF4-FFF2-40B4-BE49-F238E27FC236}">
                <a16:creationId xmlns:a16="http://schemas.microsoft.com/office/drawing/2014/main" id="{65C61EEF-62C7-4D4F-878E-29EC4311B14D}"/>
              </a:ext>
            </a:extLst>
          </p:cNvPr>
          <p:cNvSpPr>
            <a:spLocks noGrp="1"/>
          </p:cNvSpPr>
          <p:nvPr>
            <p:ph type="title" hasCustomPrompt="1"/>
          </p:nvPr>
        </p:nvSpPr>
        <p:spPr>
          <a:xfrm>
            <a:off x="4069800" y="540000"/>
            <a:ext cx="4104000" cy="369000"/>
          </a:xfrm>
        </p:spPr>
        <p:txBody>
          <a:bodyPr anchor="t" anchorCtr="0">
            <a:noAutofit/>
          </a:bodyPr>
          <a:lstStyle>
            <a:lvl1pPr algn="l">
              <a:lnSpc>
                <a:spcPts val="3600"/>
              </a:lnSpc>
              <a:defRPr sz="3000" b="1" cap="none" baseline="0">
                <a:solidFill>
                  <a:srgbClr val="0F72B6"/>
                </a:solidFill>
                <a:latin typeface="+mn-lt"/>
              </a:defRPr>
            </a:lvl1pPr>
          </a:lstStyle>
          <a:p>
            <a:r>
              <a:rPr lang="en-GB" dirty="0"/>
              <a:t>About EPIF (30 </a:t>
            </a:r>
            <a:r>
              <a:rPr lang="en-GB" dirty="0" err="1"/>
              <a:t>pt</a:t>
            </a:r>
            <a:r>
              <a:rPr lang="en-GB" dirty="0"/>
              <a:t>)</a:t>
            </a:r>
            <a:endParaRPr lang="en-US" dirty="0"/>
          </a:p>
        </p:txBody>
      </p:sp>
      <p:sp>
        <p:nvSpPr>
          <p:cNvPr id="6" name="Textplatzhalter 2">
            <a:extLst>
              <a:ext uri="{FF2B5EF4-FFF2-40B4-BE49-F238E27FC236}">
                <a16:creationId xmlns:a16="http://schemas.microsoft.com/office/drawing/2014/main" id="{54EBB4C7-FBBC-4A68-8CE5-F9FD82A45B17}"/>
              </a:ext>
            </a:extLst>
          </p:cNvPr>
          <p:cNvSpPr>
            <a:spLocks noGrp="1"/>
          </p:cNvSpPr>
          <p:nvPr>
            <p:ph type="body" idx="1" hasCustomPrompt="1"/>
          </p:nvPr>
        </p:nvSpPr>
        <p:spPr>
          <a:xfrm>
            <a:off x="1668240" y="2331360"/>
            <a:ext cx="9984240" cy="268629"/>
          </a:xfrm>
        </p:spPr>
        <p:txBody>
          <a:bodyPr numCol="1" spcCol="360000" anchor="t" anchorCtr="0"/>
          <a:lstStyle>
            <a:lvl1pPr marL="0" indent="0" algn="ctr">
              <a:lnSpc>
                <a:spcPts val="2000"/>
              </a:lnSpc>
              <a:spcAft>
                <a:spcPts val="1417"/>
              </a:spcAft>
              <a:buNone/>
              <a:defRPr sz="1800" b="0" baseline="0">
                <a:solidFill>
                  <a:srgbClr val="1B75BC"/>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The mission of EPIF is to:</a:t>
            </a:r>
            <a:endParaRPr lang="de-DE" dirty="0"/>
          </a:p>
        </p:txBody>
      </p:sp>
      <p:pic>
        <p:nvPicPr>
          <p:cNvPr id="8" name="Picture 7">
            <a:extLst>
              <a:ext uri="{FF2B5EF4-FFF2-40B4-BE49-F238E27FC236}">
                <a16:creationId xmlns:a16="http://schemas.microsoft.com/office/drawing/2014/main" id="{CC77FCE6-E61E-4D8C-9ECA-55F266280A91}"/>
              </a:ext>
            </a:extLst>
          </p:cNvPr>
          <p:cNvPicPr>
            <a:picLocks noChangeAspect="1"/>
          </p:cNvPicPr>
          <p:nvPr userDrawn="1"/>
        </p:nvPicPr>
        <p:blipFill>
          <a:blip r:embed="rId2"/>
          <a:stretch>
            <a:fillRect/>
          </a:stretch>
        </p:blipFill>
        <p:spPr>
          <a:xfrm>
            <a:off x="540000" y="522000"/>
            <a:ext cx="2237040" cy="404989"/>
          </a:xfrm>
          <a:prstGeom prst="rect">
            <a:avLst/>
          </a:prstGeom>
        </p:spPr>
      </p:pic>
      <p:sp>
        <p:nvSpPr>
          <p:cNvPr id="2" name="Rectangle 1">
            <a:extLst>
              <a:ext uri="{FF2B5EF4-FFF2-40B4-BE49-F238E27FC236}">
                <a16:creationId xmlns:a16="http://schemas.microsoft.com/office/drawing/2014/main" id="{ADF7B66F-C230-4745-B450-C22EF5FF5320}"/>
              </a:ext>
            </a:extLst>
          </p:cNvPr>
          <p:cNvSpPr/>
          <p:nvPr userDrawn="1"/>
        </p:nvSpPr>
        <p:spPr>
          <a:xfrm>
            <a:off x="4068000" y="0"/>
            <a:ext cx="8122413" cy="127000"/>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Text Placeholder 9">
            <a:extLst>
              <a:ext uri="{FF2B5EF4-FFF2-40B4-BE49-F238E27FC236}">
                <a16:creationId xmlns:a16="http://schemas.microsoft.com/office/drawing/2014/main" id="{86720CBB-CB0E-46B5-B507-7F68DB831994}"/>
              </a:ext>
            </a:extLst>
          </p:cNvPr>
          <p:cNvSpPr>
            <a:spLocks noGrp="1"/>
          </p:cNvSpPr>
          <p:nvPr>
            <p:ph type="body" sz="quarter" idx="12" hasCustomPrompt="1"/>
          </p:nvPr>
        </p:nvSpPr>
        <p:spPr>
          <a:xfrm>
            <a:off x="1668240" y="1715920"/>
            <a:ext cx="9984240" cy="503950"/>
          </a:xfrm>
        </p:spPr>
        <p:txBody>
          <a:bodyPr lIns="0"/>
          <a:lstStyle>
            <a:lvl1pPr marL="0" indent="0">
              <a:buNone/>
              <a:defRPr sz="3000">
                <a:solidFill>
                  <a:srgbClr val="98BF0E"/>
                </a:solidFill>
                <a:latin typeface="+mn-lt"/>
              </a:defRPr>
            </a:lvl1pPr>
          </a:lstStyle>
          <a:p>
            <a:pPr lvl="0"/>
            <a:r>
              <a:rPr lang="en-US" dirty="0"/>
              <a:t>Mission Statement</a:t>
            </a:r>
            <a:endParaRPr lang="en-GB" dirty="0"/>
          </a:p>
        </p:txBody>
      </p:sp>
      <p:sp>
        <p:nvSpPr>
          <p:cNvPr id="11" name="Textplatzhalter 2">
            <a:extLst>
              <a:ext uri="{FF2B5EF4-FFF2-40B4-BE49-F238E27FC236}">
                <a16:creationId xmlns:a16="http://schemas.microsoft.com/office/drawing/2014/main" id="{B419EEB3-0022-4624-AD87-87B6DC413326}"/>
              </a:ext>
            </a:extLst>
          </p:cNvPr>
          <p:cNvSpPr>
            <a:spLocks noGrp="1"/>
          </p:cNvSpPr>
          <p:nvPr>
            <p:ph type="body" idx="13" hasCustomPrompt="1"/>
          </p:nvPr>
        </p:nvSpPr>
        <p:spPr>
          <a:xfrm>
            <a:off x="1658520" y="2682360"/>
            <a:ext cx="3264840" cy="1163160"/>
          </a:xfrm>
          <a:ln w="34290">
            <a:solidFill>
              <a:srgbClr val="E9EAEE"/>
            </a:solidFill>
          </a:ln>
        </p:spPr>
        <p:txBody>
          <a:bodyPr lIns="97200" tIns="97200" rIns="97200" bIns="97200" numCol="1" spcCol="360000" anchor="ctr" anchorCtr="0"/>
          <a:lstStyle>
            <a:lvl1pPr marL="0" indent="0" algn="ctr">
              <a:lnSpc>
                <a:spcPts val="1400"/>
              </a:lnSpc>
              <a:spcAft>
                <a:spcPts val="1018"/>
              </a:spcAft>
              <a:buNone/>
              <a:defRPr sz="11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FOCUS</a:t>
            </a:r>
          </a:p>
          <a:p>
            <a:pPr lvl="0"/>
            <a:r>
              <a:rPr lang="en-GB" dirty="0"/>
              <a:t>Focus on the customer, by promoting security, access, competition and innovation in the European payment sector.</a:t>
            </a:r>
            <a:endParaRPr lang="de-DE" dirty="0"/>
          </a:p>
        </p:txBody>
      </p:sp>
      <p:sp>
        <p:nvSpPr>
          <p:cNvPr id="12" name="Textplatzhalter 2">
            <a:extLst>
              <a:ext uri="{FF2B5EF4-FFF2-40B4-BE49-F238E27FC236}">
                <a16:creationId xmlns:a16="http://schemas.microsoft.com/office/drawing/2014/main" id="{8F1E98DB-B575-4C5E-B5D4-BBB154837565}"/>
              </a:ext>
            </a:extLst>
          </p:cNvPr>
          <p:cNvSpPr>
            <a:spLocks noGrp="1"/>
          </p:cNvSpPr>
          <p:nvPr>
            <p:ph type="body" idx="14" hasCustomPrompt="1"/>
          </p:nvPr>
        </p:nvSpPr>
        <p:spPr>
          <a:xfrm>
            <a:off x="5036400" y="2682360"/>
            <a:ext cx="3264840" cy="1163160"/>
          </a:xfrm>
          <a:ln w="34290">
            <a:solidFill>
              <a:srgbClr val="E9EAEE"/>
            </a:solidFill>
          </a:ln>
        </p:spPr>
        <p:txBody>
          <a:bodyPr lIns="97200" tIns="97200" rIns="97200" bIns="97200" numCol="1" spcCol="360000" anchor="ctr" anchorCtr="0"/>
          <a:lstStyle>
            <a:lvl1pPr marL="0" indent="0" algn="ctr">
              <a:lnSpc>
                <a:spcPts val="1400"/>
              </a:lnSpc>
              <a:spcAft>
                <a:spcPts val="1018"/>
              </a:spcAft>
              <a:buNone/>
              <a:defRPr sz="11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FOCUS</a:t>
            </a:r>
          </a:p>
          <a:p>
            <a:pPr lvl="0"/>
            <a:r>
              <a:rPr lang="en-GB" dirty="0"/>
              <a:t>Focus on the customer, by promoting security, access, competition and innovation in the European payment sector.</a:t>
            </a:r>
            <a:endParaRPr lang="de-DE" dirty="0"/>
          </a:p>
        </p:txBody>
      </p:sp>
      <p:sp>
        <p:nvSpPr>
          <p:cNvPr id="13" name="Textplatzhalter 2">
            <a:extLst>
              <a:ext uri="{FF2B5EF4-FFF2-40B4-BE49-F238E27FC236}">
                <a16:creationId xmlns:a16="http://schemas.microsoft.com/office/drawing/2014/main" id="{DA6CC328-AF4A-4E3E-97B5-C02018E2CBBC}"/>
              </a:ext>
            </a:extLst>
          </p:cNvPr>
          <p:cNvSpPr>
            <a:spLocks noGrp="1"/>
          </p:cNvSpPr>
          <p:nvPr>
            <p:ph type="body" idx="15" hasCustomPrompt="1"/>
          </p:nvPr>
        </p:nvSpPr>
        <p:spPr>
          <a:xfrm>
            <a:off x="8404560" y="2682360"/>
            <a:ext cx="3264840" cy="1163160"/>
          </a:xfrm>
          <a:ln w="34290">
            <a:solidFill>
              <a:srgbClr val="E9EAEE"/>
            </a:solidFill>
          </a:ln>
        </p:spPr>
        <p:txBody>
          <a:bodyPr lIns="97200" tIns="97200" rIns="97200" bIns="97200" numCol="1" spcCol="360000" anchor="ctr" anchorCtr="0"/>
          <a:lstStyle>
            <a:lvl1pPr marL="0" indent="0" algn="ctr">
              <a:lnSpc>
                <a:spcPts val="1400"/>
              </a:lnSpc>
              <a:spcAft>
                <a:spcPts val="1018"/>
              </a:spcAft>
              <a:buNone/>
              <a:defRPr sz="11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FOCUS</a:t>
            </a:r>
          </a:p>
          <a:p>
            <a:pPr lvl="0"/>
            <a:r>
              <a:rPr lang="en-GB" dirty="0"/>
              <a:t>Focus on the customer, by promoting security, access, competition and innovation in the European payment sector.</a:t>
            </a:r>
            <a:endParaRPr lang="de-DE" dirty="0"/>
          </a:p>
        </p:txBody>
      </p:sp>
      <p:sp>
        <p:nvSpPr>
          <p:cNvPr id="14" name="Textplatzhalter 2">
            <a:extLst>
              <a:ext uri="{FF2B5EF4-FFF2-40B4-BE49-F238E27FC236}">
                <a16:creationId xmlns:a16="http://schemas.microsoft.com/office/drawing/2014/main" id="{A71D280E-1706-4A5B-A07B-13ECBEE1D641}"/>
              </a:ext>
            </a:extLst>
          </p:cNvPr>
          <p:cNvSpPr>
            <a:spLocks noGrp="1"/>
          </p:cNvSpPr>
          <p:nvPr>
            <p:ph type="body" idx="16" hasCustomPrompt="1"/>
          </p:nvPr>
        </p:nvSpPr>
        <p:spPr>
          <a:xfrm>
            <a:off x="1668240" y="3951000"/>
            <a:ext cx="3264840" cy="1906920"/>
          </a:xfrm>
          <a:ln w="34290">
            <a:solidFill>
              <a:srgbClr val="E9EAEE"/>
            </a:solidFill>
          </a:ln>
        </p:spPr>
        <p:txBody>
          <a:bodyPr lIns="97200" tIns="97200" rIns="97200" bIns="97200" numCol="1" spcCol="360000" anchor="ctr" anchorCtr="0"/>
          <a:lstStyle>
            <a:lvl1pPr marL="0" indent="0" algn="ctr">
              <a:lnSpc>
                <a:spcPts val="1400"/>
              </a:lnSpc>
              <a:spcAft>
                <a:spcPts val="1018"/>
              </a:spcAft>
              <a:buNone/>
              <a:defRPr sz="11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FOCUS</a:t>
            </a:r>
          </a:p>
          <a:p>
            <a:pPr lvl="0"/>
            <a:r>
              <a:rPr lang="en-GB" dirty="0"/>
              <a:t>Focus on the customer, by promoting security, access, competition and innovation in the European payment sector.</a:t>
            </a:r>
            <a:endParaRPr lang="de-DE" dirty="0"/>
          </a:p>
        </p:txBody>
      </p:sp>
      <p:sp>
        <p:nvSpPr>
          <p:cNvPr id="15" name="Textplatzhalter 2">
            <a:extLst>
              <a:ext uri="{FF2B5EF4-FFF2-40B4-BE49-F238E27FC236}">
                <a16:creationId xmlns:a16="http://schemas.microsoft.com/office/drawing/2014/main" id="{8D78F828-29AD-400B-A3E1-D5FB64C7EF5F}"/>
              </a:ext>
            </a:extLst>
          </p:cNvPr>
          <p:cNvSpPr>
            <a:spLocks noGrp="1"/>
          </p:cNvSpPr>
          <p:nvPr>
            <p:ph type="body" idx="17" hasCustomPrompt="1"/>
          </p:nvPr>
        </p:nvSpPr>
        <p:spPr>
          <a:xfrm>
            <a:off x="5036400" y="3951000"/>
            <a:ext cx="3264840" cy="1906920"/>
          </a:xfrm>
          <a:ln w="34290">
            <a:solidFill>
              <a:srgbClr val="E9EAEE"/>
            </a:solidFill>
          </a:ln>
        </p:spPr>
        <p:txBody>
          <a:bodyPr lIns="97200" tIns="97200" rIns="97200" bIns="97200" numCol="1" spcCol="360000" anchor="ctr" anchorCtr="0"/>
          <a:lstStyle>
            <a:lvl1pPr marL="0" indent="0" algn="ctr">
              <a:lnSpc>
                <a:spcPts val="1400"/>
              </a:lnSpc>
              <a:spcAft>
                <a:spcPts val="1018"/>
              </a:spcAft>
              <a:buNone/>
              <a:defRPr sz="11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FOCUS</a:t>
            </a:r>
          </a:p>
          <a:p>
            <a:pPr lvl="0"/>
            <a:r>
              <a:rPr lang="en-GB" dirty="0"/>
              <a:t>Focus on the customer, by promoting security, access, competition and innovation in the European payment sector.</a:t>
            </a:r>
            <a:endParaRPr lang="de-DE" dirty="0"/>
          </a:p>
        </p:txBody>
      </p:sp>
      <p:sp>
        <p:nvSpPr>
          <p:cNvPr id="16" name="Textplatzhalter 2">
            <a:extLst>
              <a:ext uri="{FF2B5EF4-FFF2-40B4-BE49-F238E27FC236}">
                <a16:creationId xmlns:a16="http://schemas.microsoft.com/office/drawing/2014/main" id="{42AEE24B-E0E6-44C4-BB41-B1B8F141B6D3}"/>
              </a:ext>
            </a:extLst>
          </p:cNvPr>
          <p:cNvSpPr>
            <a:spLocks noGrp="1"/>
          </p:cNvSpPr>
          <p:nvPr>
            <p:ph type="body" idx="18" hasCustomPrompt="1"/>
          </p:nvPr>
        </p:nvSpPr>
        <p:spPr>
          <a:xfrm>
            <a:off x="8404560" y="3951000"/>
            <a:ext cx="3264840" cy="1906920"/>
          </a:xfrm>
          <a:ln w="34290">
            <a:solidFill>
              <a:srgbClr val="E9EAEE"/>
            </a:solidFill>
          </a:ln>
        </p:spPr>
        <p:txBody>
          <a:bodyPr lIns="97200" tIns="97200" rIns="97200" bIns="97200" numCol="1" spcCol="360000" anchor="ctr" anchorCtr="0"/>
          <a:lstStyle>
            <a:lvl1pPr marL="0" indent="0" algn="ctr">
              <a:lnSpc>
                <a:spcPts val="1400"/>
              </a:lnSpc>
              <a:spcAft>
                <a:spcPts val="1018"/>
              </a:spcAft>
              <a:buNone/>
              <a:defRPr sz="1100" b="0" baseline="0">
                <a:solidFill>
                  <a:srgbClr val="747474"/>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FOCUS</a:t>
            </a:r>
          </a:p>
          <a:p>
            <a:pPr lvl="0"/>
            <a:r>
              <a:rPr lang="en-GB" dirty="0"/>
              <a:t>Focus on the customer, by promoting security, access, competition and innovation in the European payment sector.</a:t>
            </a:r>
            <a:endParaRPr lang="de-DE" dirty="0"/>
          </a:p>
        </p:txBody>
      </p:sp>
    </p:spTree>
    <p:extLst>
      <p:ext uri="{BB962C8B-B14F-4D97-AF65-F5344CB8AC3E}">
        <p14:creationId xmlns:p14="http://schemas.microsoft.com/office/powerpoint/2010/main" val="27696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7A398C-7AF3-4FC4-9AF4-100080E254E9}"/>
              </a:ext>
            </a:extLst>
          </p:cNvPr>
          <p:cNvSpPr/>
          <p:nvPr userDrawn="1"/>
        </p:nvSpPr>
        <p:spPr>
          <a:xfrm>
            <a:off x="0" y="6242337"/>
            <a:ext cx="12190413" cy="615663"/>
          </a:xfrm>
          <a:prstGeom prst="rect">
            <a:avLst/>
          </a:prstGeom>
          <a:solidFill>
            <a:srgbClr val="03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2" name="Titelplatzhalter 1"/>
          <p:cNvSpPr>
            <a:spLocks noGrp="1"/>
          </p:cNvSpPr>
          <p:nvPr>
            <p:ph type="title"/>
          </p:nvPr>
        </p:nvSpPr>
        <p:spPr>
          <a:xfrm>
            <a:off x="516252" y="410830"/>
            <a:ext cx="11133349" cy="1073122"/>
          </a:xfrm>
          <a:prstGeom prst="rect">
            <a:avLst/>
          </a:prstGeom>
        </p:spPr>
        <p:txBody>
          <a:bodyPr vert="horz" lIns="0" tIns="0" rIns="0" bIns="0" rtlCol="0" anchor="t" anchorCtr="0">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516252" y="1483952"/>
            <a:ext cx="11133349" cy="4069452"/>
          </a:xfrm>
          <a:prstGeom prst="rect">
            <a:avLst/>
          </a:prstGeom>
        </p:spPr>
        <p:txBody>
          <a:bodyPr vert="horz" lIns="1080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3"/>
          </p:nvPr>
        </p:nvSpPr>
        <p:spPr>
          <a:xfrm>
            <a:off x="516252" y="6242337"/>
            <a:ext cx="7992142" cy="615662"/>
          </a:xfrm>
          <a:prstGeom prst="rect">
            <a:avLst/>
          </a:prstGeom>
        </p:spPr>
        <p:txBody>
          <a:bodyPr vert="horz" lIns="0" tIns="0" rIns="0" bIns="0" rtlCol="0" anchor="ctr" anchorCtr="0"/>
          <a:lstStyle>
            <a:lvl1pPr algn="l">
              <a:defRPr sz="1000" baseline="0">
                <a:solidFill>
                  <a:schemeClr val="bg1"/>
                </a:solidFill>
              </a:defRPr>
            </a:lvl1pPr>
          </a:lstStyle>
          <a:p>
            <a:r>
              <a:rPr lang="en-GB" dirty="0"/>
              <a:t>Title of the presentation (10 </a:t>
            </a:r>
            <a:r>
              <a:rPr lang="en-GB" dirty="0" err="1"/>
              <a:t>pt</a:t>
            </a:r>
            <a:r>
              <a:rPr lang="en-GB" dirty="0"/>
              <a:t>)</a:t>
            </a:r>
            <a:endParaRPr lang="en-US" dirty="0"/>
          </a:p>
        </p:txBody>
      </p:sp>
      <p:sp>
        <p:nvSpPr>
          <p:cNvPr id="6" name="Foliennummernplatzhalter 5"/>
          <p:cNvSpPr>
            <a:spLocks noGrp="1"/>
          </p:cNvSpPr>
          <p:nvPr>
            <p:ph type="sldNum" sz="quarter" idx="4"/>
          </p:nvPr>
        </p:nvSpPr>
        <p:spPr>
          <a:xfrm>
            <a:off x="10753224" y="6242337"/>
            <a:ext cx="896377" cy="612000"/>
          </a:xfrm>
          <a:prstGeom prst="rect">
            <a:avLst/>
          </a:prstGeom>
        </p:spPr>
        <p:txBody>
          <a:bodyPr vert="horz" lIns="0" tIns="0" rIns="0" bIns="0" rtlCol="0" anchor="ctr" anchorCtr="0"/>
          <a:lstStyle>
            <a:lvl1pPr algn="r">
              <a:defRPr sz="1200" b="1">
                <a:solidFill>
                  <a:srgbClr val="98BF0E"/>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701" r:id="rId1"/>
    <p:sldLayoutId id="2147483739" r:id="rId2"/>
    <p:sldLayoutId id="2147483740" r:id="rId3"/>
    <p:sldLayoutId id="2147483723" r:id="rId4"/>
    <p:sldLayoutId id="2147483724" r:id="rId5"/>
    <p:sldLayoutId id="2147483725" r:id="rId6"/>
    <p:sldLayoutId id="2147483726" r:id="rId7"/>
    <p:sldLayoutId id="2147483727" r:id="rId8"/>
    <p:sldLayoutId id="2147483728" r:id="rId9"/>
    <p:sldLayoutId id="2147483729" r:id="rId10"/>
    <p:sldLayoutId id="2147483731" r:id="rId11"/>
    <p:sldLayoutId id="2147483732" r:id="rId12"/>
    <p:sldLayoutId id="2147483733" r:id="rId13"/>
    <p:sldLayoutId id="2147483734" r:id="rId14"/>
    <p:sldLayoutId id="2147483735" r:id="rId15"/>
    <p:sldLayoutId id="2147483736" r:id="rId16"/>
    <p:sldLayoutId id="2147483737" r:id="rId17"/>
    <p:sldLayoutId id="2147483730" r:id="rId18"/>
    <p:sldLayoutId id="2147483738" r:id="rId19"/>
    <p:sldLayoutId id="2147483703" r:id="rId20"/>
    <p:sldLayoutId id="2147483704" r:id="rId21"/>
    <p:sldLayoutId id="2147483681" r:id="rId22"/>
    <p:sldLayoutId id="2147483706" r:id="rId23"/>
    <p:sldLayoutId id="2147483708" r:id="rId24"/>
    <p:sldLayoutId id="2147483707" r:id="rId25"/>
    <p:sldLayoutId id="2147483679" r:id="rId26"/>
    <p:sldLayoutId id="2147483680" r:id="rId27"/>
    <p:sldLayoutId id="2147483710" r:id="rId28"/>
    <p:sldLayoutId id="2147483705" r:id="rId29"/>
  </p:sldLayoutIdLst>
  <p:hf hdr="0" dt="0"/>
  <p:txStyles>
    <p:titleStyle>
      <a:lvl1pPr algn="l" defTabSz="914400" rtl="0" eaLnBrk="1" latinLnBrk="0" hangingPunct="1">
        <a:spcBef>
          <a:spcPct val="0"/>
        </a:spcBef>
        <a:buNone/>
        <a:defRPr sz="3600" b="1" kern="1200" baseline="0">
          <a:solidFill>
            <a:srgbClr val="1B75BC"/>
          </a:solidFill>
          <a:latin typeface="+mn-lt"/>
          <a:ea typeface="+mj-ea"/>
          <a:cs typeface="+mj-cs"/>
        </a:defRPr>
      </a:lvl1pPr>
    </p:titleStyle>
    <p:bodyStyle>
      <a:lvl1pPr marL="361950" indent="-361950" algn="l" defTabSz="914400" rtl="0" eaLnBrk="1" latinLnBrk="0" hangingPunct="1">
        <a:spcBef>
          <a:spcPts val="0"/>
        </a:spcBef>
        <a:spcAft>
          <a:spcPts val="1000"/>
        </a:spcAft>
        <a:buClr>
          <a:srgbClr val="98BF0E"/>
        </a:buClr>
        <a:buFont typeface="Arial" panose="020B0604020202020204" pitchFamily="34" charset="0"/>
        <a:buChar char="&gt;"/>
        <a:defRPr sz="2200" kern="1200">
          <a:solidFill>
            <a:schemeClr val="tx1"/>
          </a:solidFill>
          <a:latin typeface="+mn-lt"/>
          <a:ea typeface="+mn-ea"/>
          <a:cs typeface="+mn-cs"/>
        </a:defRPr>
      </a:lvl1pPr>
      <a:lvl2pPr marL="808038" indent="-273050" algn="l" defTabSz="914400" rtl="0" eaLnBrk="1" latinLnBrk="0" hangingPunct="1">
        <a:spcBef>
          <a:spcPts val="0"/>
        </a:spcBef>
        <a:spcAft>
          <a:spcPts val="1000"/>
        </a:spcAft>
        <a:buClr>
          <a:srgbClr val="98BF0E"/>
        </a:buClr>
        <a:buFont typeface="Arial" panose="020B0604020202020204" pitchFamily="34" charset="0"/>
        <a:buChar char="&gt;"/>
        <a:defRPr sz="2000" kern="1200">
          <a:solidFill>
            <a:schemeClr val="tx1"/>
          </a:solidFill>
          <a:latin typeface="+mn-lt"/>
          <a:ea typeface="+mn-ea"/>
          <a:cs typeface="+mn-cs"/>
        </a:defRPr>
      </a:lvl2pPr>
      <a:lvl3pPr marL="1081088" indent="-177800" algn="l" defTabSz="914400" rtl="0" eaLnBrk="1" latinLnBrk="0" hangingPunct="1">
        <a:spcBef>
          <a:spcPts val="0"/>
        </a:spcBef>
        <a:spcAft>
          <a:spcPts val="1000"/>
        </a:spcAft>
        <a:buClr>
          <a:srgbClr val="98BF0E"/>
        </a:buClr>
        <a:buFont typeface="Arial" panose="020B0604020202020204" pitchFamily="34" charset="0"/>
        <a:buChar char="&gt;"/>
        <a:defRPr sz="1800" kern="1200">
          <a:solidFill>
            <a:schemeClr val="tx1"/>
          </a:solidFill>
          <a:latin typeface="+mn-lt"/>
          <a:ea typeface="+mn-ea"/>
          <a:cs typeface="+mn-cs"/>
        </a:defRPr>
      </a:lvl3pPr>
      <a:lvl4pPr marL="1436688" indent="-177800" algn="l" defTabSz="914400" rtl="0" eaLnBrk="1" latinLnBrk="0" hangingPunct="1">
        <a:spcBef>
          <a:spcPts val="0"/>
        </a:spcBef>
        <a:spcAft>
          <a:spcPts val="1000"/>
        </a:spcAft>
        <a:buClr>
          <a:srgbClr val="98BF0E"/>
        </a:buClr>
        <a:buFont typeface="Arial" panose="020B0604020202020204" pitchFamily="34" charset="0"/>
        <a:buChar char="&gt;"/>
        <a:defRPr sz="1600" kern="1200">
          <a:solidFill>
            <a:schemeClr val="tx1"/>
          </a:solidFill>
          <a:latin typeface="+mn-lt"/>
          <a:ea typeface="+mn-ea"/>
          <a:cs typeface="+mn-cs"/>
        </a:defRPr>
      </a:lvl4pPr>
      <a:lvl5pPr marL="1793875" indent="-179388" algn="l" defTabSz="914400" rtl="0" eaLnBrk="1" latinLnBrk="0" hangingPunct="1">
        <a:spcBef>
          <a:spcPts val="0"/>
        </a:spcBef>
        <a:spcAft>
          <a:spcPts val="1000"/>
        </a:spcAft>
        <a:buClr>
          <a:srgbClr val="98BF0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Andreia.jones.Rodrigues@aforeconsulting.eu" TargetMode="External"/><Relationship Id="rId2" Type="http://schemas.openxmlformats.org/officeDocument/2006/relationships/hyperlink" Target="mailto:Nickolas.Reinhardt@aforeconsulting.eu" TargetMode="External"/><Relationship Id="rId1"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3" Type="http://schemas.openxmlformats.org/officeDocument/2006/relationships/image" Target="../media/image22.jp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jpe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image" Target="../media/image12.png"/><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4.jpeg"/><Relationship Id="rId15" Type="http://schemas.openxmlformats.org/officeDocument/2006/relationships/image" Target="../media/image23.jpeg"/><Relationship Id="rId23" Type="http://schemas.openxmlformats.org/officeDocument/2006/relationships/image" Target="../media/image31.png"/><Relationship Id="rId28" Type="http://schemas.openxmlformats.org/officeDocument/2006/relationships/image" Target="../media/image36.jpeg"/><Relationship Id="rId36" Type="http://schemas.openxmlformats.org/officeDocument/2006/relationships/image" Target="../media/image44.jpg"/><Relationship Id="rId10" Type="http://schemas.openxmlformats.org/officeDocument/2006/relationships/image" Target="../media/image19.png"/><Relationship Id="rId19" Type="http://schemas.openxmlformats.org/officeDocument/2006/relationships/image" Target="../media/image27.png"/><Relationship Id="rId31" Type="http://schemas.openxmlformats.org/officeDocument/2006/relationships/image" Target="../media/image3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hyperlink" Target="https://paymentinstitutions.eu/membership/our-members/" TargetMode="External"/><Relationship Id="rId22" Type="http://schemas.openxmlformats.org/officeDocument/2006/relationships/image" Target="../media/image30.jp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8" Type="http://schemas.openxmlformats.org/officeDocument/2006/relationships/image" Target="../media/image17.png"/><Relationship Id="rId3" Type="http://schemas.openxmlformats.org/officeDocument/2006/relationships/hyperlink" Target="http://www.google.com/url?sa=i&amp;rct=j&amp;q=concardis&amp;source=images&amp;cd=&amp;cad=rja&amp;docid=ETb6e_xduy2tPM&amp;tbnid=gdMJul4DA_TUnM:&amp;ved=0CAUQjRw&amp;url=http://de.wikipedia.org/wiki/Datei:Logo_ConCardis.png&amp;ei=2iwaUei8BIaQ9gTX-4CIDw&amp;bvm=bv.42261806,d.d2k&amp;psig=AFQjCNHUvAG1nS5ycJ7Yh5l5l4HN0YFl6A&amp;ust=136075630930316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6A4E23-769E-4222-BA46-555797596FAF}"/>
              </a:ext>
            </a:extLst>
          </p:cNvPr>
          <p:cNvSpPr>
            <a:spLocks noGrp="1"/>
          </p:cNvSpPr>
          <p:nvPr>
            <p:ph type="title"/>
          </p:nvPr>
        </p:nvSpPr>
        <p:spPr>
          <a:xfrm>
            <a:off x="2011680" y="3401592"/>
            <a:ext cx="9516932" cy="881003"/>
          </a:xfrm>
        </p:spPr>
        <p:txBody>
          <a:bodyPr/>
          <a:lstStyle/>
          <a:p>
            <a:r>
              <a:rPr lang="en-GB" b="1" dirty="0"/>
              <a:t>European Payment Institutions Federation:</a:t>
            </a:r>
            <a:br>
              <a:rPr lang="en-GB" dirty="0"/>
            </a:br>
            <a:r>
              <a:rPr lang="en-GB" dirty="0"/>
              <a:t>General Presentation</a:t>
            </a:r>
          </a:p>
        </p:txBody>
      </p:sp>
      <p:sp>
        <p:nvSpPr>
          <p:cNvPr id="7" name="Text Placeholder 6">
            <a:extLst>
              <a:ext uri="{FF2B5EF4-FFF2-40B4-BE49-F238E27FC236}">
                <a16:creationId xmlns:a16="http://schemas.microsoft.com/office/drawing/2014/main" id="{6020ADEE-2C09-46D3-82E6-9362CEA3E3A7}"/>
              </a:ext>
            </a:extLst>
          </p:cNvPr>
          <p:cNvSpPr>
            <a:spLocks noGrp="1"/>
          </p:cNvSpPr>
          <p:nvPr>
            <p:ph type="body" idx="1"/>
          </p:nvPr>
        </p:nvSpPr>
        <p:spPr>
          <a:xfrm>
            <a:off x="2011680" y="4459017"/>
            <a:ext cx="12112984" cy="546549"/>
          </a:xfrm>
        </p:spPr>
        <p:txBody>
          <a:bodyPr/>
          <a:lstStyle/>
          <a:p>
            <a:endParaRPr lang="en-GB" dirty="0">
              <a:solidFill>
                <a:srgbClr val="98BF0E"/>
              </a:solidFill>
            </a:endParaRPr>
          </a:p>
          <a:p>
            <a:r>
              <a:rPr lang="en-GB" dirty="0"/>
              <a:t>Secretariat General - info@paymentinstitutions.eu</a:t>
            </a:r>
          </a:p>
        </p:txBody>
      </p:sp>
    </p:spTree>
    <p:extLst>
      <p:ext uri="{BB962C8B-B14F-4D97-AF65-F5344CB8AC3E}">
        <p14:creationId xmlns:p14="http://schemas.microsoft.com/office/powerpoint/2010/main" val="43449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EPIF General Presentation</a:t>
            </a:r>
            <a:endParaRPr lang="en-US" dirty="0"/>
          </a:p>
        </p:txBody>
      </p:sp>
      <p:sp>
        <p:nvSpPr>
          <p:cNvPr id="3" name="Slide Number Placeholder 2"/>
          <p:cNvSpPr>
            <a:spLocks noGrp="1"/>
          </p:cNvSpPr>
          <p:nvPr>
            <p:ph type="sldNum" sz="quarter" idx="11"/>
          </p:nvPr>
        </p:nvSpPr>
        <p:spPr/>
        <p:txBody>
          <a:bodyPr/>
          <a:lstStyle/>
          <a:p>
            <a:fld id="{75A4F164-3A46-4CEE-A25C-CA523D5E42F3}" type="slidenum">
              <a:rPr lang="en-US" smtClean="0"/>
              <a:pPr/>
              <a:t>10</a:t>
            </a:fld>
            <a:endParaRPr lang="en-US" dirty="0"/>
          </a:p>
        </p:txBody>
      </p:sp>
      <p:sp>
        <p:nvSpPr>
          <p:cNvPr id="4" name="Title 3"/>
          <p:cNvSpPr>
            <a:spLocks noGrp="1"/>
          </p:cNvSpPr>
          <p:nvPr>
            <p:ph type="title"/>
          </p:nvPr>
        </p:nvSpPr>
        <p:spPr>
          <a:xfrm>
            <a:off x="2614939" y="377101"/>
            <a:ext cx="7644873" cy="369000"/>
          </a:xfrm>
        </p:spPr>
        <p:txBody>
          <a:bodyPr/>
          <a:lstStyle/>
          <a:p>
            <a:pPr algn="ctr"/>
            <a:r>
              <a:rPr lang="en-GB" sz="2800" dirty="0"/>
              <a:t>EPIF has three dedicated Task Forces </a:t>
            </a:r>
          </a:p>
        </p:txBody>
      </p:sp>
      <p:pic>
        <p:nvPicPr>
          <p:cNvPr id="5" name="Picture 4"/>
          <p:cNvPicPr>
            <a:picLocks noChangeAspect="1"/>
          </p:cNvPicPr>
          <p:nvPr/>
        </p:nvPicPr>
        <p:blipFill rotWithShape="1">
          <a:blip r:embed="rId2"/>
          <a:srcRect t="7322"/>
          <a:stretch/>
        </p:blipFill>
        <p:spPr>
          <a:xfrm>
            <a:off x="1853580" y="1136072"/>
            <a:ext cx="9158262" cy="4939655"/>
          </a:xfrm>
          <a:prstGeom prst="rect">
            <a:avLst/>
          </a:prstGeom>
        </p:spPr>
      </p:pic>
    </p:spTree>
    <p:extLst>
      <p:ext uri="{BB962C8B-B14F-4D97-AF65-F5344CB8AC3E}">
        <p14:creationId xmlns:p14="http://schemas.microsoft.com/office/powerpoint/2010/main" val="318123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B5515B-BA8E-4BA3-8D5C-73B4C05CF893}"/>
              </a:ext>
            </a:extLst>
          </p:cNvPr>
          <p:cNvSpPr>
            <a:spLocks noGrp="1"/>
          </p:cNvSpPr>
          <p:nvPr>
            <p:ph type="ftr" sz="quarter" idx="10"/>
          </p:nvPr>
        </p:nvSpPr>
        <p:spPr/>
        <p:txBody>
          <a:bodyPr/>
          <a:lstStyle/>
          <a:p>
            <a:r>
              <a:rPr lang="en-GB" dirty="0"/>
              <a:t>EPIF General Presentation</a:t>
            </a:r>
            <a:endParaRPr lang="en-US" dirty="0"/>
          </a:p>
        </p:txBody>
      </p:sp>
      <p:sp>
        <p:nvSpPr>
          <p:cNvPr id="4" name="Slide Number Placeholder 3">
            <a:extLst>
              <a:ext uri="{FF2B5EF4-FFF2-40B4-BE49-F238E27FC236}">
                <a16:creationId xmlns:a16="http://schemas.microsoft.com/office/drawing/2014/main" id="{BF940063-4362-4600-B4F0-5E0260E3F7CE}"/>
              </a:ext>
            </a:extLst>
          </p:cNvPr>
          <p:cNvSpPr>
            <a:spLocks noGrp="1"/>
          </p:cNvSpPr>
          <p:nvPr>
            <p:ph type="sldNum" sz="quarter" idx="11"/>
          </p:nvPr>
        </p:nvSpPr>
        <p:spPr/>
        <p:txBody>
          <a:bodyPr/>
          <a:lstStyle/>
          <a:p>
            <a:fld id="{75A4F164-3A46-4CEE-A25C-CA523D5E42F3}" type="slidenum">
              <a:rPr lang="en-US" smtClean="0"/>
              <a:pPr/>
              <a:t>11</a:t>
            </a:fld>
            <a:endParaRPr lang="en-US" dirty="0"/>
          </a:p>
        </p:txBody>
      </p:sp>
      <p:sp>
        <p:nvSpPr>
          <p:cNvPr id="6" name="Title 5">
            <a:extLst>
              <a:ext uri="{FF2B5EF4-FFF2-40B4-BE49-F238E27FC236}">
                <a16:creationId xmlns:a16="http://schemas.microsoft.com/office/drawing/2014/main" id="{539523CE-2BE4-4CDD-AD84-E34539CA0AE9}"/>
              </a:ext>
            </a:extLst>
          </p:cNvPr>
          <p:cNvSpPr>
            <a:spLocks noGrp="1"/>
          </p:cNvSpPr>
          <p:nvPr>
            <p:ph type="title"/>
          </p:nvPr>
        </p:nvSpPr>
        <p:spPr>
          <a:xfrm>
            <a:off x="4069800" y="540000"/>
            <a:ext cx="5607600" cy="369000"/>
          </a:xfrm>
        </p:spPr>
        <p:txBody>
          <a:bodyPr/>
          <a:lstStyle/>
          <a:p>
            <a:pPr algn="ctr"/>
            <a:r>
              <a:rPr lang="en-GB" dirty="0"/>
              <a:t>Why become a member?</a:t>
            </a:r>
          </a:p>
        </p:txBody>
      </p:sp>
      <p:sp>
        <p:nvSpPr>
          <p:cNvPr id="7" name="Text Placeholder 6">
            <a:extLst>
              <a:ext uri="{FF2B5EF4-FFF2-40B4-BE49-F238E27FC236}">
                <a16:creationId xmlns:a16="http://schemas.microsoft.com/office/drawing/2014/main" id="{113F7887-A53C-4C87-A684-36511DD20EB4}"/>
              </a:ext>
            </a:extLst>
          </p:cNvPr>
          <p:cNvSpPr>
            <a:spLocks noGrp="1"/>
          </p:cNvSpPr>
          <p:nvPr>
            <p:ph type="body" idx="1"/>
          </p:nvPr>
        </p:nvSpPr>
        <p:spPr>
          <a:xfrm>
            <a:off x="762000" y="1280160"/>
            <a:ext cx="9900250" cy="4292405"/>
          </a:xfrm>
        </p:spPr>
        <p:txBody>
          <a:bodyPr/>
          <a:lstStyle/>
          <a:p>
            <a:pPr marL="285750" indent="-285750">
              <a:buFont typeface="Wingdings" panose="05000000000000000000" pitchFamily="2" charset="2"/>
              <a:buChar char="ü"/>
            </a:pPr>
            <a:endParaRPr lang="en-GB" dirty="0"/>
          </a:p>
          <a:p>
            <a:pPr lvl="1">
              <a:lnSpc>
                <a:spcPct val="150000"/>
              </a:lnSpc>
              <a:buFont typeface="Wingdings" panose="05000000000000000000" pitchFamily="2" charset="2"/>
              <a:buChar char="ü"/>
            </a:pPr>
            <a:r>
              <a:rPr lang="en-GB" sz="1400" b="0" dirty="0"/>
              <a:t>An </a:t>
            </a:r>
            <a:r>
              <a:rPr lang="en-GB" sz="1400" b="0" dirty="0">
                <a:solidFill>
                  <a:schemeClr val="accent1"/>
                </a:solidFill>
              </a:rPr>
              <a:t>interactive website </a:t>
            </a:r>
            <a:r>
              <a:rPr lang="en-GB" sz="1400" b="0" dirty="0"/>
              <a:t>to access relevant documents and intelligence.</a:t>
            </a:r>
          </a:p>
          <a:p>
            <a:pPr lvl="1">
              <a:lnSpc>
                <a:spcPct val="150000"/>
              </a:lnSpc>
              <a:buFont typeface="Wingdings" panose="05000000000000000000" pitchFamily="2" charset="2"/>
              <a:buChar char="ü"/>
            </a:pPr>
            <a:r>
              <a:rPr lang="en-GB" sz="1400" b="0" dirty="0">
                <a:solidFill>
                  <a:schemeClr val="accent1"/>
                </a:solidFill>
              </a:rPr>
              <a:t>Access and active contribution </a:t>
            </a:r>
            <a:r>
              <a:rPr lang="en-GB" sz="1400" b="0" dirty="0"/>
              <a:t>to the European Payments Council and the Euro Retail Payments Board.</a:t>
            </a:r>
            <a:endParaRPr lang="en-US" sz="1400" b="0" dirty="0"/>
          </a:p>
          <a:p>
            <a:pPr lvl="1">
              <a:lnSpc>
                <a:spcPct val="150000"/>
              </a:lnSpc>
              <a:buFont typeface="Wingdings" panose="05000000000000000000" pitchFamily="2" charset="2"/>
              <a:buChar char="ü"/>
            </a:pPr>
            <a:r>
              <a:rPr lang="en-GB" sz="1400" b="0" dirty="0"/>
              <a:t>Regulatory </a:t>
            </a:r>
            <a:r>
              <a:rPr lang="en-GB" sz="1400" b="0" dirty="0">
                <a:solidFill>
                  <a:schemeClr val="accent1"/>
                </a:solidFill>
              </a:rPr>
              <a:t>interactions with the European Commission, European Parliament, Council of the EU, European Central Bank and Supervisory Authorities.</a:t>
            </a:r>
          </a:p>
          <a:p>
            <a:pPr lvl="1">
              <a:lnSpc>
                <a:spcPct val="150000"/>
              </a:lnSpc>
              <a:buFont typeface="Wingdings" panose="05000000000000000000" pitchFamily="2" charset="2"/>
              <a:buChar char="ü"/>
            </a:pPr>
            <a:r>
              <a:rPr lang="en-GB" sz="1400" b="0" dirty="0">
                <a:solidFill>
                  <a:schemeClr val="accent1"/>
                </a:solidFill>
              </a:rPr>
              <a:t>Access</a:t>
            </a:r>
            <a:r>
              <a:rPr lang="en-GB" sz="1400" b="0" dirty="0"/>
              <a:t> to core decision making </a:t>
            </a:r>
            <a:r>
              <a:rPr lang="en-GB" sz="1400" b="0" dirty="0">
                <a:solidFill>
                  <a:schemeClr val="accent1"/>
                </a:solidFill>
              </a:rPr>
              <a:t>fora and interlocutors.</a:t>
            </a:r>
          </a:p>
          <a:p>
            <a:pPr lvl="1">
              <a:lnSpc>
                <a:spcPct val="150000"/>
              </a:lnSpc>
              <a:buFont typeface="Wingdings" panose="05000000000000000000" pitchFamily="2" charset="2"/>
              <a:buChar char="ü"/>
            </a:pPr>
            <a:r>
              <a:rPr lang="en-GB" sz="1400" b="0" dirty="0"/>
              <a:t>Effective </a:t>
            </a:r>
            <a:r>
              <a:rPr lang="en-GB" sz="1400" b="0" dirty="0">
                <a:solidFill>
                  <a:schemeClr val="accent6"/>
                </a:solidFill>
              </a:rPr>
              <a:t>standard setting </a:t>
            </a:r>
            <a:r>
              <a:rPr lang="en-GB" sz="1400" b="0" dirty="0"/>
              <a:t>and </a:t>
            </a:r>
            <a:r>
              <a:rPr lang="en-GB" sz="1400" b="0" dirty="0">
                <a:solidFill>
                  <a:schemeClr val="tx2"/>
                </a:solidFill>
              </a:rPr>
              <a:t>Public Affairs capability</a:t>
            </a:r>
            <a:r>
              <a:rPr lang="en-GB" sz="1400" b="0" dirty="0">
                <a:solidFill>
                  <a:schemeClr val="accent1"/>
                </a:solidFill>
              </a:rPr>
              <a:t>.</a:t>
            </a:r>
          </a:p>
          <a:p>
            <a:pPr lvl="1">
              <a:lnSpc>
                <a:spcPct val="150000"/>
              </a:lnSpc>
              <a:buFont typeface="Wingdings" panose="05000000000000000000" pitchFamily="2" charset="2"/>
              <a:buChar char="ü"/>
            </a:pPr>
            <a:r>
              <a:rPr lang="en-GB" sz="1400" b="0" dirty="0">
                <a:solidFill>
                  <a:schemeClr val="accent1"/>
                </a:solidFill>
              </a:rPr>
              <a:t>Working Committees </a:t>
            </a:r>
            <a:r>
              <a:rPr lang="en-GB" sz="1400" b="0" dirty="0"/>
              <a:t>on specific implementation and business issues.</a:t>
            </a:r>
          </a:p>
          <a:p>
            <a:pPr lvl="1">
              <a:lnSpc>
                <a:spcPct val="150000"/>
              </a:lnSpc>
              <a:buFont typeface="Wingdings" panose="05000000000000000000" pitchFamily="2" charset="2"/>
              <a:buChar char="ü"/>
            </a:pPr>
            <a:r>
              <a:rPr lang="en-GB" sz="1400" b="0" dirty="0">
                <a:solidFill>
                  <a:schemeClr val="accent1"/>
                </a:solidFill>
              </a:rPr>
              <a:t>Daily regulatory update </a:t>
            </a:r>
            <a:r>
              <a:rPr lang="en-GB" sz="1400" b="0" dirty="0"/>
              <a:t>on key issues.</a:t>
            </a:r>
            <a:endParaRPr lang="en-GB" sz="1400" b="0" dirty="0">
              <a:solidFill>
                <a:schemeClr val="accent1"/>
              </a:solidFill>
            </a:endParaRPr>
          </a:p>
          <a:p>
            <a:pPr lvl="1">
              <a:lnSpc>
                <a:spcPct val="150000"/>
              </a:lnSpc>
            </a:pPr>
            <a:endParaRPr lang="en-GB" sz="1400" b="0" dirty="0">
              <a:solidFill>
                <a:schemeClr val="accent1"/>
              </a:solidFill>
            </a:endParaRPr>
          </a:p>
        </p:txBody>
      </p:sp>
    </p:spTree>
    <p:extLst>
      <p:ext uri="{BB962C8B-B14F-4D97-AF65-F5344CB8AC3E}">
        <p14:creationId xmlns:p14="http://schemas.microsoft.com/office/powerpoint/2010/main" val="291543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B5515B-BA8E-4BA3-8D5C-73B4C05CF893}"/>
              </a:ext>
            </a:extLst>
          </p:cNvPr>
          <p:cNvSpPr>
            <a:spLocks noGrp="1"/>
          </p:cNvSpPr>
          <p:nvPr>
            <p:ph type="ftr" sz="quarter" idx="10"/>
          </p:nvPr>
        </p:nvSpPr>
        <p:spPr/>
        <p:txBody>
          <a:bodyPr/>
          <a:lstStyle/>
          <a:p>
            <a:r>
              <a:rPr lang="en-GB" dirty="0"/>
              <a:t>EPIF General Presentation</a:t>
            </a:r>
            <a:endParaRPr lang="en-US" dirty="0"/>
          </a:p>
        </p:txBody>
      </p:sp>
      <p:sp>
        <p:nvSpPr>
          <p:cNvPr id="4" name="Slide Number Placeholder 3">
            <a:extLst>
              <a:ext uri="{FF2B5EF4-FFF2-40B4-BE49-F238E27FC236}">
                <a16:creationId xmlns:a16="http://schemas.microsoft.com/office/drawing/2014/main" id="{BF940063-4362-4600-B4F0-5E0260E3F7CE}"/>
              </a:ext>
            </a:extLst>
          </p:cNvPr>
          <p:cNvSpPr>
            <a:spLocks noGrp="1"/>
          </p:cNvSpPr>
          <p:nvPr>
            <p:ph type="sldNum" sz="quarter" idx="11"/>
          </p:nvPr>
        </p:nvSpPr>
        <p:spPr/>
        <p:txBody>
          <a:bodyPr/>
          <a:lstStyle/>
          <a:p>
            <a:fld id="{75A4F164-3A46-4CEE-A25C-CA523D5E42F3}" type="slidenum">
              <a:rPr lang="en-US" smtClean="0"/>
              <a:pPr/>
              <a:t>12</a:t>
            </a:fld>
            <a:endParaRPr lang="en-US" dirty="0"/>
          </a:p>
        </p:txBody>
      </p:sp>
      <p:sp>
        <p:nvSpPr>
          <p:cNvPr id="6" name="Title 5">
            <a:extLst>
              <a:ext uri="{FF2B5EF4-FFF2-40B4-BE49-F238E27FC236}">
                <a16:creationId xmlns:a16="http://schemas.microsoft.com/office/drawing/2014/main" id="{539523CE-2BE4-4CDD-AD84-E34539CA0AE9}"/>
              </a:ext>
            </a:extLst>
          </p:cNvPr>
          <p:cNvSpPr>
            <a:spLocks noGrp="1"/>
          </p:cNvSpPr>
          <p:nvPr>
            <p:ph type="title"/>
          </p:nvPr>
        </p:nvSpPr>
        <p:spPr>
          <a:xfrm>
            <a:off x="4069800" y="450391"/>
            <a:ext cx="5607600" cy="369000"/>
          </a:xfrm>
        </p:spPr>
        <p:txBody>
          <a:bodyPr/>
          <a:lstStyle/>
          <a:p>
            <a:pPr algn="ctr"/>
            <a:r>
              <a:rPr lang="en-GB" dirty="0"/>
              <a:t>Marketing benefits</a:t>
            </a:r>
          </a:p>
        </p:txBody>
      </p:sp>
      <p:sp>
        <p:nvSpPr>
          <p:cNvPr id="8" name="Text Placeholder 6">
            <a:extLst>
              <a:ext uri="{FF2B5EF4-FFF2-40B4-BE49-F238E27FC236}">
                <a16:creationId xmlns:a16="http://schemas.microsoft.com/office/drawing/2014/main" id="{57217558-4177-4AFD-819D-C94377E45D6F}"/>
              </a:ext>
            </a:extLst>
          </p:cNvPr>
          <p:cNvSpPr>
            <a:spLocks noGrp="1"/>
          </p:cNvSpPr>
          <p:nvPr>
            <p:ph type="body" idx="1"/>
          </p:nvPr>
        </p:nvSpPr>
        <p:spPr>
          <a:xfrm>
            <a:off x="516252" y="1266692"/>
            <a:ext cx="10874760" cy="4937760"/>
          </a:xfrm>
        </p:spPr>
        <p:txBody>
          <a:bodyPr/>
          <a:lstStyle/>
          <a:p>
            <a:r>
              <a:rPr lang="en-GB" dirty="0"/>
              <a:t>Corporate visibility on the EPIF website:</a:t>
            </a:r>
          </a:p>
          <a:p>
            <a:pPr lvl="1">
              <a:buFont typeface="Wingdings" panose="05000000000000000000" pitchFamily="2" charset="2"/>
              <a:buChar char="ü"/>
            </a:pPr>
            <a:r>
              <a:rPr lang="en-GB" b="0" dirty="0"/>
              <a:t>Corporate logo and company information (description, link to corporate website and business model) easily accessible.</a:t>
            </a:r>
          </a:p>
          <a:p>
            <a:pPr lvl="1">
              <a:buFont typeface="Wingdings" panose="05000000000000000000" pitchFamily="2" charset="2"/>
              <a:buChar char="ü"/>
            </a:pPr>
            <a:r>
              <a:rPr lang="en-GB" b="0" dirty="0"/>
              <a:t>Corporate studies, reports, videos and events uploaded to the relevant section.</a:t>
            </a:r>
          </a:p>
          <a:p>
            <a:pPr lvl="1"/>
            <a:endParaRPr lang="en-GB" dirty="0"/>
          </a:p>
          <a:p>
            <a:r>
              <a:rPr lang="en-GB" dirty="0"/>
              <a:t>External representation benefits:</a:t>
            </a:r>
          </a:p>
          <a:p>
            <a:pPr lvl="1">
              <a:buFont typeface="Wingdings" panose="05000000000000000000" pitchFamily="2" charset="2"/>
              <a:buChar char="ü"/>
            </a:pPr>
            <a:r>
              <a:rPr lang="en-GB" b="0" dirty="0"/>
              <a:t>Speaking opportunities to European and International Payment forums and conferences.</a:t>
            </a:r>
          </a:p>
          <a:p>
            <a:pPr lvl="1">
              <a:buFont typeface="Wingdings" panose="05000000000000000000" pitchFamily="2" charset="2"/>
              <a:buChar char="ü"/>
            </a:pPr>
            <a:r>
              <a:rPr lang="en-GB" b="0" dirty="0"/>
              <a:t>Opportunities of representation via EPIF to expert groups formed by the regulatory bodies.</a:t>
            </a:r>
          </a:p>
          <a:p>
            <a:pPr marL="0" lvl="1" indent="0">
              <a:buNone/>
            </a:pPr>
            <a:endParaRPr lang="en-GB" b="0" dirty="0"/>
          </a:p>
          <a:p>
            <a:r>
              <a:rPr lang="en-GB" dirty="0"/>
              <a:t>Outreach meetings visibility:</a:t>
            </a:r>
          </a:p>
          <a:p>
            <a:pPr lvl="1">
              <a:buFont typeface="Wingdings" panose="05000000000000000000" pitchFamily="2" charset="2"/>
              <a:buChar char="ü"/>
            </a:pPr>
            <a:r>
              <a:rPr lang="en-GB" b="0" dirty="0"/>
              <a:t>EPIF Presentations and brochures shared with policy makers (corporate logos included).</a:t>
            </a:r>
          </a:p>
          <a:p>
            <a:pPr lvl="1">
              <a:buFont typeface="Wingdings" panose="05000000000000000000" pitchFamily="2" charset="2"/>
              <a:buChar char="ü"/>
            </a:pPr>
            <a:r>
              <a:rPr lang="en-GB" b="0" dirty="0"/>
              <a:t>Coalition of specific business models (e.g. acquirers, remitters) forming a common position to be sent to policy makers, co-signed by the EPIF membership.</a:t>
            </a:r>
          </a:p>
          <a:p>
            <a:pPr lvl="1"/>
            <a:endParaRPr lang="en-GB" b="0" dirty="0"/>
          </a:p>
          <a:p>
            <a:r>
              <a:rPr lang="en-GB" dirty="0" err="1"/>
              <a:t>Rapporteurship</a:t>
            </a:r>
            <a:r>
              <a:rPr lang="en-GB" dirty="0"/>
              <a:t> benefits</a:t>
            </a:r>
          </a:p>
          <a:p>
            <a:pPr lvl="1">
              <a:buFont typeface="Wingdings" panose="05000000000000000000" pitchFamily="2" charset="2"/>
              <a:buChar char="ü"/>
            </a:pPr>
            <a:r>
              <a:rPr lang="en-GB" b="0" dirty="0"/>
              <a:t>Leadership to a position paper on a regulatory issue of importance to a specific business model.</a:t>
            </a:r>
          </a:p>
          <a:p>
            <a:pPr lvl="1">
              <a:buFont typeface="Wingdings" panose="05000000000000000000" pitchFamily="2" charset="2"/>
              <a:buChar char="ü"/>
            </a:pPr>
            <a:r>
              <a:rPr lang="en-GB" b="0" dirty="0"/>
              <a:t>Active contribution to the formation of the position papers.</a:t>
            </a:r>
          </a:p>
          <a:p>
            <a:pPr marL="0" lvl="1" indent="0">
              <a:buNone/>
            </a:pPr>
            <a:endParaRPr lang="en-GB" dirty="0"/>
          </a:p>
          <a:p>
            <a:pPr marL="0" lvl="1" indent="0">
              <a:buNone/>
            </a:pPr>
            <a:endParaRPr lang="en-GB" dirty="0"/>
          </a:p>
          <a:p>
            <a:pPr lvl="1"/>
            <a:endParaRPr lang="en-GB" b="0" dirty="0"/>
          </a:p>
        </p:txBody>
      </p:sp>
    </p:spTree>
    <p:extLst>
      <p:ext uri="{BB962C8B-B14F-4D97-AF65-F5344CB8AC3E}">
        <p14:creationId xmlns:p14="http://schemas.microsoft.com/office/powerpoint/2010/main" val="65510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81E8CF-1402-4B93-AB33-856A33750790}"/>
              </a:ext>
            </a:extLst>
          </p:cNvPr>
          <p:cNvSpPr>
            <a:spLocks noGrp="1"/>
          </p:cNvSpPr>
          <p:nvPr>
            <p:ph type="ftr" sz="quarter" idx="10"/>
          </p:nvPr>
        </p:nvSpPr>
        <p:spPr/>
        <p:txBody>
          <a:bodyPr/>
          <a:lstStyle/>
          <a:p>
            <a:r>
              <a:rPr lang="en-GB" dirty="0"/>
              <a:t>EPIF General Presentation</a:t>
            </a:r>
            <a:endParaRPr lang="en-US" dirty="0"/>
          </a:p>
        </p:txBody>
      </p:sp>
      <p:sp>
        <p:nvSpPr>
          <p:cNvPr id="3" name="Slide Number Placeholder 2">
            <a:extLst>
              <a:ext uri="{FF2B5EF4-FFF2-40B4-BE49-F238E27FC236}">
                <a16:creationId xmlns:a16="http://schemas.microsoft.com/office/drawing/2014/main" id="{CA29717C-ABCD-4CE7-A847-A77A9CA6BE36}"/>
              </a:ext>
            </a:extLst>
          </p:cNvPr>
          <p:cNvSpPr>
            <a:spLocks noGrp="1"/>
          </p:cNvSpPr>
          <p:nvPr>
            <p:ph type="sldNum" sz="quarter" idx="11"/>
          </p:nvPr>
        </p:nvSpPr>
        <p:spPr/>
        <p:txBody>
          <a:bodyPr/>
          <a:lstStyle/>
          <a:p>
            <a:fld id="{75A4F164-3A46-4CEE-A25C-CA523D5E42F3}" type="slidenum">
              <a:rPr lang="en-US" smtClean="0"/>
              <a:pPr/>
              <a:t>13</a:t>
            </a:fld>
            <a:endParaRPr lang="en-US" dirty="0"/>
          </a:p>
        </p:txBody>
      </p:sp>
      <p:sp>
        <p:nvSpPr>
          <p:cNvPr id="6" name="Title 5">
            <a:extLst>
              <a:ext uri="{FF2B5EF4-FFF2-40B4-BE49-F238E27FC236}">
                <a16:creationId xmlns:a16="http://schemas.microsoft.com/office/drawing/2014/main" id="{D824D719-96D7-445B-AC47-408D3C4A9EBB}"/>
              </a:ext>
            </a:extLst>
          </p:cNvPr>
          <p:cNvSpPr>
            <a:spLocks noGrp="1"/>
          </p:cNvSpPr>
          <p:nvPr>
            <p:ph type="title"/>
          </p:nvPr>
        </p:nvSpPr>
        <p:spPr>
          <a:xfrm>
            <a:off x="4069799" y="540000"/>
            <a:ext cx="7472343" cy="369000"/>
          </a:xfrm>
        </p:spPr>
        <p:txBody>
          <a:bodyPr/>
          <a:lstStyle/>
          <a:p>
            <a:r>
              <a:rPr lang="en-GB" dirty="0"/>
              <a:t>For more information</a:t>
            </a:r>
          </a:p>
        </p:txBody>
      </p:sp>
      <p:sp>
        <p:nvSpPr>
          <p:cNvPr id="7" name="Text Placeholder 6">
            <a:extLst>
              <a:ext uri="{FF2B5EF4-FFF2-40B4-BE49-F238E27FC236}">
                <a16:creationId xmlns:a16="http://schemas.microsoft.com/office/drawing/2014/main" id="{57217558-4177-4AFD-819D-C94377E45D6F}"/>
              </a:ext>
            </a:extLst>
          </p:cNvPr>
          <p:cNvSpPr>
            <a:spLocks noGrp="1"/>
          </p:cNvSpPr>
          <p:nvPr>
            <p:ph type="body" idx="1"/>
          </p:nvPr>
        </p:nvSpPr>
        <p:spPr>
          <a:xfrm>
            <a:off x="830146" y="1865146"/>
            <a:ext cx="3911230" cy="4009443"/>
          </a:xfrm>
        </p:spPr>
        <p:txBody>
          <a:bodyPr/>
          <a:lstStyle/>
          <a:p>
            <a:pPr algn="ctr"/>
            <a:r>
              <a:rPr lang="en-GB" sz="1600" dirty="0">
                <a:solidFill>
                  <a:schemeClr val="tx1">
                    <a:lumMod val="75000"/>
                    <a:lumOff val="25000"/>
                  </a:schemeClr>
                </a:solidFill>
              </a:rPr>
              <a:t>EPIF Secretariat c/o Afore Consulting</a:t>
            </a:r>
          </a:p>
          <a:p>
            <a:pPr algn="ctr"/>
            <a:r>
              <a:rPr lang="fr-FR" sz="1600" dirty="0">
                <a:solidFill>
                  <a:schemeClr val="tx1">
                    <a:lumMod val="75000"/>
                    <a:lumOff val="25000"/>
                  </a:schemeClr>
                </a:solidFill>
              </a:rPr>
              <a:t>Rue du Trône 100,</a:t>
            </a:r>
          </a:p>
          <a:p>
            <a:pPr algn="ctr"/>
            <a:r>
              <a:rPr lang="fr-FR" sz="1600" dirty="0">
                <a:solidFill>
                  <a:schemeClr val="tx1">
                    <a:lumMod val="75000"/>
                    <a:lumOff val="25000"/>
                  </a:schemeClr>
                </a:solidFill>
              </a:rPr>
              <a:t>1050 Brussels </a:t>
            </a:r>
            <a:r>
              <a:rPr lang="en-GB" sz="1600" dirty="0">
                <a:solidFill>
                  <a:schemeClr val="tx1">
                    <a:lumMod val="75000"/>
                    <a:lumOff val="25000"/>
                  </a:schemeClr>
                </a:solidFill>
              </a:rPr>
              <a:t>Belgium</a:t>
            </a:r>
          </a:p>
          <a:p>
            <a:endParaRPr lang="en-GB" dirty="0"/>
          </a:p>
          <a:p>
            <a:pPr lvl="1" algn="ctr">
              <a:buFont typeface="Wingdings" panose="05000000000000000000" pitchFamily="2" charset="2"/>
              <a:buChar char="ü"/>
              <a:defRPr/>
            </a:pPr>
            <a:r>
              <a:rPr lang="en-GB" b="0" dirty="0">
                <a:cs typeface="Arial" pitchFamily="34" charset="0"/>
                <a:hlinkClick r:id="rId2"/>
              </a:rPr>
              <a:t>Nickolas.Reinhardt@aforeconsulting.eu</a:t>
            </a:r>
            <a:endParaRPr lang="en-GB" b="0" dirty="0">
              <a:cs typeface="Arial" pitchFamily="34" charset="0"/>
            </a:endParaRPr>
          </a:p>
          <a:p>
            <a:pPr marL="0" lvl="1" indent="0" algn="ctr">
              <a:buNone/>
              <a:defRPr/>
            </a:pPr>
            <a:r>
              <a:rPr lang="en-GB" b="0" dirty="0">
                <a:solidFill>
                  <a:schemeClr val="tx2">
                    <a:lumMod val="75000"/>
                  </a:schemeClr>
                </a:solidFill>
                <a:cs typeface="Arial" pitchFamily="34" charset="0"/>
              </a:rPr>
              <a:t>     Tel: 0032 475 330039</a:t>
            </a:r>
            <a:endParaRPr lang="en-GB" b="0" dirty="0">
              <a:solidFill>
                <a:schemeClr val="tx2">
                  <a:lumMod val="75000"/>
                </a:schemeClr>
              </a:solidFill>
            </a:endParaRPr>
          </a:p>
          <a:p>
            <a:pPr lvl="1" algn="ctr">
              <a:buFont typeface="Wingdings" panose="05000000000000000000" pitchFamily="2" charset="2"/>
              <a:buChar char="ü"/>
              <a:defRPr/>
            </a:pPr>
            <a:r>
              <a:rPr lang="en-GB" b="0" dirty="0">
                <a:solidFill>
                  <a:schemeClr val="tx2">
                    <a:lumMod val="75000"/>
                  </a:schemeClr>
                </a:solidFill>
                <a:hlinkClick r:id="rId3"/>
              </a:rPr>
              <a:t>Andreia.jones.Rodrigues@aforeconsulting.eu</a:t>
            </a:r>
            <a:r>
              <a:rPr lang="en-GB" b="0" dirty="0">
                <a:solidFill>
                  <a:schemeClr val="tx2">
                    <a:lumMod val="75000"/>
                  </a:schemeClr>
                </a:solidFill>
              </a:rPr>
              <a:t> </a:t>
            </a:r>
          </a:p>
          <a:p>
            <a:pPr marL="0" lvl="1" indent="0" algn="ctr">
              <a:buNone/>
              <a:defRPr/>
            </a:pPr>
            <a:r>
              <a:rPr lang="en-GB" b="0" dirty="0">
                <a:solidFill>
                  <a:schemeClr val="tx2">
                    <a:lumMod val="75000"/>
                  </a:schemeClr>
                </a:solidFill>
                <a:cs typeface="Arial" pitchFamily="34" charset="0"/>
              </a:rPr>
              <a:t>     Tel: 0032 472 241589</a:t>
            </a:r>
          </a:p>
          <a:p>
            <a:pPr marL="0" lvl="1" indent="0">
              <a:buNone/>
              <a:defRPr/>
            </a:pPr>
            <a:endParaRPr lang="en-GB" b="0" dirty="0">
              <a:solidFill>
                <a:schemeClr val="tx2">
                  <a:lumMod val="75000"/>
                </a:schemeClr>
              </a:solidFill>
              <a:latin typeface="Arial" pitchFamily="34" charset="0"/>
              <a:cs typeface="Arial" pitchFamily="34" charset="0"/>
            </a:endParaRPr>
          </a:p>
          <a:p>
            <a:pPr marL="0" lvl="1" indent="0">
              <a:buNone/>
              <a:defRPr/>
            </a:pPr>
            <a:endParaRPr lang="en-GB" b="0" dirty="0">
              <a:solidFill>
                <a:schemeClr val="tx2">
                  <a:lumMod val="75000"/>
                </a:schemeClr>
              </a:solidFill>
              <a:latin typeface="Arial" pitchFamily="34" charset="0"/>
              <a:cs typeface="Arial" pitchFamily="34" charset="0"/>
            </a:endParaRPr>
          </a:p>
          <a:p>
            <a:pPr marL="0" lvl="1" indent="0">
              <a:buNone/>
              <a:defRPr/>
            </a:pPr>
            <a:endParaRPr lang="en-GB" b="0" dirty="0"/>
          </a:p>
        </p:txBody>
      </p:sp>
      <p:pic>
        <p:nvPicPr>
          <p:cNvPr id="9" name="Picture 2" descr="http://t2.gstatic.com/images?q=tbn:ANd9GcS0-g1tKrk7Eq10DhNGVGJEGrMQDTsGlT2FpmFIgOq7paVBEtwb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40" y="1865146"/>
            <a:ext cx="1752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C:\Users\Nick\Office\Afore Consulting\Logo\logo_afo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448" y="4623603"/>
            <a:ext cx="290585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2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6A4E23-769E-4222-BA46-555797596FAF}"/>
              </a:ext>
            </a:extLst>
          </p:cNvPr>
          <p:cNvSpPr>
            <a:spLocks noGrp="1"/>
          </p:cNvSpPr>
          <p:nvPr>
            <p:ph type="title"/>
          </p:nvPr>
        </p:nvSpPr>
        <p:spPr/>
        <p:txBody>
          <a:bodyPr/>
          <a:lstStyle/>
          <a:p>
            <a:r>
              <a:rPr lang="en-GB" dirty="0"/>
              <a:t>promoting</a:t>
            </a:r>
          </a:p>
        </p:txBody>
      </p:sp>
      <p:sp>
        <p:nvSpPr>
          <p:cNvPr id="2" name="Content Placeholder 1">
            <a:extLst>
              <a:ext uri="{FF2B5EF4-FFF2-40B4-BE49-F238E27FC236}">
                <a16:creationId xmlns:a16="http://schemas.microsoft.com/office/drawing/2014/main" id="{B424F62B-66C0-41F8-A376-6E0D15492493}"/>
              </a:ext>
            </a:extLst>
          </p:cNvPr>
          <p:cNvSpPr>
            <a:spLocks noGrp="1"/>
          </p:cNvSpPr>
          <p:nvPr>
            <p:ph sz="quarter" idx="10"/>
          </p:nvPr>
        </p:nvSpPr>
        <p:spPr/>
        <p:txBody>
          <a:bodyPr/>
          <a:lstStyle/>
          <a:p>
            <a:r>
              <a:rPr lang="en-GB" dirty="0"/>
              <a:t>innovation, </a:t>
            </a:r>
            <a:br>
              <a:rPr lang="en-GB" dirty="0"/>
            </a:br>
            <a:r>
              <a:rPr lang="en-GB" dirty="0"/>
              <a:t>competition</a:t>
            </a:r>
            <a:br>
              <a:rPr lang="en-GB" dirty="0"/>
            </a:br>
            <a:r>
              <a:rPr lang="en-GB" dirty="0"/>
              <a:t>and quality</a:t>
            </a:r>
          </a:p>
        </p:txBody>
      </p:sp>
      <p:sp>
        <p:nvSpPr>
          <p:cNvPr id="4" name="Text Placeholder 3">
            <a:extLst>
              <a:ext uri="{FF2B5EF4-FFF2-40B4-BE49-F238E27FC236}">
                <a16:creationId xmlns:a16="http://schemas.microsoft.com/office/drawing/2014/main" id="{65421ADC-03D7-4FFA-A38A-EDFE0600B4E6}"/>
              </a:ext>
            </a:extLst>
          </p:cNvPr>
          <p:cNvSpPr>
            <a:spLocks noGrp="1"/>
          </p:cNvSpPr>
          <p:nvPr>
            <p:ph type="body" sz="quarter" idx="11"/>
          </p:nvPr>
        </p:nvSpPr>
        <p:spPr/>
        <p:txBody>
          <a:bodyPr/>
          <a:lstStyle/>
          <a:p>
            <a:r>
              <a:rPr lang="en-GB" dirty="0"/>
              <a:t>of payment services</a:t>
            </a:r>
          </a:p>
        </p:txBody>
      </p:sp>
    </p:spTree>
    <p:extLst>
      <p:ext uri="{BB962C8B-B14F-4D97-AF65-F5344CB8AC3E}">
        <p14:creationId xmlns:p14="http://schemas.microsoft.com/office/powerpoint/2010/main" val="27913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577FF3-D5B7-40D4-A68C-A66C5EE4A8FA}"/>
              </a:ext>
            </a:extLst>
          </p:cNvPr>
          <p:cNvSpPr>
            <a:spLocks noGrp="1"/>
          </p:cNvSpPr>
          <p:nvPr>
            <p:ph type="ftr" sz="quarter" idx="10"/>
          </p:nvPr>
        </p:nvSpPr>
        <p:spPr/>
        <p:txBody>
          <a:bodyPr/>
          <a:lstStyle/>
          <a:p>
            <a:r>
              <a:rPr lang="en-GB" dirty="0"/>
              <a:t>EPIF General Presentation</a:t>
            </a:r>
            <a:endParaRPr lang="en-US" dirty="0"/>
          </a:p>
        </p:txBody>
      </p:sp>
      <p:sp>
        <p:nvSpPr>
          <p:cNvPr id="3" name="Slide Number Placeholder 2">
            <a:extLst>
              <a:ext uri="{FF2B5EF4-FFF2-40B4-BE49-F238E27FC236}">
                <a16:creationId xmlns:a16="http://schemas.microsoft.com/office/drawing/2014/main" id="{0BA884CB-B861-404A-9829-6DD516220BD6}"/>
              </a:ext>
            </a:extLst>
          </p:cNvPr>
          <p:cNvSpPr>
            <a:spLocks noGrp="1"/>
          </p:cNvSpPr>
          <p:nvPr>
            <p:ph type="sldNum" sz="quarter" idx="11"/>
          </p:nvPr>
        </p:nvSpPr>
        <p:spPr/>
        <p:txBody>
          <a:bodyPr/>
          <a:lstStyle/>
          <a:p>
            <a:fld id="{75A4F164-3A46-4CEE-A25C-CA523D5E42F3}" type="slidenum">
              <a:rPr lang="en-US" smtClean="0"/>
              <a:pPr/>
              <a:t>2</a:t>
            </a:fld>
            <a:endParaRPr lang="en-US" dirty="0"/>
          </a:p>
        </p:txBody>
      </p:sp>
      <p:sp>
        <p:nvSpPr>
          <p:cNvPr id="9" name="Text Placeholder 8">
            <a:extLst>
              <a:ext uri="{FF2B5EF4-FFF2-40B4-BE49-F238E27FC236}">
                <a16:creationId xmlns:a16="http://schemas.microsoft.com/office/drawing/2014/main" id="{A1259E40-F661-4AB4-80D4-F6B950341388}"/>
              </a:ext>
            </a:extLst>
          </p:cNvPr>
          <p:cNvSpPr>
            <a:spLocks noGrp="1"/>
          </p:cNvSpPr>
          <p:nvPr>
            <p:ph type="body" idx="13"/>
          </p:nvPr>
        </p:nvSpPr>
        <p:spPr>
          <a:xfrm>
            <a:off x="643435" y="1500354"/>
            <a:ext cx="5747807" cy="3585558"/>
          </a:xfrm>
        </p:spPr>
        <p:txBody>
          <a:bodyPr/>
          <a:lstStyle/>
          <a:p>
            <a:pPr marL="285750" indent="-285750">
              <a:buFont typeface="Wingdings" panose="05000000000000000000" pitchFamily="2" charset="2"/>
              <a:buChar char="ü"/>
            </a:pPr>
            <a:r>
              <a:rPr lang="en-US" sz="1600" dirty="0"/>
              <a:t>Founded in 2011, the European Payment Institutions Federation (EPIF) represents a </a:t>
            </a:r>
            <a:r>
              <a:rPr lang="en-US" sz="1600" b="1" dirty="0">
                <a:solidFill>
                  <a:schemeClr val="accent1"/>
                </a:solidFill>
              </a:rPr>
              <a:t>broad range of payment institutions participating in Europe’s payment sector. </a:t>
            </a:r>
          </a:p>
          <a:p>
            <a:pPr marL="285750" indent="-285750">
              <a:buFont typeface="Wingdings" panose="05000000000000000000" pitchFamily="2" charset="2"/>
              <a:buChar char="ü"/>
            </a:pPr>
            <a:r>
              <a:rPr lang="en-US" sz="1600" dirty="0"/>
              <a:t>Membership is open to </a:t>
            </a:r>
            <a:r>
              <a:rPr lang="en-US" sz="1600" b="1" dirty="0">
                <a:solidFill>
                  <a:schemeClr val="accent1"/>
                </a:solidFill>
              </a:rPr>
              <a:t>licensed payment providers </a:t>
            </a:r>
            <a:r>
              <a:rPr lang="en-US" sz="1600" dirty="0"/>
              <a:t>in the European Union, those </a:t>
            </a:r>
            <a:r>
              <a:rPr lang="en-US" sz="1600" b="1" dirty="0">
                <a:solidFill>
                  <a:schemeClr val="accent1"/>
                </a:solidFill>
              </a:rPr>
              <a:t>seeking authorization </a:t>
            </a:r>
            <a:r>
              <a:rPr lang="en-US" sz="1600" dirty="0"/>
              <a:t>and their </a:t>
            </a:r>
            <a:r>
              <a:rPr lang="en-US" sz="1600" b="1" dirty="0">
                <a:solidFill>
                  <a:schemeClr val="accent1"/>
                </a:solidFill>
              </a:rPr>
              <a:t>national associations</a:t>
            </a:r>
            <a:r>
              <a:rPr lang="en-US" sz="1600" dirty="0"/>
              <a:t>. </a:t>
            </a:r>
          </a:p>
          <a:p>
            <a:pPr marL="285750" indent="-285750">
              <a:buFont typeface="Wingdings" panose="05000000000000000000" pitchFamily="2" charset="2"/>
              <a:buChar char="ü"/>
            </a:pPr>
            <a:r>
              <a:rPr lang="en-US" sz="1600" dirty="0"/>
              <a:t>Our growing membership covers a </a:t>
            </a:r>
            <a:r>
              <a:rPr lang="en-US" sz="1600" b="1" dirty="0">
                <a:solidFill>
                  <a:schemeClr val="accent1"/>
                </a:solidFill>
              </a:rPr>
              <a:t>diverse range of business models:</a:t>
            </a:r>
          </a:p>
          <a:p>
            <a:pPr marL="285750" indent="-285750">
              <a:buFont typeface="Wingdings" panose="05000000000000000000" pitchFamily="2" charset="2"/>
              <a:buChar char="ü"/>
            </a:pPr>
            <a:endParaRPr lang="en-US" sz="1600" dirty="0"/>
          </a:p>
          <a:p>
            <a:pPr marL="0" lvl="1" algn="just"/>
            <a:endParaRPr lang="en-GB" sz="1600" dirty="0">
              <a:solidFill>
                <a:srgbClr val="747474"/>
              </a:solidFill>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868205373"/>
              </p:ext>
            </p:extLst>
          </p:nvPr>
        </p:nvGraphicFramePr>
        <p:xfrm>
          <a:off x="1329006" y="3973442"/>
          <a:ext cx="5057603" cy="2027250"/>
        </p:xfrm>
        <a:graphic>
          <a:graphicData uri="http://schemas.openxmlformats.org/drawingml/2006/table">
            <a:tbl>
              <a:tblPr firstRow="1" bandRow="1">
                <a:tableStyleId>{2D5ABB26-0587-4C30-8999-92F81FD0307C}</a:tableStyleId>
              </a:tblPr>
              <a:tblGrid>
                <a:gridCol w="2517235">
                  <a:extLst>
                    <a:ext uri="{9D8B030D-6E8A-4147-A177-3AD203B41FA5}">
                      <a16:colId xmlns:a16="http://schemas.microsoft.com/office/drawing/2014/main" val="2171646977"/>
                    </a:ext>
                  </a:extLst>
                </a:gridCol>
                <a:gridCol w="2540368">
                  <a:extLst>
                    <a:ext uri="{9D8B030D-6E8A-4147-A177-3AD203B41FA5}">
                      <a16:colId xmlns:a16="http://schemas.microsoft.com/office/drawing/2014/main" val="3754045378"/>
                    </a:ext>
                  </a:extLst>
                </a:gridCol>
              </a:tblGrid>
              <a:tr h="2027250">
                <a:tc>
                  <a:txBody>
                    <a:bodyPr/>
                    <a:lstStyle/>
                    <a:p>
                      <a:pPr marL="285750" indent="-285750">
                        <a:buClr>
                          <a:schemeClr val="accent1"/>
                        </a:buClr>
                        <a:buFont typeface="Wingdings" panose="05000000000000000000" pitchFamily="2" charset="2"/>
                        <a:buChar char="ü"/>
                      </a:pPr>
                      <a:r>
                        <a:rPr lang="en-GB" sz="1400" dirty="0">
                          <a:solidFill>
                            <a:schemeClr val="tx2"/>
                          </a:solidFill>
                          <a:latin typeface="+mj-lt"/>
                        </a:rPr>
                        <a:t>Three-party Card</a:t>
                      </a:r>
                      <a:r>
                        <a:rPr lang="en-GB" sz="1400" baseline="0" dirty="0">
                          <a:solidFill>
                            <a:schemeClr val="tx2"/>
                          </a:solidFill>
                          <a:latin typeface="+mj-lt"/>
                        </a:rPr>
                        <a:t> Network Schemes</a:t>
                      </a:r>
                    </a:p>
                    <a:p>
                      <a:pPr marL="285750" indent="-285750">
                        <a:buClr>
                          <a:schemeClr val="accent1"/>
                        </a:buClr>
                        <a:buFont typeface="Wingdings" panose="05000000000000000000" pitchFamily="2" charset="2"/>
                        <a:buChar char="ü"/>
                      </a:pPr>
                      <a:r>
                        <a:rPr lang="en-GB" sz="1400" baseline="0" dirty="0">
                          <a:solidFill>
                            <a:schemeClr val="tx2"/>
                          </a:solidFill>
                          <a:latin typeface="+mj-lt"/>
                        </a:rPr>
                        <a:t>E-Money Providers</a:t>
                      </a:r>
                    </a:p>
                    <a:p>
                      <a:pPr marL="285750" indent="-285750">
                        <a:buClr>
                          <a:schemeClr val="accent1"/>
                        </a:buClr>
                        <a:buFont typeface="Wingdings" panose="05000000000000000000" pitchFamily="2" charset="2"/>
                        <a:buChar char="ü"/>
                      </a:pPr>
                      <a:r>
                        <a:rPr lang="en-GB" sz="1400" baseline="0" dirty="0">
                          <a:solidFill>
                            <a:schemeClr val="tx2"/>
                          </a:solidFill>
                          <a:latin typeface="+mj-lt"/>
                        </a:rPr>
                        <a:t>E-Payment Gateways </a:t>
                      </a:r>
                    </a:p>
                    <a:p>
                      <a:pPr marL="285750" indent="-285750">
                        <a:buClr>
                          <a:schemeClr val="accent1"/>
                        </a:buClr>
                        <a:buFont typeface="Wingdings" panose="05000000000000000000" pitchFamily="2" charset="2"/>
                        <a:buChar char="ü"/>
                      </a:pPr>
                      <a:r>
                        <a:rPr lang="en-GB" sz="1400" baseline="0" dirty="0">
                          <a:solidFill>
                            <a:schemeClr val="tx2"/>
                          </a:solidFill>
                          <a:latin typeface="+mj-lt"/>
                        </a:rPr>
                        <a:t>Money Transfer Operators </a:t>
                      </a:r>
                    </a:p>
                    <a:p>
                      <a:pPr marL="285750" indent="-285750">
                        <a:buClr>
                          <a:schemeClr val="accent1"/>
                        </a:buClr>
                        <a:buFont typeface="Wingdings" panose="05000000000000000000" pitchFamily="2" charset="2"/>
                        <a:buChar char="ü"/>
                      </a:pPr>
                      <a:r>
                        <a:rPr lang="en-GB" sz="1400" baseline="0" dirty="0">
                          <a:solidFill>
                            <a:schemeClr val="tx2"/>
                          </a:solidFill>
                          <a:latin typeface="+mj-lt"/>
                        </a:rPr>
                        <a:t>Acquirers</a:t>
                      </a:r>
                    </a:p>
                    <a:p>
                      <a:pPr marL="285750" indent="-285750">
                        <a:buClr>
                          <a:schemeClr val="accent1"/>
                        </a:buClr>
                        <a:buFont typeface="Wingdings" panose="05000000000000000000" pitchFamily="2" charset="2"/>
                        <a:buChar char="ü"/>
                      </a:pPr>
                      <a:r>
                        <a:rPr lang="en-GB" sz="1400" baseline="0" dirty="0">
                          <a:solidFill>
                            <a:schemeClr val="tx2"/>
                          </a:solidFill>
                          <a:latin typeface="+mj-lt"/>
                        </a:rPr>
                        <a:t>Digital Wallets </a:t>
                      </a:r>
                    </a:p>
                  </a:txBody>
                  <a:tcPr/>
                </a:tc>
                <a:tc>
                  <a:txBody>
                    <a:bodyPr/>
                    <a:lstStyle/>
                    <a:p>
                      <a:pPr marL="285750" indent="-285750">
                        <a:buClr>
                          <a:schemeClr val="accent1"/>
                        </a:buClr>
                        <a:buFont typeface="Wingdings" panose="05000000000000000000" pitchFamily="2" charset="2"/>
                        <a:buChar char="ü"/>
                      </a:pPr>
                      <a:r>
                        <a:rPr lang="en-GB" sz="1400" dirty="0">
                          <a:solidFill>
                            <a:schemeClr val="tx2"/>
                          </a:solidFill>
                          <a:latin typeface="+mj-lt"/>
                        </a:rPr>
                        <a:t>FX Payment Providers and Operators </a:t>
                      </a:r>
                    </a:p>
                    <a:p>
                      <a:pPr marL="285750" indent="-285750">
                        <a:buClr>
                          <a:schemeClr val="accent1"/>
                        </a:buClr>
                        <a:buFont typeface="Wingdings" panose="05000000000000000000" pitchFamily="2" charset="2"/>
                        <a:buChar char="ü"/>
                      </a:pPr>
                      <a:r>
                        <a:rPr lang="en-GB" sz="1400" dirty="0">
                          <a:solidFill>
                            <a:schemeClr val="tx2"/>
                          </a:solidFill>
                          <a:latin typeface="+mj-lt"/>
                        </a:rPr>
                        <a:t>Payment</a:t>
                      </a:r>
                      <a:r>
                        <a:rPr lang="en-GB" sz="1400" baseline="0" dirty="0">
                          <a:solidFill>
                            <a:schemeClr val="tx2"/>
                          </a:solidFill>
                          <a:latin typeface="+mj-lt"/>
                        </a:rPr>
                        <a:t> Processing Services</a:t>
                      </a:r>
                      <a:endParaRPr lang="en-US" sz="1400" kern="1200" baseline="0" dirty="0">
                        <a:solidFill>
                          <a:schemeClr val="tx1"/>
                        </a:solidFill>
                        <a:effectLst/>
                        <a:latin typeface="+mj-lt"/>
                        <a:ea typeface="+mn-ea"/>
                        <a:cs typeface="+mn-cs"/>
                      </a:endParaRPr>
                    </a:p>
                    <a:p>
                      <a:pPr marL="285750" indent="-285750">
                        <a:buClr>
                          <a:schemeClr val="accent1"/>
                        </a:buClr>
                        <a:buFont typeface="Wingdings" panose="05000000000000000000" pitchFamily="2" charset="2"/>
                        <a:buChar char="ü"/>
                      </a:pPr>
                      <a:r>
                        <a:rPr lang="en-US" sz="1400" kern="1200" baseline="0" dirty="0">
                          <a:solidFill>
                            <a:schemeClr val="tx2"/>
                          </a:solidFill>
                          <a:latin typeface="+mj-lt"/>
                          <a:ea typeface="+mn-ea"/>
                          <a:cs typeface="+mn-cs"/>
                        </a:rPr>
                        <a:t>Independent Card Issuers </a:t>
                      </a:r>
                    </a:p>
                    <a:p>
                      <a:pPr marL="285750" indent="-285750">
                        <a:buClr>
                          <a:schemeClr val="accent1"/>
                        </a:buClr>
                        <a:buFont typeface="Wingdings" panose="05000000000000000000" pitchFamily="2" charset="2"/>
                        <a:buChar char="ü"/>
                      </a:pPr>
                      <a:r>
                        <a:rPr lang="en-US" sz="1400" kern="1200" baseline="0" dirty="0">
                          <a:solidFill>
                            <a:schemeClr val="tx2"/>
                          </a:solidFill>
                          <a:latin typeface="+mj-lt"/>
                          <a:ea typeface="+mn-ea"/>
                          <a:cs typeface="+mn-cs"/>
                        </a:rPr>
                        <a:t>Payment Initiators</a:t>
                      </a:r>
                    </a:p>
                    <a:p>
                      <a:pPr marL="285750" indent="-285750">
                        <a:buClr>
                          <a:schemeClr val="accent1"/>
                        </a:buClr>
                        <a:buFont typeface="Wingdings" panose="05000000000000000000" pitchFamily="2" charset="2"/>
                        <a:buChar char="ü"/>
                      </a:pPr>
                      <a:r>
                        <a:rPr lang="en-US" sz="1400" kern="1200" baseline="0" dirty="0">
                          <a:solidFill>
                            <a:schemeClr val="tx2"/>
                          </a:solidFill>
                          <a:latin typeface="+mj-lt"/>
                          <a:ea typeface="+mn-ea"/>
                          <a:cs typeface="+mn-cs"/>
                        </a:rPr>
                        <a:t>Account Information Service Providers</a:t>
                      </a:r>
                    </a:p>
                    <a:p>
                      <a:pPr marL="285750" indent="-285750">
                        <a:buClr>
                          <a:schemeClr val="accent1"/>
                        </a:buClr>
                        <a:buFont typeface="Wingdings" panose="05000000000000000000" pitchFamily="2" charset="2"/>
                        <a:buChar char="ü"/>
                      </a:pPr>
                      <a:r>
                        <a:rPr lang="fr-FR" sz="1400" kern="1200" baseline="0" dirty="0">
                          <a:solidFill>
                            <a:schemeClr val="tx2"/>
                          </a:solidFill>
                          <a:latin typeface="+mj-lt"/>
                          <a:ea typeface="+mn-ea"/>
                          <a:cs typeface="+mn-cs"/>
                        </a:rPr>
                        <a:t>Collecting PSPs</a:t>
                      </a:r>
                      <a:endParaRPr lang="en-GB" sz="1400" kern="1200" baseline="0" dirty="0">
                        <a:solidFill>
                          <a:schemeClr val="tx2"/>
                        </a:solidFill>
                        <a:latin typeface="+mj-lt"/>
                        <a:ea typeface="+mn-ea"/>
                        <a:cs typeface="+mn-cs"/>
                      </a:endParaRPr>
                    </a:p>
                  </a:txBody>
                  <a:tcPr/>
                </a:tc>
                <a:extLst>
                  <a:ext uri="{0D108BD9-81ED-4DB2-BD59-A6C34878D82A}">
                    <a16:rowId xmlns:a16="http://schemas.microsoft.com/office/drawing/2014/main" val="2851497364"/>
                  </a:ext>
                </a:extLst>
              </a:tr>
            </a:tbl>
          </a:graphicData>
        </a:graphic>
      </p:graphicFrame>
      <p:grpSp>
        <p:nvGrpSpPr>
          <p:cNvPr id="7" name="Group 6">
            <a:extLst>
              <a:ext uri="{FF2B5EF4-FFF2-40B4-BE49-F238E27FC236}">
                <a16:creationId xmlns:a16="http://schemas.microsoft.com/office/drawing/2014/main" id="{C70875BE-1355-42EF-B8FB-59243BE29B6A}"/>
              </a:ext>
            </a:extLst>
          </p:cNvPr>
          <p:cNvGrpSpPr/>
          <p:nvPr/>
        </p:nvGrpSpPr>
        <p:grpSpPr>
          <a:xfrm>
            <a:off x="6918632" y="1368794"/>
            <a:ext cx="4828589" cy="4446096"/>
            <a:chOff x="2958476" y="1605917"/>
            <a:chExt cx="4835614" cy="4462144"/>
          </a:xfrm>
        </p:grpSpPr>
        <p:sp>
          <p:nvSpPr>
            <p:cNvPr id="8" name="Freeform 5">
              <a:extLst>
                <a:ext uri="{FF2B5EF4-FFF2-40B4-BE49-F238E27FC236}">
                  <a16:creationId xmlns:a16="http://schemas.microsoft.com/office/drawing/2014/main" id="{045E219B-0F4B-46EC-825E-1D6DB135B606}"/>
                </a:ext>
              </a:extLst>
            </p:cNvPr>
            <p:cNvSpPr>
              <a:spLocks/>
            </p:cNvSpPr>
            <p:nvPr/>
          </p:nvSpPr>
          <p:spPr bwMode="auto">
            <a:xfrm>
              <a:off x="2958476" y="1758552"/>
              <a:ext cx="469273" cy="360479"/>
            </a:xfrm>
            <a:custGeom>
              <a:avLst/>
              <a:gdLst>
                <a:gd name="T0" fmla="*/ 25 w 289"/>
                <a:gd name="T1" fmla="*/ 131 h 222"/>
                <a:gd name="T2" fmla="*/ 12 w 289"/>
                <a:gd name="T3" fmla="*/ 122 h 222"/>
                <a:gd name="T4" fmla="*/ 0 w 289"/>
                <a:gd name="T5" fmla="*/ 137 h 222"/>
                <a:gd name="T6" fmla="*/ 34 w 289"/>
                <a:gd name="T7" fmla="*/ 155 h 222"/>
                <a:gd name="T8" fmla="*/ 45 w 289"/>
                <a:gd name="T9" fmla="*/ 182 h 222"/>
                <a:gd name="T10" fmla="*/ 59 w 289"/>
                <a:gd name="T11" fmla="*/ 192 h 222"/>
                <a:gd name="T12" fmla="*/ 100 w 289"/>
                <a:gd name="T13" fmla="*/ 218 h 222"/>
                <a:gd name="T14" fmla="*/ 132 w 289"/>
                <a:gd name="T15" fmla="*/ 216 h 222"/>
                <a:gd name="T16" fmla="*/ 159 w 289"/>
                <a:gd name="T17" fmla="*/ 218 h 222"/>
                <a:gd name="T18" fmla="*/ 201 w 289"/>
                <a:gd name="T19" fmla="*/ 212 h 222"/>
                <a:gd name="T20" fmla="*/ 223 w 289"/>
                <a:gd name="T21" fmla="*/ 222 h 222"/>
                <a:gd name="T22" fmla="*/ 239 w 289"/>
                <a:gd name="T23" fmla="*/ 204 h 222"/>
                <a:gd name="T24" fmla="*/ 259 w 289"/>
                <a:gd name="T25" fmla="*/ 204 h 222"/>
                <a:gd name="T26" fmla="*/ 272 w 289"/>
                <a:gd name="T27" fmla="*/ 187 h 222"/>
                <a:gd name="T28" fmla="*/ 281 w 289"/>
                <a:gd name="T29" fmla="*/ 165 h 222"/>
                <a:gd name="T30" fmla="*/ 269 w 289"/>
                <a:gd name="T31" fmla="*/ 144 h 222"/>
                <a:gd name="T32" fmla="*/ 283 w 289"/>
                <a:gd name="T33" fmla="*/ 127 h 222"/>
                <a:gd name="T34" fmla="*/ 273 w 289"/>
                <a:gd name="T35" fmla="*/ 119 h 222"/>
                <a:gd name="T36" fmla="*/ 289 w 289"/>
                <a:gd name="T37" fmla="*/ 114 h 222"/>
                <a:gd name="T38" fmla="*/ 266 w 289"/>
                <a:gd name="T39" fmla="*/ 107 h 222"/>
                <a:gd name="T40" fmla="*/ 251 w 289"/>
                <a:gd name="T41" fmla="*/ 84 h 222"/>
                <a:gd name="T42" fmla="*/ 238 w 289"/>
                <a:gd name="T43" fmla="*/ 93 h 222"/>
                <a:gd name="T44" fmla="*/ 221 w 289"/>
                <a:gd name="T45" fmla="*/ 84 h 222"/>
                <a:gd name="T46" fmla="*/ 199 w 289"/>
                <a:gd name="T47" fmla="*/ 81 h 222"/>
                <a:gd name="T48" fmla="*/ 185 w 289"/>
                <a:gd name="T49" fmla="*/ 105 h 222"/>
                <a:gd name="T50" fmla="*/ 165 w 289"/>
                <a:gd name="T51" fmla="*/ 69 h 222"/>
                <a:gd name="T52" fmla="*/ 153 w 289"/>
                <a:gd name="T53" fmla="*/ 81 h 222"/>
                <a:gd name="T54" fmla="*/ 143 w 289"/>
                <a:gd name="T55" fmla="*/ 50 h 222"/>
                <a:gd name="T56" fmla="*/ 122 w 289"/>
                <a:gd name="T57" fmla="*/ 74 h 222"/>
                <a:gd name="T58" fmla="*/ 109 w 289"/>
                <a:gd name="T59" fmla="*/ 78 h 222"/>
                <a:gd name="T60" fmla="*/ 102 w 289"/>
                <a:gd name="T61" fmla="*/ 58 h 222"/>
                <a:gd name="T62" fmla="*/ 120 w 289"/>
                <a:gd name="T63" fmla="*/ 34 h 222"/>
                <a:gd name="T64" fmla="*/ 113 w 289"/>
                <a:gd name="T65" fmla="*/ 20 h 222"/>
                <a:gd name="T66" fmla="*/ 93 w 289"/>
                <a:gd name="T67" fmla="*/ 0 h 222"/>
                <a:gd name="T68" fmla="*/ 99 w 289"/>
                <a:gd name="T69" fmla="*/ 13 h 222"/>
                <a:gd name="T70" fmla="*/ 92 w 289"/>
                <a:gd name="T71" fmla="*/ 16 h 222"/>
                <a:gd name="T72" fmla="*/ 82 w 289"/>
                <a:gd name="T73" fmla="*/ 17 h 222"/>
                <a:gd name="T74" fmla="*/ 74 w 289"/>
                <a:gd name="T75" fmla="*/ 3 h 222"/>
                <a:gd name="T76" fmla="*/ 54 w 289"/>
                <a:gd name="T77" fmla="*/ 23 h 222"/>
                <a:gd name="T78" fmla="*/ 48 w 289"/>
                <a:gd name="T79" fmla="*/ 34 h 222"/>
                <a:gd name="T80" fmla="*/ 36 w 289"/>
                <a:gd name="T81" fmla="*/ 19 h 222"/>
                <a:gd name="T82" fmla="*/ 45 w 289"/>
                <a:gd name="T83" fmla="*/ 40 h 222"/>
                <a:gd name="T84" fmla="*/ 66 w 289"/>
                <a:gd name="T85" fmla="*/ 37 h 222"/>
                <a:gd name="T86" fmla="*/ 83 w 289"/>
                <a:gd name="T87" fmla="*/ 69 h 222"/>
                <a:gd name="T88" fmla="*/ 60 w 289"/>
                <a:gd name="T89" fmla="*/ 65 h 222"/>
                <a:gd name="T90" fmla="*/ 63 w 289"/>
                <a:gd name="T91" fmla="*/ 84 h 222"/>
                <a:gd name="T92" fmla="*/ 30 w 289"/>
                <a:gd name="T93" fmla="*/ 67 h 222"/>
                <a:gd name="T94" fmla="*/ 11 w 289"/>
                <a:gd name="T95" fmla="*/ 73 h 222"/>
                <a:gd name="T96" fmla="*/ 40 w 289"/>
                <a:gd name="T97" fmla="*/ 108 h 222"/>
                <a:gd name="T98" fmla="*/ 46 w 289"/>
                <a:gd name="T99" fmla="*/ 114 h 222"/>
                <a:gd name="T100" fmla="*/ 36 w 289"/>
                <a:gd name="T101" fmla="*/ 122 h 222"/>
                <a:gd name="T102" fmla="*/ 47 w 289"/>
                <a:gd name="T103" fmla="*/ 131 h 222"/>
                <a:gd name="T104" fmla="*/ 32 w 289"/>
                <a:gd name="T105" fmla="*/ 13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 h="222">
                  <a:moveTo>
                    <a:pt x="32" y="138"/>
                  </a:moveTo>
                  <a:lnTo>
                    <a:pt x="25" y="131"/>
                  </a:lnTo>
                  <a:lnTo>
                    <a:pt x="15" y="131"/>
                  </a:lnTo>
                  <a:lnTo>
                    <a:pt x="12" y="122"/>
                  </a:lnTo>
                  <a:lnTo>
                    <a:pt x="6" y="121"/>
                  </a:lnTo>
                  <a:lnTo>
                    <a:pt x="0" y="137"/>
                  </a:lnTo>
                  <a:lnTo>
                    <a:pt x="24" y="155"/>
                  </a:lnTo>
                  <a:lnTo>
                    <a:pt x="34" y="155"/>
                  </a:lnTo>
                  <a:lnTo>
                    <a:pt x="45" y="169"/>
                  </a:lnTo>
                  <a:lnTo>
                    <a:pt x="45" y="182"/>
                  </a:lnTo>
                  <a:lnTo>
                    <a:pt x="51" y="190"/>
                  </a:lnTo>
                  <a:lnTo>
                    <a:pt x="59" y="192"/>
                  </a:lnTo>
                  <a:lnTo>
                    <a:pt x="77" y="212"/>
                  </a:lnTo>
                  <a:lnTo>
                    <a:pt x="100" y="218"/>
                  </a:lnTo>
                  <a:lnTo>
                    <a:pt x="106" y="216"/>
                  </a:lnTo>
                  <a:lnTo>
                    <a:pt x="132" y="216"/>
                  </a:lnTo>
                  <a:lnTo>
                    <a:pt x="150" y="222"/>
                  </a:lnTo>
                  <a:lnTo>
                    <a:pt x="159" y="218"/>
                  </a:lnTo>
                  <a:lnTo>
                    <a:pt x="195" y="218"/>
                  </a:lnTo>
                  <a:lnTo>
                    <a:pt x="201" y="212"/>
                  </a:lnTo>
                  <a:lnTo>
                    <a:pt x="205" y="222"/>
                  </a:lnTo>
                  <a:lnTo>
                    <a:pt x="223" y="222"/>
                  </a:lnTo>
                  <a:lnTo>
                    <a:pt x="227" y="215"/>
                  </a:lnTo>
                  <a:lnTo>
                    <a:pt x="239" y="204"/>
                  </a:lnTo>
                  <a:lnTo>
                    <a:pt x="247" y="210"/>
                  </a:lnTo>
                  <a:lnTo>
                    <a:pt x="259" y="204"/>
                  </a:lnTo>
                  <a:lnTo>
                    <a:pt x="272" y="199"/>
                  </a:lnTo>
                  <a:lnTo>
                    <a:pt x="272" y="187"/>
                  </a:lnTo>
                  <a:lnTo>
                    <a:pt x="278" y="178"/>
                  </a:lnTo>
                  <a:lnTo>
                    <a:pt x="281" y="165"/>
                  </a:lnTo>
                  <a:lnTo>
                    <a:pt x="274" y="156"/>
                  </a:lnTo>
                  <a:lnTo>
                    <a:pt x="269" y="144"/>
                  </a:lnTo>
                  <a:lnTo>
                    <a:pt x="273" y="139"/>
                  </a:lnTo>
                  <a:lnTo>
                    <a:pt x="283" y="127"/>
                  </a:lnTo>
                  <a:lnTo>
                    <a:pt x="273" y="121"/>
                  </a:lnTo>
                  <a:lnTo>
                    <a:pt x="273" y="119"/>
                  </a:lnTo>
                  <a:lnTo>
                    <a:pt x="279" y="118"/>
                  </a:lnTo>
                  <a:lnTo>
                    <a:pt x="289" y="114"/>
                  </a:lnTo>
                  <a:lnTo>
                    <a:pt x="286" y="108"/>
                  </a:lnTo>
                  <a:lnTo>
                    <a:pt x="266" y="107"/>
                  </a:lnTo>
                  <a:lnTo>
                    <a:pt x="266" y="93"/>
                  </a:lnTo>
                  <a:lnTo>
                    <a:pt x="251" y="84"/>
                  </a:lnTo>
                  <a:lnTo>
                    <a:pt x="249" y="88"/>
                  </a:lnTo>
                  <a:lnTo>
                    <a:pt x="238" y="93"/>
                  </a:lnTo>
                  <a:lnTo>
                    <a:pt x="228" y="86"/>
                  </a:lnTo>
                  <a:lnTo>
                    <a:pt x="221" y="84"/>
                  </a:lnTo>
                  <a:lnTo>
                    <a:pt x="208" y="92"/>
                  </a:lnTo>
                  <a:lnTo>
                    <a:pt x="199" y="81"/>
                  </a:lnTo>
                  <a:lnTo>
                    <a:pt x="190" y="86"/>
                  </a:lnTo>
                  <a:lnTo>
                    <a:pt x="185" y="105"/>
                  </a:lnTo>
                  <a:lnTo>
                    <a:pt x="184" y="69"/>
                  </a:lnTo>
                  <a:lnTo>
                    <a:pt x="165" y="69"/>
                  </a:lnTo>
                  <a:lnTo>
                    <a:pt x="157" y="81"/>
                  </a:lnTo>
                  <a:lnTo>
                    <a:pt x="153" y="81"/>
                  </a:lnTo>
                  <a:lnTo>
                    <a:pt x="153" y="59"/>
                  </a:lnTo>
                  <a:lnTo>
                    <a:pt x="143" y="50"/>
                  </a:lnTo>
                  <a:lnTo>
                    <a:pt x="134" y="62"/>
                  </a:lnTo>
                  <a:lnTo>
                    <a:pt x="122" y="74"/>
                  </a:lnTo>
                  <a:lnTo>
                    <a:pt x="115" y="67"/>
                  </a:lnTo>
                  <a:lnTo>
                    <a:pt x="109" y="78"/>
                  </a:lnTo>
                  <a:lnTo>
                    <a:pt x="98" y="82"/>
                  </a:lnTo>
                  <a:lnTo>
                    <a:pt x="102" y="58"/>
                  </a:lnTo>
                  <a:lnTo>
                    <a:pt x="117" y="51"/>
                  </a:lnTo>
                  <a:lnTo>
                    <a:pt x="120" y="34"/>
                  </a:lnTo>
                  <a:lnTo>
                    <a:pt x="114" y="36"/>
                  </a:lnTo>
                  <a:lnTo>
                    <a:pt x="113" y="20"/>
                  </a:lnTo>
                  <a:lnTo>
                    <a:pt x="102" y="6"/>
                  </a:lnTo>
                  <a:lnTo>
                    <a:pt x="93" y="0"/>
                  </a:lnTo>
                  <a:lnTo>
                    <a:pt x="91" y="5"/>
                  </a:lnTo>
                  <a:lnTo>
                    <a:pt x="99" y="13"/>
                  </a:lnTo>
                  <a:lnTo>
                    <a:pt x="98" y="17"/>
                  </a:lnTo>
                  <a:lnTo>
                    <a:pt x="92" y="16"/>
                  </a:lnTo>
                  <a:lnTo>
                    <a:pt x="91" y="29"/>
                  </a:lnTo>
                  <a:lnTo>
                    <a:pt x="82" y="17"/>
                  </a:lnTo>
                  <a:lnTo>
                    <a:pt x="83" y="10"/>
                  </a:lnTo>
                  <a:lnTo>
                    <a:pt x="74" y="3"/>
                  </a:lnTo>
                  <a:lnTo>
                    <a:pt x="58" y="16"/>
                  </a:lnTo>
                  <a:lnTo>
                    <a:pt x="54" y="23"/>
                  </a:lnTo>
                  <a:lnTo>
                    <a:pt x="53" y="34"/>
                  </a:lnTo>
                  <a:lnTo>
                    <a:pt x="48" y="34"/>
                  </a:lnTo>
                  <a:lnTo>
                    <a:pt x="47" y="22"/>
                  </a:lnTo>
                  <a:lnTo>
                    <a:pt x="36" y="19"/>
                  </a:lnTo>
                  <a:lnTo>
                    <a:pt x="31" y="27"/>
                  </a:lnTo>
                  <a:lnTo>
                    <a:pt x="45" y="40"/>
                  </a:lnTo>
                  <a:lnTo>
                    <a:pt x="54" y="39"/>
                  </a:lnTo>
                  <a:lnTo>
                    <a:pt x="66" y="37"/>
                  </a:lnTo>
                  <a:lnTo>
                    <a:pt x="85" y="63"/>
                  </a:lnTo>
                  <a:lnTo>
                    <a:pt x="83" y="69"/>
                  </a:lnTo>
                  <a:lnTo>
                    <a:pt x="66" y="63"/>
                  </a:lnTo>
                  <a:lnTo>
                    <a:pt x="60" y="65"/>
                  </a:lnTo>
                  <a:lnTo>
                    <a:pt x="66" y="75"/>
                  </a:lnTo>
                  <a:lnTo>
                    <a:pt x="63" y="84"/>
                  </a:lnTo>
                  <a:lnTo>
                    <a:pt x="48" y="73"/>
                  </a:lnTo>
                  <a:lnTo>
                    <a:pt x="30" y="67"/>
                  </a:lnTo>
                  <a:lnTo>
                    <a:pt x="17" y="59"/>
                  </a:lnTo>
                  <a:lnTo>
                    <a:pt x="11" y="73"/>
                  </a:lnTo>
                  <a:lnTo>
                    <a:pt x="42" y="92"/>
                  </a:lnTo>
                  <a:lnTo>
                    <a:pt x="40" y="108"/>
                  </a:lnTo>
                  <a:lnTo>
                    <a:pt x="37" y="113"/>
                  </a:lnTo>
                  <a:lnTo>
                    <a:pt x="46" y="114"/>
                  </a:lnTo>
                  <a:lnTo>
                    <a:pt x="36" y="119"/>
                  </a:lnTo>
                  <a:lnTo>
                    <a:pt x="36" y="122"/>
                  </a:lnTo>
                  <a:lnTo>
                    <a:pt x="49" y="127"/>
                  </a:lnTo>
                  <a:lnTo>
                    <a:pt x="47" y="131"/>
                  </a:lnTo>
                  <a:lnTo>
                    <a:pt x="35" y="131"/>
                  </a:lnTo>
                  <a:lnTo>
                    <a:pt x="32" y="138"/>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105D0317-7452-4F92-BF4D-508F794D56D5}"/>
                </a:ext>
              </a:extLst>
            </p:cNvPr>
            <p:cNvSpPr>
              <a:spLocks/>
            </p:cNvSpPr>
            <p:nvPr/>
          </p:nvSpPr>
          <p:spPr bwMode="auto">
            <a:xfrm>
              <a:off x="3835316" y="3422926"/>
              <a:ext cx="47090" cy="27605"/>
            </a:xfrm>
            <a:custGeom>
              <a:avLst/>
              <a:gdLst>
                <a:gd name="T0" fmla="*/ 29 w 29"/>
                <a:gd name="T1" fmla="*/ 9 h 17"/>
                <a:gd name="T2" fmla="*/ 26 w 29"/>
                <a:gd name="T3" fmla="*/ 15 h 17"/>
                <a:gd name="T4" fmla="*/ 6 w 29"/>
                <a:gd name="T5" fmla="*/ 17 h 17"/>
                <a:gd name="T6" fmla="*/ 0 w 29"/>
                <a:gd name="T7" fmla="*/ 9 h 17"/>
                <a:gd name="T8" fmla="*/ 9 w 29"/>
                <a:gd name="T9" fmla="*/ 0 h 17"/>
                <a:gd name="T10" fmla="*/ 26 w 29"/>
                <a:gd name="T11" fmla="*/ 3 h 17"/>
                <a:gd name="T12" fmla="*/ 29 w 29"/>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29" h="17">
                  <a:moveTo>
                    <a:pt x="29" y="9"/>
                  </a:moveTo>
                  <a:lnTo>
                    <a:pt x="26" y="15"/>
                  </a:lnTo>
                  <a:lnTo>
                    <a:pt x="6" y="17"/>
                  </a:lnTo>
                  <a:lnTo>
                    <a:pt x="0" y="9"/>
                  </a:lnTo>
                  <a:lnTo>
                    <a:pt x="9" y="0"/>
                  </a:lnTo>
                  <a:lnTo>
                    <a:pt x="26" y="3"/>
                  </a:lnTo>
                  <a:lnTo>
                    <a:pt x="29" y="9"/>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8823FDB9-B97D-4ED4-8412-58CE9EBBA376}"/>
                </a:ext>
              </a:extLst>
            </p:cNvPr>
            <p:cNvSpPr>
              <a:spLocks/>
            </p:cNvSpPr>
            <p:nvPr/>
          </p:nvSpPr>
          <p:spPr bwMode="auto">
            <a:xfrm>
              <a:off x="3854802" y="3319004"/>
              <a:ext cx="45466" cy="37347"/>
            </a:xfrm>
            <a:custGeom>
              <a:avLst/>
              <a:gdLst>
                <a:gd name="T0" fmla="*/ 24 w 28"/>
                <a:gd name="T1" fmla="*/ 0 h 23"/>
                <a:gd name="T2" fmla="*/ 28 w 28"/>
                <a:gd name="T3" fmla="*/ 6 h 23"/>
                <a:gd name="T4" fmla="*/ 16 w 28"/>
                <a:gd name="T5" fmla="*/ 23 h 23"/>
                <a:gd name="T6" fmla="*/ 0 w 28"/>
                <a:gd name="T7" fmla="*/ 23 h 23"/>
                <a:gd name="T8" fmla="*/ 24 w 28"/>
                <a:gd name="T9" fmla="*/ 0 h 23"/>
              </a:gdLst>
              <a:ahLst/>
              <a:cxnLst>
                <a:cxn ang="0">
                  <a:pos x="T0" y="T1"/>
                </a:cxn>
                <a:cxn ang="0">
                  <a:pos x="T2" y="T3"/>
                </a:cxn>
                <a:cxn ang="0">
                  <a:pos x="T4" y="T5"/>
                </a:cxn>
                <a:cxn ang="0">
                  <a:pos x="T6" y="T7"/>
                </a:cxn>
                <a:cxn ang="0">
                  <a:pos x="T8" y="T9"/>
                </a:cxn>
              </a:cxnLst>
              <a:rect l="0" t="0" r="r" b="b"/>
              <a:pathLst>
                <a:path w="28" h="23">
                  <a:moveTo>
                    <a:pt x="24" y="0"/>
                  </a:moveTo>
                  <a:lnTo>
                    <a:pt x="28" y="6"/>
                  </a:lnTo>
                  <a:lnTo>
                    <a:pt x="16" y="23"/>
                  </a:lnTo>
                  <a:lnTo>
                    <a:pt x="0" y="23"/>
                  </a:lnTo>
                  <a:lnTo>
                    <a:pt x="24"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411AF853-3C5E-4ACC-AB82-890A0E88B0E0}"/>
                </a:ext>
              </a:extLst>
            </p:cNvPr>
            <p:cNvSpPr>
              <a:spLocks/>
            </p:cNvSpPr>
            <p:nvPr/>
          </p:nvSpPr>
          <p:spPr bwMode="auto">
            <a:xfrm>
              <a:off x="3872664" y="3187477"/>
              <a:ext cx="16238" cy="22733"/>
            </a:xfrm>
            <a:custGeom>
              <a:avLst/>
              <a:gdLst>
                <a:gd name="T0" fmla="*/ 10 w 10"/>
                <a:gd name="T1" fmla="*/ 1 h 14"/>
                <a:gd name="T2" fmla="*/ 9 w 10"/>
                <a:gd name="T3" fmla="*/ 14 h 14"/>
                <a:gd name="T4" fmla="*/ 0 w 10"/>
                <a:gd name="T5" fmla="*/ 13 h 14"/>
                <a:gd name="T6" fmla="*/ 5 w 10"/>
                <a:gd name="T7" fmla="*/ 0 h 14"/>
                <a:gd name="T8" fmla="*/ 10 w 10"/>
                <a:gd name="T9" fmla="*/ 1 h 14"/>
              </a:gdLst>
              <a:ahLst/>
              <a:cxnLst>
                <a:cxn ang="0">
                  <a:pos x="T0" y="T1"/>
                </a:cxn>
                <a:cxn ang="0">
                  <a:pos x="T2" y="T3"/>
                </a:cxn>
                <a:cxn ang="0">
                  <a:pos x="T4" y="T5"/>
                </a:cxn>
                <a:cxn ang="0">
                  <a:pos x="T6" y="T7"/>
                </a:cxn>
                <a:cxn ang="0">
                  <a:pos x="T8" y="T9"/>
                </a:cxn>
              </a:cxnLst>
              <a:rect l="0" t="0" r="r" b="b"/>
              <a:pathLst>
                <a:path w="10" h="14">
                  <a:moveTo>
                    <a:pt x="10" y="1"/>
                  </a:moveTo>
                  <a:lnTo>
                    <a:pt x="9" y="14"/>
                  </a:lnTo>
                  <a:lnTo>
                    <a:pt x="0" y="13"/>
                  </a:lnTo>
                  <a:lnTo>
                    <a:pt x="5" y="0"/>
                  </a:lnTo>
                  <a:lnTo>
                    <a:pt x="10" y="1"/>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092F2084-B62D-4299-B1A5-AA073B767641}"/>
                </a:ext>
              </a:extLst>
            </p:cNvPr>
            <p:cNvSpPr>
              <a:spLocks/>
            </p:cNvSpPr>
            <p:nvPr/>
          </p:nvSpPr>
          <p:spPr bwMode="auto">
            <a:xfrm>
              <a:off x="3869416" y="2888702"/>
              <a:ext cx="73071" cy="60080"/>
            </a:xfrm>
            <a:custGeom>
              <a:avLst/>
              <a:gdLst>
                <a:gd name="T0" fmla="*/ 36 w 45"/>
                <a:gd name="T1" fmla="*/ 0 h 37"/>
                <a:gd name="T2" fmla="*/ 45 w 45"/>
                <a:gd name="T3" fmla="*/ 8 h 37"/>
                <a:gd name="T4" fmla="*/ 41 w 45"/>
                <a:gd name="T5" fmla="*/ 16 h 37"/>
                <a:gd name="T6" fmla="*/ 7 w 45"/>
                <a:gd name="T7" fmla="*/ 37 h 37"/>
                <a:gd name="T8" fmla="*/ 0 w 45"/>
                <a:gd name="T9" fmla="*/ 26 h 37"/>
                <a:gd name="T10" fmla="*/ 12 w 45"/>
                <a:gd name="T11" fmla="*/ 9 h 37"/>
                <a:gd name="T12" fmla="*/ 36 w 4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5" h="37">
                  <a:moveTo>
                    <a:pt x="36" y="0"/>
                  </a:moveTo>
                  <a:lnTo>
                    <a:pt x="45" y="8"/>
                  </a:lnTo>
                  <a:lnTo>
                    <a:pt x="41" y="16"/>
                  </a:lnTo>
                  <a:lnTo>
                    <a:pt x="7" y="37"/>
                  </a:lnTo>
                  <a:lnTo>
                    <a:pt x="0" y="26"/>
                  </a:lnTo>
                  <a:lnTo>
                    <a:pt x="12" y="9"/>
                  </a:lnTo>
                  <a:lnTo>
                    <a:pt x="36"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A5B8BC1C-F1FF-40D3-9F81-20D2E8B779A5}"/>
                </a:ext>
              </a:extLst>
            </p:cNvPr>
            <p:cNvSpPr>
              <a:spLocks/>
            </p:cNvSpPr>
            <p:nvPr/>
          </p:nvSpPr>
          <p:spPr bwMode="auto">
            <a:xfrm>
              <a:off x="3874287" y="2966643"/>
              <a:ext cx="42218" cy="61704"/>
            </a:xfrm>
            <a:custGeom>
              <a:avLst/>
              <a:gdLst>
                <a:gd name="T0" fmla="*/ 19 w 26"/>
                <a:gd name="T1" fmla="*/ 2 h 38"/>
                <a:gd name="T2" fmla="*/ 21 w 26"/>
                <a:gd name="T3" fmla="*/ 17 h 38"/>
                <a:gd name="T4" fmla="*/ 26 w 26"/>
                <a:gd name="T5" fmla="*/ 30 h 38"/>
                <a:gd name="T6" fmla="*/ 16 w 26"/>
                <a:gd name="T7" fmla="*/ 38 h 38"/>
                <a:gd name="T8" fmla="*/ 8 w 26"/>
                <a:gd name="T9" fmla="*/ 37 h 38"/>
                <a:gd name="T10" fmla="*/ 0 w 26"/>
                <a:gd name="T11" fmla="*/ 12 h 38"/>
                <a:gd name="T12" fmla="*/ 5 w 26"/>
                <a:gd name="T13" fmla="*/ 2 h 38"/>
                <a:gd name="T14" fmla="*/ 15 w 26"/>
                <a:gd name="T15" fmla="*/ 0 h 38"/>
                <a:gd name="T16" fmla="*/ 19 w 26"/>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8">
                  <a:moveTo>
                    <a:pt x="19" y="2"/>
                  </a:moveTo>
                  <a:lnTo>
                    <a:pt x="21" y="17"/>
                  </a:lnTo>
                  <a:lnTo>
                    <a:pt x="26" y="30"/>
                  </a:lnTo>
                  <a:lnTo>
                    <a:pt x="16" y="38"/>
                  </a:lnTo>
                  <a:lnTo>
                    <a:pt x="8" y="37"/>
                  </a:lnTo>
                  <a:lnTo>
                    <a:pt x="0" y="12"/>
                  </a:lnTo>
                  <a:lnTo>
                    <a:pt x="5" y="2"/>
                  </a:lnTo>
                  <a:lnTo>
                    <a:pt x="15" y="0"/>
                  </a:lnTo>
                  <a:lnTo>
                    <a:pt x="19" y="2"/>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1B42EF96-8A96-4D79-ADA1-C63BD9BFFDCA}"/>
                </a:ext>
              </a:extLst>
            </p:cNvPr>
            <p:cNvSpPr>
              <a:spLocks/>
            </p:cNvSpPr>
            <p:nvPr/>
          </p:nvSpPr>
          <p:spPr bwMode="auto">
            <a:xfrm>
              <a:off x="3836941" y="2948782"/>
              <a:ext cx="25980" cy="21110"/>
            </a:xfrm>
            <a:custGeom>
              <a:avLst/>
              <a:gdLst>
                <a:gd name="T0" fmla="*/ 8 w 16"/>
                <a:gd name="T1" fmla="*/ 0 h 13"/>
                <a:gd name="T2" fmla="*/ 16 w 16"/>
                <a:gd name="T3" fmla="*/ 3 h 13"/>
                <a:gd name="T4" fmla="*/ 11 w 16"/>
                <a:gd name="T5" fmla="*/ 13 h 13"/>
                <a:gd name="T6" fmla="*/ 0 w 16"/>
                <a:gd name="T7" fmla="*/ 5 h 13"/>
                <a:gd name="T8" fmla="*/ 8 w 16"/>
                <a:gd name="T9" fmla="*/ 0 h 13"/>
              </a:gdLst>
              <a:ahLst/>
              <a:cxnLst>
                <a:cxn ang="0">
                  <a:pos x="T0" y="T1"/>
                </a:cxn>
                <a:cxn ang="0">
                  <a:pos x="T2" y="T3"/>
                </a:cxn>
                <a:cxn ang="0">
                  <a:pos x="T4" y="T5"/>
                </a:cxn>
                <a:cxn ang="0">
                  <a:pos x="T6" y="T7"/>
                </a:cxn>
                <a:cxn ang="0">
                  <a:pos x="T8" y="T9"/>
                </a:cxn>
              </a:cxnLst>
              <a:rect l="0" t="0" r="r" b="b"/>
              <a:pathLst>
                <a:path w="16" h="13">
                  <a:moveTo>
                    <a:pt x="8" y="0"/>
                  </a:moveTo>
                  <a:lnTo>
                    <a:pt x="16" y="3"/>
                  </a:lnTo>
                  <a:lnTo>
                    <a:pt x="11" y="13"/>
                  </a:lnTo>
                  <a:lnTo>
                    <a:pt x="0" y="5"/>
                  </a:lnTo>
                  <a:lnTo>
                    <a:pt x="8"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A547E2F0-5EE2-479A-B81C-F472C1DB3527}"/>
                </a:ext>
              </a:extLst>
            </p:cNvPr>
            <p:cNvSpPr>
              <a:spLocks/>
            </p:cNvSpPr>
            <p:nvPr/>
          </p:nvSpPr>
          <p:spPr bwMode="auto">
            <a:xfrm>
              <a:off x="3823951" y="2986129"/>
              <a:ext cx="12990" cy="29228"/>
            </a:xfrm>
            <a:custGeom>
              <a:avLst/>
              <a:gdLst>
                <a:gd name="T0" fmla="*/ 8 w 8"/>
                <a:gd name="T1" fmla="*/ 0 h 18"/>
                <a:gd name="T2" fmla="*/ 7 w 8"/>
                <a:gd name="T3" fmla="*/ 18 h 18"/>
                <a:gd name="T4" fmla="*/ 2 w 8"/>
                <a:gd name="T5" fmla="*/ 13 h 18"/>
                <a:gd name="T6" fmla="*/ 0 w 8"/>
                <a:gd name="T7" fmla="*/ 1 h 18"/>
                <a:gd name="T8" fmla="*/ 8 w 8"/>
                <a:gd name="T9" fmla="*/ 0 h 18"/>
              </a:gdLst>
              <a:ahLst/>
              <a:cxnLst>
                <a:cxn ang="0">
                  <a:pos x="T0" y="T1"/>
                </a:cxn>
                <a:cxn ang="0">
                  <a:pos x="T2" y="T3"/>
                </a:cxn>
                <a:cxn ang="0">
                  <a:pos x="T4" y="T5"/>
                </a:cxn>
                <a:cxn ang="0">
                  <a:pos x="T6" y="T7"/>
                </a:cxn>
                <a:cxn ang="0">
                  <a:pos x="T8" y="T9"/>
                </a:cxn>
              </a:cxnLst>
              <a:rect l="0" t="0" r="r" b="b"/>
              <a:pathLst>
                <a:path w="8" h="18">
                  <a:moveTo>
                    <a:pt x="8" y="0"/>
                  </a:moveTo>
                  <a:lnTo>
                    <a:pt x="7" y="18"/>
                  </a:lnTo>
                  <a:lnTo>
                    <a:pt x="2" y="13"/>
                  </a:lnTo>
                  <a:lnTo>
                    <a:pt x="0" y="1"/>
                  </a:lnTo>
                  <a:lnTo>
                    <a:pt x="8"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410024F3-D23D-4D0A-9E30-4CB92A7375A7}"/>
                </a:ext>
              </a:extLst>
            </p:cNvPr>
            <p:cNvSpPr>
              <a:spLocks/>
            </p:cNvSpPr>
            <p:nvPr/>
          </p:nvSpPr>
          <p:spPr bwMode="auto">
            <a:xfrm>
              <a:off x="3791475" y="3015357"/>
              <a:ext cx="22733" cy="17862"/>
            </a:xfrm>
            <a:custGeom>
              <a:avLst/>
              <a:gdLst>
                <a:gd name="T0" fmla="*/ 8 w 14"/>
                <a:gd name="T1" fmla="*/ 0 h 11"/>
                <a:gd name="T2" fmla="*/ 14 w 14"/>
                <a:gd name="T3" fmla="*/ 1 h 11"/>
                <a:gd name="T4" fmla="*/ 14 w 14"/>
                <a:gd name="T5" fmla="*/ 7 h 11"/>
                <a:gd name="T6" fmla="*/ 0 w 14"/>
                <a:gd name="T7" fmla="*/ 11 h 11"/>
                <a:gd name="T8" fmla="*/ 2 w 14"/>
                <a:gd name="T9" fmla="*/ 4 h 11"/>
                <a:gd name="T10" fmla="*/ 8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8" y="0"/>
                  </a:moveTo>
                  <a:lnTo>
                    <a:pt x="14" y="1"/>
                  </a:lnTo>
                  <a:lnTo>
                    <a:pt x="14" y="7"/>
                  </a:lnTo>
                  <a:lnTo>
                    <a:pt x="0" y="11"/>
                  </a:lnTo>
                  <a:lnTo>
                    <a:pt x="2" y="4"/>
                  </a:lnTo>
                  <a:lnTo>
                    <a:pt x="8"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2BD689C7-B57E-4C37-A6A2-ED641E4CF3C4}"/>
                </a:ext>
              </a:extLst>
            </p:cNvPr>
            <p:cNvSpPr>
              <a:spLocks/>
            </p:cNvSpPr>
            <p:nvPr/>
          </p:nvSpPr>
          <p:spPr bwMode="auto">
            <a:xfrm>
              <a:off x="3849931" y="3064070"/>
              <a:ext cx="27605" cy="40595"/>
            </a:xfrm>
            <a:custGeom>
              <a:avLst/>
              <a:gdLst>
                <a:gd name="T0" fmla="*/ 10 w 17"/>
                <a:gd name="T1" fmla="*/ 2 h 25"/>
                <a:gd name="T2" fmla="*/ 17 w 17"/>
                <a:gd name="T3" fmla="*/ 10 h 25"/>
                <a:gd name="T4" fmla="*/ 15 w 17"/>
                <a:gd name="T5" fmla="*/ 22 h 25"/>
                <a:gd name="T6" fmla="*/ 7 w 17"/>
                <a:gd name="T7" fmla="*/ 25 h 25"/>
                <a:gd name="T8" fmla="*/ 2 w 17"/>
                <a:gd name="T9" fmla="*/ 15 h 25"/>
                <a:gd name="T10" fmla="*/ 0 w 17"/>
                <a:gd name="T11" fmla="*/ 4 h 25"/>
                <a:gd name="T12" fmla="*/ 7 w 17"/>
                <a:gd name="T13" fmla="*/ 0 h 25"/>
                <a:gd name="T14" fmla="*/ 10 w 17"/>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10" y="2"/>
                  </a:moveTo>
                  <a:lnTo>
                    <a:pt x="17" y="10"/>
                  </a:lnTo>
                  <a:lnTo>
                    <a:pt x="15" y="22"/>
                  </a:lnTo>
                  <a:lnTo>
                    <a:pt x="7" y="25"/>
                  </a:lnTo>
                  <a:lnTo>
                    <a:pt x="2" y="15"/>
                  </a:lnTo>
                  <a:lnTo>
                    <a:pt x="0" y="4"/>
                  </a:lnTo>
                  <a:lnTo>
                    <a:pt x="7" y="0"/>
                  </a:lnTo>
                  <a:lnTo>
                    <a:pt x="10" y="2"/>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0B5053BD-3B41-454C-A63B-4DA044089445}"/>
                </a:ext>
              </a:extLst>
            </p:cNvPr>
            <p:cNvSpPr>
              <a:spLocks/>
            </p:cNvSpPr>
            <p:nvPr/>
          </p:nvSpPr>
          <p:spPr bwMode="auto">
            <a:xfrm>
              <a:off x="3841812" y="3046209"/>
              <a:ext cx="12990" cy="17862"/>
            </a:xfrm>
            <a:custGeom>
              <a:avLst/>
              <a:gdLst>
                <a:gd name="T0" fmla="*/ 0 w 8"/>
                <a:gd name="T1" fmla="*/ 4 h 11"/>
                <a:gd name="T2" fmla="*/ 1 w 8"/>
                <a:gd name="T3" fmla="*/ 11 h 11"/>
                <a:gd name="T4" fmla="*/ 8 w 8"/>
                <a:gd name="T5" fmla="*/ 5 h 11"/>
                <a:gd name="T6" fmla="*/ 5 w 8"/>
                <a:gd name="T7" fmla="*/ 0 h 11"/>
                <a:gd name="T8" fmla="*/ 0 w 8"/>
                <a:gd name="T9" fmla="*/ 4 h 11"/>
              </a:gdLst>
              <a:ahLst/>
              <a:cxnLst>
                <a:cxn ang="0">
                  <a:pos x="T0" y="T1"/>
                </a:cxn>
                <a:cxn ang="0">
                  <a:pos x="T2" y="T3"/>
                </a:cxn>
                <a:cxn ang="0">
                  <a:pos x="T4" y="T5"/>
                </a:cxn>
                <a:cxn ang="0">
                  <a:pos x="T6" y="T7"/>
                </a:cxn>
                <a:cxn ang="0">
                  <a:pos x="T8" y="T9"/>
                </a:cxn>
              </a:cxnLst>
              <a:rect l="0" t="0" r="r" b="b"/>
              <a:pathLst>
                <a:path w="8" h="11">
                  <a:moveTo>
                    <a:pt x="0" y="4"/>
                  </a:moveTo>
                  <a:lnTo>
                    <a:pt x="1" y="11"/>
                  </a:lnTo>
                  <a:lnTo>
                    <a:pt x="8" y="5"/>
                  </a:lnTo>
                  <a:lnTo>
                    <a:pt x="5" y="0"/>
                  </a:lnTo>
                  <a:lnTo>
                    <a:pt x="0" y="4"/>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A4A86CD4-DB3B-467A-BA83-0367BF9B0B46}"/>
                </a:ext>
              </a:extLst>
            </p:cNvPr>
            <p:cNvSpPr>
              <a:spLocks/>
            </p:cNvSpPr>
            <p:nvPr/>
          </p:nvSpPr>
          <p:spPr bwMode="auto">
            <a:xfrm>
              <a:off x="3806088" y="3054327"/>
              <a:ext cx="25980" cy="17862"/>
            </a:xfrm>
            <a:custGeom>
              <a:avLst/>
              <a:gdLst>
                <a:gd name="T0" fmla="*/ 10 w 16"/>
                <a:gd name="T1" fmla="*/ 0 h 11"/>
                <a:gd name="T2" fmla="*/ 16 w 16"/>
                <a:gd name="T3" fmla="*/ 9 h 11"/>
                <a:gd name="T4" fmla="*/ 8 w 16"/>
                <a:gd name="T5" fmla="*/ 11 h 11"/>
                <a:gd name="T6" fmla="*/ 0 w 16"/>
                <a:gd name="T7" fmla="*/ 8 h 11"/>
                <a:gd name="T8" fmla="*/ 10 w 16"/>
                <a:gd name="T9" fmla="*/ 0 h 11"/>
              </a:gdLst>
              <a:ahLst/>
              <a:cxnLst>
                <a:cxn ang="0">
                  <a:pos x="T0" y="T1"/>
                </a:cxn>
                <a:cxn ang="0">
                  <a:pos x="T2" y="T3"/>
                </a:cxn>
                <a:cxn ang="0">
                  <a:pos x="T4" y="T5"/>
                </a:cxn>
                <a:cxn ang="0">
                  <a:pos x="T6" y="T7"/>
                </a:cxn>
                <a:cxn ang="0">
                  <a:pos x="T8" y="T9"/>
                </a:cxn>
              </a:cxnLst>
              <a:rect l="0" t="0" r="r" b="b"/>
              <a:pathLst>
                <a:path w="16" h="11">
                  <a:moveTo>
                    <a:pt x="10" y="0"/>
                  </a:moveTo>
                  <a:lnTo>
                    <a:pt x="16" y="9"/>
                  </a:lnTo>
                  <a:lnTo>
                    <a:pt x="8" y="11"/>
                  </a:lnTo>
                  <a:lnTo>
                    <a:pt x="0" y="8"/>
                  </a:lnTo>
                  <a:lnTo>
                    <a:pt x="10"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4E0735DD-5E6E-43FE-8C36-8457AB3851BD}"/>
                </a:ext>
              </a:extLst>
            </p:cNvPr>
            <p:cNvSpPr>
              <a:spLocks/>
            </p:cNvSpPr>
            <p:nvPr/>
          </p:nvSpPr>
          <p:spPr bwMode="auto">
            <a:xfrm>
              <a:off x="3815831" y="3146883"/>
              <a:ext cx="25980" cy="24357"/>
            </a:xfrm>
            <a:custGeom>
              <a:avLst/>
              <a:gdLst>
                <a:gd name="T0" fmla="*/ 2 w 16"/>
                <a:gd name="T1" fmla="*/ 0 h 15"/>
                <a:gd name="T2" fmla="*/ 11 w 16"/>
                <a:gd name="T3" fmla="*/ 0 h 15"/>
                <a:gd name="T4" fmla="*/ 16 w 16"/>
                <a:gd name="T5" fmla="*/ 9 h 15"/>
                <a:gd name="T6" fmla="*/ 7 w 16"/>
                <a:gd name="T7" fmla="*/ 15 h 15"/>
                <a:gd name="T8" fmla="*/ 0 w 16"/>
                <a:gd name="T9" fmla="*/ 8 h 15"/>
                <a:gd name="T10" fmla="*/ 2 w 16"/>
                <a:gd name="T11" fmla="*/ 0 h 15"/>
              </a:gdLst>
              <a:ahLst/>
              <a:cxnLst>
                <a:cxn ang="0">
                  <a:pos x="T0" y="T1"/>
                </a:cxn>
                <a:cxn ang="0">
                  <a:pos x="T2" y="T3"/>
                </a:cxn>
                <a:cxn ang="0">
                  <a:pos x="T4" y="T5"/>
                </a:cxn>
                <a:cxn ang="0">
                  <a:pos x="T6" y="T7"/>
                </a:cxn>
                <a:cxn ang="0">
                  <a:pos x="T8" y="T9"/>
                </a:cxn>
                <a:cxn ang="0">
                  <a:pos x="T10" y="T11"/>
                </a:cxn>
              </a:cxnLst>
              <a:rect l="0" t="0" r="r" b="b"/>
              <a:pathLst>
                <a:path w="16" h="15">
                  <a:moveTo>
                    <a:pt x="2" y="0"/>
                  </a:moveTo>
                  <a:lnTo>
                    <a:pt x="11" y="0"/>
                  </a:lnTo>
                  <a:lnTo>
                    <a:pt x="16" y="9"/>
                  </a:lnTo>
                  <a:lnTo>
                    <a:pt x="7" y="15"/>
                  </a:lnTo>
                  <a:lnTo>
                    <a:pt x="0" y="8"/>
                  </a:lnTo>
                  <a:lnTo>
                    <a:pt x="2"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8">
              <a:extLst>
                <a:ext uri="{FF2B5EF4-FFF2-40B4-BE49-F238E27FC236}">
                  <a16:creationId xmlns:a16="http://schemas.microsoft.com/office/drawing/2014/main" id="{0A2DE8C6-49FB-469F-9D13-123245407B93}"/>
                </a:ext>
              </a:extLst>
            </p:cNvPr>
            <p:cNvSpPr>
              <a:spLocks/>
            </p:cNvSpPr>
            <p:nvPr/>
          </p:nvSpPr>
          <p:spPr bwMode="auto">
            <a:xfrm>
              <a:off x="3841812" y="3116031"/>
              <a:ext cx="27605" cy="30852"/>
            </a:xfrm>
            <a:custGeom>
              <a:avLst/>
              <a:gdLst>
                <a:gd name="T0" fmla="*/ 17 w 17"/>
                <a:gd name="T1" fmla="*/ 4 h 19"/>
                <a:gd name="T2" fmla="*/ 8 w 17"/>
                <a:gd name="T3" fmla="*/ 19 h 19"/>
                <a:gd name="T4" fmla="*/ 0 w 17"/>
                <a:gd name="T5" fmla="*/ 13 h 19"/>
                <a:gd name="T6" fmla="*/ 13 w 17"/>
                <a:gd name="T7" fmla="*/ 0 h 19"/>
                <a:gd name="T8" fmla="*/ 17 w 17"/>
                <a:gd name="T9" fmla="*/ 4 h 19"/>
              </a:gdLst>
              <a:ahLst/>
              <a:cxnLst>
                <a:cxn ang="0">
                  <a:pos x="T0" y="T1"/>
                </a:cxn>
                <a:cxn ang="0">
                  <a:pos x="T2" y="T3"/>
                </a:cxn>
                <a:cxn ang="0">
                  <a:pos x="T4" y="T5"/>
                </a:cxn>
                <a:cxn ang="0">
                  <a:pos x="T6" y="T7"/>
                </a:cxn>
                <a:cxn ang="0">
                  <a:pos x="T8" y="T9"/>
                </a:cxn>
              </a:cxnLst>
              <a:rect l="0" t="0" r="r" b="b"/>
              <a:pathLst>
                <a:path w="17" h="19">
                  <a:moveTo>
                    <a:pt x="17" y="4"/>
                  </a:moveTo>
                  <a:lnTo>
                    <a:pt x="8" y="19"/>
                  </a:lnTo>
                  <a:lnTo>
                    <a:pt x="0" y="13"/>
                  </a:lnTo>
                  <a:lnTo>
                    <a:pt x="13" y="0"/>
                  </a:lnTo>
                  <a:lnTo>
                    <a:pt x="17" y="4"/>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9">
              <a:extLst>
                <a:ext uri="{FF2B5EF4-FFF2-40B4-BE49-F238E27FC236}">
                  <a16:creationId xmlns:a16="http://schemas.microsoft.com/office/drawing/2014/main" id="{63C3DB40-9E2D-46C3-836B-17FAABE40F5E}"/>
                </a:ext>
              </a:extLst>
            </p:cNvPr>
            <p:cNvSpPr>
              <a:spLocks/>
            </p:cNvSpPr>
            <p:nvPr/>
          </p:nvSpPr>
          <p:spPr bwMode="auto">
            <a:xfrm>
              <a:off x="4108111" y="2885454"/>
              <a:ext cx="38971" cy="40595"/>
            </a:xfrm>
            <a:custGeom>
              <a:avLst/>
              <a:gdLst>
                <a:gd name="T0" fmla="*/ 6 w 24"/>
                <a:gd name="T1" fmla="*/ 0 h 25"/>
                <a:gd name="T2" fmla="*/ 13 w 24"/>
                <a:gd name="T3" fmla="*/ 2 h 25"/>
                <a:gd name="T4" fmla="*/ 17 w 24"/>
                <a:gd name="T5" fmla="*/ 14 h 25"/>
                <a:gd name="T6" fmla="*/ 24 w 24"/>
                <a:gd name="T7" fmla="*/ 19 h 25"/>
                <a:gd name="T8" fmla="*/ 14 w 24"/>
                <a:gd name="T9" fmla="*/ 25 h 25"/>
                <a:gd name="T10" fmla="*/ 0 w 24"/>
                <a:gd name="T11" fmla="*/ 11 h 25"/>
                <a:gd name="T12" fmla="*/ 6 w 2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6" y="0"/>
                  </a:moveTo>
                  <a:lnTo>
                    <a:pt x="13" y="2"/>
                  </a:lnTo>
                  <a:lnTo>
                    <a:pt x="17" y="14"/>
                  </a:lnTo>
                  <a:lnTo>
                    <a:pt x="24" y="19"/>
                  </a:lnTo>
                  <a:lnTo>
                    <a:pt x="14" y="25"/>
                  </a:lnTo>
                  <a:lnTo>
                    <a:pt x="0" y="11"/>
                  </a:lnTo>
                  <a:lnTo>
                    <a:pt x="6"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0">
              <a:extLst>
                <a:ext uri="{FF2B5EF4-FFF2-40B4-BE49-F238E27FC236}">
                  <a16:creationId xmlns:a16="http://schemas.microsoft.com/office/drawing/2014/main" id="{E5AE15FA-E390-46D5-967E-D6E550206671}"/>
                </a:ext>
              </a:extLst>
            </p:cNvPr>
            <p:cNvSpPr>
              <a:spLocks/>
            </p:cNvSpPr>
            <p:nvPr/>
          </p:nvSpPr>
          <p:spPr bwMode="auto">
            <a:xfrm>
              <a:off x="4173062" y="2857851"/>
              <a:ext cx="30852" cy="17862"/>
            </a:xfrm>
            <a:custGeom>
              <a:avLst/>
              <a:gdLst>
                <a:gd name="T0" fmla="*/ 5 w 19"/>
                <a:gd name="T1" fmla="*/ 1 h 11"/>
                <a:gd name="T2" fmla="*/ 19 w 19"/>
                <a:gd name="T3" fmla="*/ 0 h 11"/>
                <a:gd name="T4" fmla="*/ 19 w 19"/>
                <a:gd name="T5" fmla="*/ 8 h 11"/>
                <a:gd name="T6" fmla="*/ 13 w 19"/>
                <a:gd name="T7" fmla="*/ 11 h 11"/>
                <a:gd name="T8" fmla="*/ 0 w 19"/>
                <a:gd name="T9" fmla="*/ 7 h 11"/>
                <a:gd name="T10" fmla="*/ 5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5" y="1"/>
                  </a:moveTo>
                  <a:lnTo>
                    <a:pt x="19" y="0"/>
                  </a:lnTo>
                  <a:lnTo>
                    <a:pt x="19" y="8"/>
                  </a:lnTo>
                  <a:lnTo>
                    <a:pt x="13" y="11"/>
                  </a:lnTo>
                  <a:lnTo>
                    <a:pt x="0" y="7"/>
                  </a:lnTo>
                  <a:lnTo>
                    <a:pt x="5" y="1"/>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1">
              <a:extLst>
                <a:ext uri="{FF2B5EF4-FFF2-40B4-BE49-F238E27FC236}">
                  <a16:creationId xmlns:a16="http://schemas.microsoft.com/office/drawing/2014/main" id="{E84C5664-74C2-403D-80A2-2AD211307127}"/>
                </a:ext>
              </a:extLst>
            </p:cNvPr>
            <p:cNvSpPr>
              <a:spLocks/>
            </p:cNvSpPr>
            <p:nvPr/>
          </p:nvSpPr>
          <p:spPr bwMode="auto">
            <a:xfrm>
              <a:off x="4239638" y="2765295"/>
              <a:ext cx="37347" cy="81189"/>
            </a:xfrm>
            <a:custGeom>
              <a:avLst/>
              <a:gdLst>
                <a:gd name="T0" fmla="*/ 19 w 23"/>
                <a:gd name="T1" fmla="*/ 0 h 50"/>
                <a:gd name="T2" fmla="*/ 23 w 23"/>
                <a:gd name="T3" fmla="*/ 4 h 50"/>
                <a:gd name="T4" fmla="*/ 22 w 23"/>
                <a:gd name="T5" fmla="*/ 24 h 50"/>
                <a:gd name="T6" fmla="*/ 15 w 23"/>
                <a:gd name="T7" fmla="*/ 28 h 50"/>
                <a:gd name="T8" fmla="*/ 7 w 23"/>
                <a:gd name="T9" fmla="*/ 50 h 50"/>
                <a:gd name="T10" fmla="*/ 1 w 23"/>
                <a:gd name="T11" fmla="*/ 45 h 50"/>
                <a:gd name="T12" fmla="*/ 5 w 23"/>
                <a:gd name="T13" fmla="*/ 23 h 50"/>
                <a:gd name="T14" fmla="*/ 0 w 23"/>
                <a:gd name="T15" fmla="*/ 17 h 50"/>
                <a:gd name="T16" fmla="*/ 9 w 23"/>
                <a:gd name="T17" fmla="*/ 12 h 50"/>
                <a:gd name="T18" fmla="*/ 9 w 23"/>
                <a:gd name="T19" fmla="*/ 4 h 50"/>
                <a:gd name="T20" fmla="*/ 19 w 2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
                  <a:moveTo>
                    <a:pt x="19" y="0"/>
                  </a:moveTo>
                  <a:lnTo>
                    <a:pt x="23" y="4"/>
                  </a:lnTo>
                  <a:lnTo>
                    <a:pt x="22" y="24"/>
                  </a:lnTo>
                  <a:lnTo>
                    <a:pt x="15" y="28"/>
                  </a:lnTo>
                  <a:lnTo>
                    <a:pt x="7" y="50"/>
                  </a:lnTo>
                  <a:lnTo>
                    <a:pt x="1" y="45"/>
                  </a:lnTo>
                  <a:lnTo>
                    <a:pt x="5" y="23"/>
                  </a:lnTo>
                  <a:lnTo>
                    <a:pt x="0" y="17"/>
                  </a:lnTo>
                  <a:lnTo>
                    <a:pt x="9" y="12"/>
                  </a:lnTo>
                  <a:lnTo>
                    <a:pt x="9" y="4"/>
                  </a:lnTo>
                  <a:lnTo>
                    <a:pt x="19"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2">
              <a:extLst>
                <a:ext uri="{FF2B5EF4-FFF2-40B4-BE49-F238E27FC236}">
                  <a16:creationId xmlns:a16="http://schemas.microsoft.com/office/drawing/2014/main" id="{51F40BFC-70CE-4FAF-A6ED-9D58EC8E1218}"/>
                </a:ext>
              </a:extLst>
            </p:cNvPr>
            <p:cNvSpPr>
              <a:spLocks/>
            </p:cNvSpPr>
            <p:nvPr/>
          </p:nvSpPr>
          <p:spPr bwMode="auto">
            <a:xfrm>
              <a:off x="4028547" y="2570441"/>
              <a:ext cx="17862" cy="40595"/>
            </a:xfrm>
            <a:custGeom>
              <a:avLst/>
              <a:gdLst>
                <a:gd name="T0" fmla="*/ 4 w 11"/>
                <a:gd name="T1" fmla="*/ 0 h 25"/>
                <a:gd name="T2" fmla="*/ 11 w 11"/>
                <a:gd name="T3" fmla="*/ 8 h 25"/>
                <a:gd name="T4" fmla="*/ 7 w 11"/>
                <a:gd name="T5" fmla="*/ 25 h 25"/>
                <a:gd name="T6" fmla="*/ 0 w 11"/>
                <a:gd name="T7" fmla="*/ 17 h 25"/>
                <a:gd name="T8" fmla="*/ 0 w 11"/>
                <a:gd name="T9" fmla="*/ 2 h 25"/>
                <a:gd name="T10" fmla="*/ 4 w 11"/>
                <a:gd name="T11" fmla="*/ 0 h 25"/>
              </a:gdLst>
              <a:ahLst/>
              <a:cxnLst>
                <a:cxn ang="0">
                  <a:pos x="T0" y="T1"/>
                </a:cxn>
                <a:cxn ang="0">
                  <a:pos x="T2" y="T3"/>
                </a:cxn>
                <a:cxn ang="0">
                  <a:pos x="T4" y="T5"/>
                </a:cxn>
                <a:cxn ang="0">
                  <a:pos x="T6" y="T7"/>
                </a:cxn>
                <a:cxn ang="0">
                  <a:pos x="T8" y="T9"/>
                </a:cxn>
                <a:cxn ang="0">
                  <a:pos x="T10" y="T11"/>
                </a:cxn>
              </a:cxnLst>
              <a:rect l="0" t="0" r="r" b="b"/>
              <a:pathLst>
                <a:path w="11" h="25">
                  <a:moveTo>
                    <a:pt x="4" y="0"/>
                  </a:moveTo>
                  <a:lnTo>
                    <a:pt x="11" y="8"/>
                  </a:lnTo>
                  <a:lnTo>
                    <a:pt x="7" y="25"/>
                  </a:lnTo>
                  <a:lnTo>
                    <a:pt x="0" y="17"/>
                  </a:lnTo>
                  <a:lnTo>
                    <a:pt x="0" y="2"/>
                  </a:lnTo>
                  <a:lnTo>
                    <a:pt x="4"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3">
              <a:extLst>
                <a:ext uri="{FF2B5EF4-FFF2-40B4-BE49-F238E27FC236}">
                  <a16:creationId xmlns:a16="http://schemas.microsoft.com/office/drawing/2014/main" id="{29454827-FAAC-4AE7-B0BD-E12CAF0918E5}"/>
                </a:ext>
              </a:extLst>
            </p:cNvPr>
            <p:cNvSpPr>
              <a:spLocks/>
            </p:cNvSpPr>
            <p:nvPr/>
          </p:nvSpPr>
          <p:spPr bwMode="auto">
            <a:xfrm>
              <a:off x="4065893" y="2503867"/>
              <a:ext cx="14615" cy="40595"/>
            </a:xfrm>
            <a:custGeom>
              <a:avLst/>
              <a:gdLst>
                <a:gd name="T0" fmla="*/ 5 w 9"/>
                <a:gd name="T1" fmla="*/ 0 h 25"/>
                <a:gd name="T2" fmla="*/ 9 w 9"/>
                <a:gd name="T3" fmla="*/ 2 h 25"/>
                <a:gd name="T4" fmla="*/ 6 w 9"/>
                <a:gd name="T5" fmla="*/ 25 h 25"/>
                <a:gd name="T6" fmla="*/ 0 w 9"/>
                <a:gd name="T7" fmla="*/ 23 h 25"/>
                <a:gd name="T8" fmla="*/ 5 w 9"/>
                <a:gd name="T9" fmla="*/ 0 h 25"/>
              </a:gdLst>
              <a:ahLst/>
              <a:cxnLst>
                <a:cxn ang="0">
                  <a:pos x="T0" y="T1"/>
                </a:cxn>
                <a:cxn ang="0">
                  <a:pos x="T2" y="T3"/>
                </a:cxn>
                <a:cxn ang="0">
                  <a:pos x="T4" y="T5"/>
                </a:cxn>
                <a:cxn ang="0">
                  <a:pos x="T6" y="T7"/>
                </a:cxn>
                <a:cxn ang="0">
                  <a:pos x="T8" y="T9"/>
                </a:cxn>
              </a:cxnLst>
              <a:rect l="0" t="0" r="r" b="b"/>
              <a:pathLst>
                <a:path w="9" h="25">
                  <a:moveTo>
                    <a:pt x="5" y="0"/>
                  </a:moveTo>
                  <a:lnTo>
                    <a:pt x="9" y="2"/>
                  </a:lnTo>
                  <a:lnTo>
                    <a:pt x="6" y="25"/>
                  </a:lnTo>
                  <a:lnTo>
                    <a:pt x="0" y="23"/>
                  </a:lnTo>
                  <a:lnTo>
                    <a:pt x="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4">
              <a:extLst>
                <a:ext uri="{FF2B5EF4-FFF2-40B4-BE49-F238E27FC236}">
                  <a16:creationId xmlns:a16="http://schemas.microsoft.com/office/drawing/2014/main" id="{2AFF1158-F7C1-4039-9C81-B20C1B645DA7}"/>
                </a:ext>
              </a:extLst>
            </p:cNvPr>
            <p:cNvSpPr>
              <a:spLocks/>
            </p:cNvSpPr>
            <p:nvPr/>
          </p:nvSpPr>
          <p:spPr bwMode="auto">
            <a:xfrm>
              <a:off x="4046408" y="2497372"/>
              <a:ext cx="17862" cy="40595"/>
            </a:xfrm>
            <a:custGeom>
              <a:avLst/>
              <a:gdLst>
                <a:gd name="T0" fmla="*/ 11 w 11"/>
                <a:gd name="T1" fmla="*/ 1 h 25"/>
                <a:gd name="T2" fmla="*/ 11 w 11"/>
                <a:gd name="T3" fmla="*/ 6 h 25"/>
                <a:gd name="T4" fmla="*/ 6 w 11"/>
                <a:gd name="T5" fmla="*/ 25 h 25"/>
                <a:gd name="T6" fmla="*/ 0 w 11"/>
                <a:gd name="T7" fmla="*/ 17 h 25"/>
                <a:gd name="T8" fmla="*/ 5 w 11"/>
                <a:gd name="T9" fmla="*/ 0 h 25"/>
                <a:gd name="T10" fmla="*/ 11 w 11"/>
                <a:gd name="T11" fmla="*/ 1 h 25"/>
              </a:gdLst>
              <a:ahLst/>
              <a:cxnLst>
                <a:cxn ang="0">
                  <a:pos x="T0" y="T1"/>
                </a:cxn>
                <a:cxn ang="0">
                  <a:pos x="T2" y="T3"/>
                </a:cxn>
                <a:cxn ang="0">
                  <a:pos x="T4" y="T5"/>
                </a:cxn>
                <a:cxn ang="0">
                  <a:pos x="T6" y="T7"/>
                </a:cxn>
                <a:cxn ang="0">
                  <a:pos x="T8" y="T9"/>
                </a:cxn>
                <a:cxn ang="0">
                  <a:pos x="T10" y="T11"/>
                </a:cxn>
              </a:cxnLst>
              <a:rect l="0" t="0" r="r" b="b"/>
              <a:pathLst>
                <a:path w="11" h="25">
                  <a:moveTo>
                    <a:pt x="11" y="1"/>
                  </a:moveTo>
                  <a:lnTo>
                    <a:pt x="11" y="6"/>
                  </a:lnTo>
                  <a:lnTo>
                    <a:pt x="6" y="25"/>
                  </a:lnTo>
                  <a:lnTo>
                    <a:pt x="0" y="17"/>
                  </a:lnTo>
                  <a:lnTo>
                    <a:pt x="5" y="0"/>
                  </a:lnTo>
                  <a:lnTo>
                    <a:pt x="11"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5">
              <a:extLst>
                <a:ext uri="{FF2B5EF4-FFF2-40B4-BE49-F238E27FC236}">
                  <a16:creationId xmlns:a16="http://schemas.microsoft.com/office/drawing/2014/main" id="{380B566E-8937-4651-8F90-E00DF47BB472}"/>
                </a:ext>
              </a:extLst>
            </p:cNvPr>
            <p:cNvSpPr>
              <a:spLocks/>
            </p:cNvSpPr>
            <p:nvPr/>
          </p:nvSpPr>
          <p:spPr bwMode="auto">
            <a:xfrm>
              <a:off x="4044784" y="2544461"/>
              <a:ext cx="11367" cy="29228"/>
            </a:xfrm>
            <a:custGeom>
              <a:avLst/>
              <a:gdLst>
                <a:gd name="T0" fmla="*/ 2 w 7"/>
                <a:gd name="T1" fmla="*/ 0 h 18"/>
                <a:gd name="T2" fmla="*/ 7 w 7"/>
                <a:gd name="T3" fmla="*/ 5 h 18"/>
                <a:gd name="T4" fmla="*/ 6 w 7"/>
                <a:gd name="T5" fmla="*/ 18 h 18"/>
                <a:gd name="T6" fmla="*/ 0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lnTo>
                    <a:pt x="7" y="5"/>
                  </a:lnTo>
                  <a:lnTo>
                    <a:pt x="6" y="18"/>
                  </a:lnTo>
                  <a:lnTo>
                    <a:pt x="0" y="10"/>
                  </a:lnTo>
                  <a:lnTo>
                    <a:pt x="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6">
              <a:extLst>
                <a:ext uri="{FF2B5EF4-FFF2-40B4-BE49-F238E27FC236}">
                  <a16:creationId xmlns:a16="http://schemas.microsoft.com/office/drawing/2014/main" id="{1F421A8C-D67F-4FD7-9FD1-29E2808E0389}"/>
                </a:ext>
              </a:extLst>
            </p:cNvPr>
            <p:cNvSpPr>
              <a:spLocks/>
            </p:cNvSpPr>
            <p:nvPr/>
          </p:nvSpPr>
          <p:spPr bwMode="auto">
            <a:xfrm>
              <a:off x="4020427" y="2510362"/>
              <a:ext cx="16238" cy="16238"/>
            </a:xfrm>
            <a:custGeom>
              <a:avLst/>
              <a:gdLst>
                <a:gd name="T0" fmla="*/ 10 w 10"/>
                <a:gd name="T1" fmla="*/ 2 h 10"/>
                <a:gd name="T2" fmla="*/ 10 w 10"/>
                <a:gd name="T3" fmla="*/ 10 h 10"/>
                <a:gd name="T4" fmla="*/ 0 w 10"/>
                <a:gd name="T5" fmla="*/ 4 h 10"/>
                <a:gd name="T6" fmla="*/ 4 w 10"/>
                <a:gd name="T7" fmla="*/ 0 h 10"/>
                <a:gd name="T8" fmla="*/ 10 w 10"/>
                <a:gd name="T9" fmla="*/ 2 h 10"/>
              </a:gdLst>
              <a:ahLst/>
              <a:cxnLst>
                <a:cxn ang="0">
                  <a:pos x="T0" y="T1"/>
                </a:cxn>
                <a:cxn ang="0">
                  <a:pos x="T2" y="T3"/>
                </a:cxn>
                <a:cxn ang="0">
                  <a:pos x="T4" y="T5"/>
                </a:cxn>
                <a:cxn ang="0">
                  <a:pos x="T6" y="T7"/>
                </a:cxn>
                <a:cxn ang="0">
                  <a:pos x="T8" y="T9"/>
                </a:cxn>
              </a:cxnLst>
              <a:rect l="0" t="0" r="r" b="b"/>
              <a:pathLst>
                <a:path w="10" h="10">
                  <a:moveTo>
                    <a:pt x="10" y="2"/>
                  </a:moveTo>
                  <a:lnTo>
                    <a:pt x="10" y="10"/>
                  </a:lnTo>
                  <a:lnTo>
                    <a:pt x="0" y="4"/>
                  </a:lnTo>
                  <a:lnTo>
                    <a:pt x="4" y="0"/>
                  </a:lnTo>
                  <a:lnTo>
                    <a:pt x="10"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7">
              <a:extLst>
                <a:ext uri="{FF2B5EF4-FFF2-40B4-BE49-F238E27FC236}">
                  <a16:creationId xmlns:a16="http://schemas.microsoft.com/office/drawing/2014/main" id="{E2F3E8FD-C174-4335-8DDF-E2E188D57CF2}"/>
                </a:ext>
              </a:extLst>
            </p:cNvPr>
            <p:cNvSpPr>
              <a:spLocks/>
            </p:cNvSpPr>
            <p:nvPr/>
          </p:nvSpPr>
          <p:spPr bwMode="auto">
            <a:xfrm>
              <a:off x="4083755" y="2500619"/>
              <a:ext cx="14615" cy="35723"/>
            </a:xfrm>
            <a:custGeom>
              <a:avLst/>
              <a:gdLst>
                <a:gd name="T0" fmla="*/ 5 w 9"/>
                <a:gd name="T1" fmla="*/ 0 h 22"/>
                <a:gd name="T2" fmla="*/ 9 w 9"/>
                <a:gd name="T3" fmla="*/ 4 h 22"/>
                <a:gd name="T4" fmla="*/ 6 w 9"/>
                <a:gd name="T5" fmla="*/ 22 h 22"/>
                <a:gd name="T6" fmla="*/ 0 w 9"/>
                <a:gd name="T7" fmla="*/ 18 h 22"/>
                <a:gd name="T8" fmla="*/ 5 w 9"/>
                <a:gd name="T9" fmla="*/ 0 h 22"/>
              </a:gdLst>
              <a:ahLst/>
              <a:cxnLst>
                <a:cxn ang="0">
                  <a:pos x="T0" y="T1"/>
                </a:cxn>
                <a:cxn ang="0">
                  <a:pos x="T2" y="T3"/>
                </a:cxn>
                <a:cxn ang="0">
                  <a:pos x="T4" y="T5"/>
                </a:cxn>
                <a:cxn ang="0">
                  <a:pos x="T6" y="T7"/>
                </a:cxn>
                <a:cxn ang="0">
                  <a:pos x="T8" y="T9"/>
                </a:cxn>
              </a:cxnLst>
              <a:rect l="0" t="0" r="r" b="b"/>
              <a:pathLst>
                <a:path w="9" h="22">
                  <a:moveTo>
                    <a:pt x="5" y="0"/>
                  </a:moveTo>
                  <a:lnTo>
                    <a:pt x="9" y="4"/>
                  </a:lnTo>
                  <a:lnTo>
                    <a:pt x="6" y="22"/>
                  </a:lnTo>
                  <a:lnTo>
                    <a:pt x="0" y="18"/>
                  </a:lnTo>
                  <a:lnTo>
                    <a:pt x="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8">
              <a:extLst>
                <a:ext uri="{FF2B5EF4-FFF2-40B4-BE49-F238E27FC236}">
                  <a16:creationId xmlns:a16="http://schemas.microsoft.com/office/drawing/2014/main" id="{E3BE0628-025C-46F3-AC92-84018941BA78}"/>
                </a:ext>
              </a:extLst>
            </p:cNvPr>
            <p:cNvSpPr>
              <a:spLocks/>
            </p:cNvSpPr>
            <p:nvPr/>
          </p:nvSpPr>
          <p:spPr bwMode="auto">
            <a:xfrm>
              <a:off x="4281856" y="2739314"/>
              <a:ext cx="14615" cy="42218"/>
            </a:xfrm>
            <a:custGeom>
              <a:avLst/>
              <a:gdLst>
                <a:gd name="T0" fmla="*/ 8 w 9"/>
                <a:gd name="T1" fmla="*/ 5 h 26"/>
                <a:gd name="T2" fmla="*/ 9 w 9"/>
                <a:gd name="T3" fmla="*/ 22 h 26"/>
                <a:gd name="T4" fmla="*/ 4 w 9"/>
                <a:gd name="T5" fmla="*/ 26 h 26"/>
                <a:gd name="T6" fmla="*/ 0 w 9"/>
                <a:gd name="T7" fmla="*/ 12 h 26"/>
                <a:gd name="T8" fmla="*/ 4 w 9"/>
                <a:gd name="T9" fmla="*/ 0 h 26"/>
                <a:gd name="T10" fmla="*/ 8 w 9"/>
                <a:gd name="T11" fmla="*/ 5 h 26"/>
              </a:gdLst>
              <a:ahLst/>
              <a:cxnLst>
                <a:cxn ang="0">
                  <a:pos x="T0" y="T1"/>
                </a:cxn>
                <a:cxn ang="0">
                  <a:pos x="T2" y="T3"/>
                </a:cxn>
                <a:cxn ang="0">
                  <a:pos x="T4" y="T5"/>
                </a:cxn>
                <a:cxn ang="0">
                  <a:pos x="T6" y="T7"/>
                </a:cxn>
                <a:cxn ang="0">
                  <a:pos x="T8" y="T9"/>
                </a:cxn>
                <a:cxn ang="0">
                  <a:pos x="T10" y="T11"/>
                </a:cxn>
              </a:cxnLst>
              <a:rect l="0" t="0" r="r" b="b"/>
              <a:pathLst>
                <a:path w="9" h="26">
                  <a:moveTo>
                    <a:pt x="8" y="5"/>
                  </a:moveTo>
                  <a:lnTo>
                    <a:pt x="9" y="22"/>
                  </a:lnTo>
                  <a:lnTo>
                    <a:pt x="4" y="26"/>
                  </a:lnTo>
                  <a:lnTo>
                    <a:pt x="0" y="12"/>
                  </a:lnTo>
                  <a:lnTo>
                    <a:pt x="4" y="0"/>
                  </a:lnTo>
                  <a:lnTo>
                    <a:pt x="8" y="5"/>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9">
              <a:extLst>
                <a:ext uri="{FF2B5EF4-FFF2-40B4-BE49-F238E27FC236}">
                  <a16:creationId xmlns:a16="http://schemas.microsoft.com/office/drawing/2014/main" id="{912AC7F3-9C9B-4C6D-92ED-F66B4CC982C6}"/>
                </a:ext>
              </a:extLst>
            </p:cNvPr>
            <p:cNvSpPr>
              <a:spLocks/>
            </p:cNvSpPr>
            <p:nvPr/>
          </p:nvSpPr>
          <p:spPr bwMode="auto">
            <a:xfrm>
              <a:off x="4302965" y="2727948"/>
              <a:ext cx="21110" cy="29228"/>
            </a:xfrm>
            <a:custGeom>
              <a:avLst/>
              <a:gdLst>
                <a:gd name="T0" fmla="*/ 10 w 13"/>
                <a:gd name="T1" fmla="*/ 0 h 18"/>
                <a:gd name="T2" fmla="*/ 13 w 13"/>
                <a:gd name="T3" fmla="*/ 5 h 18"/>
                <a:gd name="T4" fmla="*/ 6 w 13"/>
                <a:gd name="T5" fmla="*/ 18 h 18"/>
                <a:gd name="T6" fmla="*/ 0 w 13"/>
                <a:gd name="T7" fmla="*/ 14 h 18"/>
                <a:gd name="T8" fmla="*/ 1 w 13"/>
                <a:gd name="T9" fmla="*/ 7 h 18"/>
                <a:gd name="T10" fmla="*/ 10 w 13"/>
                <a:gd name="T11" fmla="*/ 0 h 18"/>
              </a:gdLst>
              <a:ahLst/>
              <a:cxnLst>
                <a:cxn ang="0">
                  <a:pos x="T0" y="T1"/>
                </a:cxn>
                <a:cxn ang="0">
                  <a:pos x="T2" y="T3"/>
                </a:cxn>
                <a:cxn ang="0">
                  <a:pos x="T4" y="T5"/>
                </a:cxn>
                <a:cxn ang="0">
                  <a:pos x="T6" y="T7"/>
                </a:cxn>
                <a:cxn ang="0">
                  <a:pos x="T8" y="T9"/>
                </a:cxn>
                <a:cxn ang="0">
                  <a:pos x="T10" y="T11"/>
                </a:cxn>
              </a:cxnLst>
              <a:rect l="0" t="0" r="r" b="b"/>
              <a:pathLst>
                <a:path w="13" h="18">
                  <a:moveTo>
                    <a:pt x="10" y="0"/>
                  </a:moveTo>
                  <a:lnTo>
                    <a:pt x="13" y="5"/>
                  </a:lnTo>
                  <a:lnTo>
                    <a:pt x="6" y="18"/>
                  </a:lnTo>
                  <a:lnTo>
                    <a:pt x="0" y="14"/>
                  </a:lnTo>
                  <a:lnTo>
                    <a:pt x="1" y="7"/>
                  </a:lnTo>
                  <a:lnTo>
                    <a:pt x="10"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0">
              <a:extLst>
                <a:ext uri="{FF2B5EF4-FFF2-40B4-BE49-F238E27FC236}">
                  <a16:creationId xmlns:a16="http://schemas.microsoft.com/office/drawing/2014/main" id="{BB0FA810-D510-4E48-A5FC-6AABAC058E32}"/>
                </a:ext>
              </a:extLst>
            </p:cNvPr>
            <p:cNvSpPr>
              <a:spLocks/>
            </p:cNvSpPr>
            <p:nvPr/>
          </p:nvSpPr>
          <p:spPr bwMode="auto">
            <a:xfrm>
              <a:off x="4143834" y="2836741"/>
              <a:ext cx="19485" cy="21110"/>
            </a:xfrm>
            <a:custGeom>
              <a:avLst/>
              <a:gdLst>
                <a:gd name="T0" fmla="*/ 7 w 12"/>
                <a:gd name="T1" fmla="*/ 0 h 13"/>
                <a:gd name="T2" fmla="*/ 12 w 12"/>
                <a:gd name="T3" fmla="*/ 4 h 13"/>
                <a:gd name="T4" fmla="*/ 8 w 12"/>
                <a:gd name="T5" fmla="*/ 13 h 13"/>
                <a:gd name="T6" fmla="*/ 0 w 12"/>
                <a:gd name="T7" fmla="*/ 8 h 13"/>
                <a:gd name="T8" fmla="*/ 2 w 12"/>
                <a:gd name="T9" fmla="*/ 0 h 13"/>
                <a:gd name="T10" fmla="*/ 7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7" y="0"/>
                  </a:moveTo>
                  <a:lnTo>
                    <a:pt x="12" y="4"/>
                  </a:lnTo>
                  <a:lnTo>
                    <a:pt x="8" y="13"/>
                  </a:lnTo>
                  <a:lnTo>
                    <a:pt x="0" y="8"/>
                  </a:lnTo>
                  <a:lnTo>
                    <a:pt x="2" y="0"/>
                  </a:lnTo>
                  <a:lnTo>
                    <a:pt x="7"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1">
              <a:extLst>
                <a:ext uri="{FF2B5EF4-FFF2-40B4-BE49-F238E27FC236}">
                  <a16:creationId xmlns:a16="http://schemas.microsoft.com/office/drawing/2014/main" id="{153B740F-F11E-431E-AD07-27B3E419D6BA}"/>
                </a:ext>
              </a:extLst>
            </p:cNvPr>
            <p:cNvSpPr>
              <a:spLocks/>
            </p:cNvSpPr>
            <p:nvPr/>
          </p:nvSpPr>
          <p:spPr bwMode="auto">
            <a:xfrm>
              <a:off x="4147082" y="2870841"/>
              <a:ext cx="25980" cy="32476"/>
            </a:xfrm>
            <a:custGeom>
              <a:avLst/>
              <a:gdLst>
                <a:gd name="T0" fmla="*/ 8 w 16"/>
                <a:gd name="T1" fmla="*/ 0 h 20"/>
                <a:gd name="T2" fmla="*/ 15 w 16"/>
                <a:gd name="T3" fmla="*/ 8 h 20"/>
                <a:gd name="T4" fmla="*/ 16 w 16"/>
                <a:gd name="T5" fmla="*/ 20 h 20"/>
                <a:gd name="T6" fmla="*/ 10 w 16"/>
                <a:gd name="T7" fmla="*/ 19 h 20"/>
                <a:gd name="T8" fmla="*/ 0 w 16"/>
                <a:gd name="T9" fmla="*/ 2 h 20"/>
                <a:gd name="T10" fmla="*/ 8 w 16"/>
                <a:gd name="T11" fmla="*/ 0 h 20"/>
              </a:gdLst>
              <a:ahLst/>
              <a:cxnLst>
                <a:cxn ang="0">
                  <a:pos x="T0" y="T1"/>
                </a:cxn>
                <a:cxn ang="0">
                  <a:pos x="T2" y="T3"/>
                </a:cxn>
                <a:cxn ang="0">
                  <a:pos x="T4" y="T5"/>
                </a:cxn>
                <a:cxn ang="0">
                  <a:pos x="T6" y="T7"/>
                </a:cxn>
                <a:cxn ang="0">
                  <a:pos x="T8" y="T9"/>
                </a:cxn>
                <a:cxn ang="0">
                  <a:pos x="T10" y="T11"/>
                </a:cxn>
              </a:cxnLst>
              <a:rect l="0" t="0" r="r" b="b"/>
              <a:pathLst>
                <a:path w="16" h="20">
                  <a:moveTo>
                    <a:pt x="8" y="0"/>
                  </a:moveTo>
                  <a:lnTo>
                    <a:pt x="15" y="8"/>
                  </a:lnTo>
                  <a:lnTo>
                    <a:pt x="16" y="20"/>
                  </a:lnTo>
                  <a:lnTo>
                    <a:pt x="10" y="19"/>
                  </a:lnTo>
                  <a:lnTo>
                    <a:pt x="0" y="2"/>
                  </a:lnTo>
                  <a:lnTo>
                    <a:pt x="8"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2">
              <a:extLst>
                <a:ext uri="{FF2B5EF4-FFF2-40B4-BE49-F238E27FC236}">
                  <a16:creationId xmlns:a16="http://schemas.microsoft.com/office/drawing/2014/main" id="{1349046D-F91F-44D5-959A-529155BE84F4}"/>
                </a:ext>
              </a:extLst>
            </p:cNvPr>
            <p:cNvSpPr>
              <a:spLocks/>
            </p:cNvSpPr>
            <p:nvPr/>
          </p:nvSpPr>
          <p:spPr bwMode="auto">
            <a:xfrm>
              <a:off x="3944110" y="3765542"/>
              <a:ext cx="29228" cy="17862"/>
            </a:xfrm>
            <a:custGeom>
              <a:avLst/>
              <a:gdLst>
                <a:gd name="T0" fmla="*/ 0 w 18"/>
                <a:gd name="T1" fmla="*/ 2 h 11"/>
                <a:gd name="T2" fmla="*/ 10 w 18"/>
                <a:gd name="T3" fmla="*/ 0 h 11"/>
                <a:gd name="T4" fmla="*/ 18 w 18"/>
                <a:gd name="T5" fmla="*/ 4 h 11"/>
                <a:gd name="T6" fmla="*/ 17 w 18"/>
                <a:gd name="T7" fmla="*/ 9 h 11"/>
                <a:gd name="T8" fmla="*/ 10 w 18"/>
                <a:gd name="T9" fmla="*/ 11 h 11"/>
                <a:gd name="T10" fmla="*/ 0 w 18"/>
                <a:gd name="T11" fmla="*/ 2 h 11"/>
              </a:gdLst>
              <a:ahLst/>
              <a:cxnLst>
                <a:cxn ang="0">
                  <a:pos x="T0" y="T1"/>
                </a:cxn>
                <a:cxn ang="0">
                  <a:pos x="T2" y="T3"/>
                </a:cxn>
                <a:cxn ang="0">
                  <a:pos x="T4" y="T5"/>
                </a:cxn>
                <a:cxn ang="0">
                  <a:pos x="T6" y="T7"/>
                </a:cxn>
                <a:cxn ang="0">
                  <a:pos x="T8" y="T9"/>
                </a:cxn>
                <a:cxn ang="0">
                  <a:pos x="T10" y="T11"/>
                </a:cxn>
              </a:cxnLst>
              <a:rect l="0" t="0" r="r" b="b"/>
              <a:pathLst>
                <a:path w="18" h="11">
                  <a:moveTo>
                    <a:pt x="0" y="2"/>
                  </a:moveTo>
                  <a:lnTo>
                    <a:pt x="10" y="0"/>
                  </a:lnTo>
                  <a:lnTo>
                    <a:pt x="18" y="4"/>
                  </a:lnTo>
                  <a:lnTo>
                    <a:pt x="17" y="9"/>
                  </a:lnTo>
                  <a:lnTo>
                    <a:pt x="10" y="11"/>
                  </a:lnTo>
                  <a:lnTo>
                    <a:pt x="0" y="2"/>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3">
              <a:extLst>
                <a:ext uri="{FF2B5EF4-FFF2-40B4-BE49-F238E27FC236}">
                  <a16:creationId xmlns:a16="http://schemas.microsoft.com/office/drawing/2014/main" id="{159C4369-F627-4133-81F8-2B0A8C29AD4F}"/>
                </a:ext>
              </a:extLst>
            </p:cNvPr>
            <p:cNvSpPr>
              <a:spLocks/>
            </p:cNvSpPr>
            <p:nvPr/>
          </p:nvSpPr>
          <p:spPr bwMode="auto">
            <a:xfrm>
              <a:off x="3856426" y="3898692"/>
              <a:ext cx="14615" cy="11367"/>
            </a:xfrm>
            <a:custGeom>
              <a:avLst/>
              <a:gdLst>
                <a:gd name="T0" fmla="*/ 0 w 9"/>
                <a:gd name="T1" fmla="*/ 1 h 7"/>
                <a:gd name="T2" fmla="*/ 4 w 9"/>
                <a:gd name="T3" fmla="*/ 0 h 7"/>
                <a:gd name="T4" fmla="*/ 9 w 9"/>
                <a:gd name="T5" fmla="*/ 4 h 7"/>
                <a:gd name="T6" fmla="*/ 4 w 9"/>
                <a:gd name="T7" fmla="*/ 7 h 7"/>
                <a:gd name="T8" fmla="*/ 0 w 9"/>
                <a:gd name="T9" fmla="*/ 1 h 7"/>
              </a:gdLst>
              <a:ahLst/>
              <a:cxnLst>
                <a:cxn ang="0">
                  <a:pos x="T0" y="T1"/>
                </a:cxn>
                <a:cxn ang="0">
                  <a:pos x="T2" y="T3"/>
                </a:cxn>
                <a:cxn ang="0">
                  <a:pos x="T4" y="T5"/>
                </a:cxn>
                <a:cxn ang="0">
                  <a:pos x="T6" y="T7"/>
                </a:cxn>
                <a:cxn ang="0">
                  <a:pos x="T8" y="T9"/>
                </a:cxn>
              </a:cxnLst>
              <a:rect l="0" t="0" r="r" b="b"/>
              <a:pathLst>
                <a:path w="9" h="7">
                  <a:moveTo>
                    <a:pt x="0" y="1"/>
                  </a:moveTo>
                  <a:lnTo>
                    <a:pt x="4" y="0"/>
                  </a:lnTo>
                  <a:lnTo>
                    <a:pt x="9" y="4"/>
                  </a:lnTo>
                  <a:lnTo>
                    <a:pt x="4" y="7"/>
                  </a:lnTo>
                  <a:lnTo>
                    <a:pt x="0" y="1"/>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4">
              <a:extLst>
                <a:ext uri="{FF2B5EF4-FFF2-40B4-BE49-F238E27FC236}">
                  <a16:creationId xmlns:a16="http://schemas.microsoft.com/office/drawing/2014/main" id="{7049CF6E-7E65-4DA2-8735-255B69C949D8}"/>
                </a:ext>
              </a:extLst>
            </p:cNvPr>
            <p:cNvSpPr>
              <a:spLocks/>
            </p:cNvSpPr>
            <p:nvPr/>
          </p:nvSpPr>
          <p:spPr bwMode="auto">
            <a:xfrm>
              <a:off x="3833693" y="3864593"/>
              <a:ext cx="12990" cy="12990"/>
            </a:xfrm>
            <a:custGeom>
              <a:avLst/>
              <a:gdLst>
                <a:gd name="T0" fmla="*/ 0 w 8"/>
                <a:gd name="T1" fmla="*/ 0 h 8"/>
                <a:gd name="T2" fmla="*/ 5 w 8"/>
                <a:gd name="T3" fmla="*/ 0 h 8"/>
                <a:gd name="T4" fmla="*/ 8 w 8"/>
                <a:gd name="T5" fmla="*/ 5 h 8"/>
                <a:gd name="T6" fmla="*/ 3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5" y="0"/>
                  </a:lnTo>
                  <a:lnTo>
                    <a:pt x="8" y="5"/>
                  </a:lnTo>
                  <a:lnTo>
                    <a:pt x="3" y="8"/>
                  </a:lnTo>
                  <a:lnTo>
                    <a:pt x="0"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5">
              <a:extLst>
                <a:ext uri="{FF2B5EF4-FFF2-40B4-BE49-F238E27FC236}">
                  <a16:creationId xmlns:a16="http://schemas.microsoft.com/office/drawing/2014/main" id="{391CB965-36E0-4663-869C-90ECDE264474}"/>
                </a:ext>
              </a:extLst>
            </p:cNvPr>
            <p:cNvSpPr>
              <a:spLocks/>
            </p:cNvSpPr>
            <p:nvPr/>
          </p:nvSpPr>
          <p:spPr bwMode="auto">
            <a:xfrm>
              <a:off x="3872664" y="3853226"/>
              <a:ext cx="11367" cy="11367"/>
            </a:xfrm>
            <a:custGeom>
              <a:avLst/>
              <a:gdLst>
                <a:gd name="T0" fmla="*/ 3 w 7"/>
                <a:gd name="T1" fmla="*/ 0 h 7"/>
                <a:gd name="T2" fmla="*/ 7 w 7"/>
                <a:gd name="T3" fmla="*/ 1 h 7"/>
                <a:gd name="T4" fmla="*/ 6 w 7"/>
                <a:gd name="T5" fmla="*/ 7 h 7"/>
                <a:gd name="T6" fmla="*/ 0 w 7"/>
                <a:gd name="T7" fmla="*/ 7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lnTo>
                    <a:pt x="7" y="1"/>
                  </a:lnTo>
                  <a:lnTo>
                    <a:pt x="6" y="7"/>
                  </a:lnTo>
                  <a:lnTo>
                    <a:pt x="0" y="7"/>
                  </a:lnTo>
                  <a:lnTo>
                    <a:pt x="3"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6">
              <a:extLst>
                <a:ext uri="{FF2B5EF4-FFF2-40B4-BE49-F238E27FC236}">
                  <a16:creationId xmlns:a16="http://schemas.microsoft.com/office/drawing/2014/main" id="{B81DFA1F-E03C-4562-99BC-A5BD03E84462}"/>
                </a:ext>
              </a:extLst>
            </p:cNvPr>
            <p:cNvSpPr>
              <a:spLocks/>
            </p:cNvSpPr>
            <p:nvPr/>
          </p:nvSpPr>
          <p:spPr bwMode="auto">
            <a:xfrm>
              <a:off x="3663196" y="2903316"/>
              <a:ext cx="532599" cy="888207"/>
            </a:xfrm>
            <a:custGeom>
              <a:avLst/>
              <a:gdLst>
                <a:gd name="T0" fmla="*/ 257 w 328"/>
                <a:gd name="T1" fmla="*/ 141 h 547"/>
                <a:gd name="T2" fmla="*/ 230 w 328"/>
                <a:gd name="T3" fmla="*/ 159 h 547"/>
                <a:gd name="T4" fmla="*/ 224 w 328"/>
                <a:gd name="T5" fmla="*/ 173 h 547"/>
                <a:gd name="T6" fmla="*/ 197 w 328"/>
                <a:gd name="T7" fmla="*/ 170 h 547"/>
                <a:gd name="T8" fmla="*/ 253 w 328"/>
                <a:gd name="T9" fmla="*/ 194 h 547"/>
                <a:gd name="T10" fmla="*/ 258 w 328"/>
                <a:gd name="T11" fmla="*/ 279 h 547"/>
                <a:gd name="T12" fmla="*/ 288 w 328"/>
                <a:gd name="T13" fmla="*/ 361 h 547"/>
                <a:gd name="T14" fmla="*/ 254 w 328"/>
                <a:gd name="T15" fmla="*/ 352 h 547"/>
                <a:gd name="T16" fmla="*/ 285 w 328"/>
                <a:gd name="T17" fmla="*/ 403 h 547"/>
                <a:gd name="T18" fmla="*/ 310 w 328"/>
                <a:gd name="T19" fmla="*/ 411 h 547"/>
                <a:gd name="T20" fmla="*/ 323 w 328"/>
                <a:gd name="T21" fmla="*/ 460 h 547"/>
                <a:gd name="T22" fmla="*/ 296 w 328"/>
                <a:gd name="T23" fmla="*/ 494 h 547"/>
                <a:gd name="T24" fmla="*/ 282 w 328"/>
                <a:gd name="T25" fmla="*/ 505 h 547"/>
                <a:gd name="T26" fmla="*/ 285 w 328"/>
                <a:gd name="T27" fmla="*/ 512 h 547"/>
                <a:gd name="T28" fmla="*/ 298 w 328"/>
                <a:gd name="T29" fmla="*/ 531 h 547"/>
                <a:gd name="T30" fmla="*/ 249 w 328"/>
                <a:gd name="T31" fmla="*/ 547 h 547"/>
                <a:gd name="T32" fmla="*/ 191 w 328"/>
                <a:gd name="T33" fmla="*/ 528 h 547"/>
                <a:gd name="T34" fmla="*/ 161 w 328"/>
                <a:gd name="T35" fmla="*/ 523 h 547"/>
                <a:gd name="T36" fmla="*/ 125 w 328"/>
                <a:gd name="T37" fmla="*/ 514 h 547"/>
                <a:gd name="T38" fmla="*/ 79 w 328"/>
                <a:gd name="T39" fmla="*/ 530 h 547"/>
                <a:gd name="T40" fmla="*/ 44 w 328"/>
                <a:gd name="T41" fmla="*/ 508 h 547"/>
                <a:gd name="T42" fmla="*/ 13 w 328"/>
                <a:gd name="T43" fmla="*/ 522 h 547"/>
                <a:gd name="T44" fmla="*/ 0 w 328"/>
                <a:gd name="T45" fmla="*/ 508 h 547"/>
                <a:gd name="T46" fmla="*/ 31 w 328"/>
                <a:gd name="T47" fmla="*/ 495 h 547"/>
                <a:gd name="T48" fmla="*/ 67 w 328"/>
                <a:gd name="T49" fmla="*/ 472 h 547"/>
                <a:gd name="T50" fmla="*/ 93 w 328"/>
                <a:gd name="T51" fmla="*/ 463 h 547"/>
                <a:gd name="T52" fmla="*/ 119 w 328"/>
                <a:gd name="T53" fmla="*/ 478 h 547"/>
                <a:gd name="T54" fmla="*/ 149 w 328"/>
                <a:gd name="T55" fmla="*/ 460 h 547"/>
                <a:gd name="T56" fmla="*/ 107 w 328"/>
                <a:gd name="T57" fmla="*/ 457 h 547"/>
                <a:gd name="T58" fmla="*/ 85 w 328"/>
                <a:gd name="T59" fmla="*/ 444 h 547"/>
                <a:gd name="T60" fmla="*/ 70 w 328"/>
                <a:gd name="T61" fmla="*/ 431 h 547"/>
                <a:gd name="T62" fmla="*/ 51 w 328"/>
                <a:gd name="T63" fmla="*/ 423 h 547"/>
                <a:gd name="T64" fmla="*/ 70 w 328"/>
                <a:gd name="T65" fmla="*/ 405 h 547"/>
                <a:gd name="T66" fmla="*/ 115 w 328"/>
                <a:gd name="T67" fmla="*/ 387 h 547"/>
                <a:gd name="T68" fmla="*/ 105 w 328"/>
                <a:gd name="T69" fmla="*/ 361 h 547"/>
                <a:gd name="T70" fmla="*/ 102 w 328"/>
                <a:gd name="T71" fmla="*/ 349 h 547"/>
                <a:gd name="T72" fmla="*/ 128 w 328"/>
                <a:gd name="T73" fmla="*/ 342 h 547"/>
                <a:gd name="T74" fmla="*/ 163 w 328"/>
                <a:gd name="T75" fmla="*/ 348 h 547"/>
                <a:gd name="T76" fmla="*/ 178 w 328"/>
                <a:gd name="T77" fmla="*/ 326 h 547"/>
                <a:gd name="T78" fmla="*/ 191 w 328"/>
                <a:gd name="T79" fmla="*/ 308 h 547"/>
                <a:gd name="T80" fmla="*/ 178 w 328"/>
                <a:gd name="T81" fmla="*/ 287 h 547"/>
                <a:gd name="T82" fmla="*/ 184 w 328"/>
                <a:gd name="T83" fmla="*/ 253 h 547"/>
                <a:gd name="T84" fmla="*/ 180 w 328"/>
                <a:gd name="T85" fmla="*/ 240 h 547"/>
                <a:gd name="T86" fmla="*/ 150 w 328"/>
                <a:gd name="T87" fmla="*/ 236 h 547"/>
                <a:gd name="T88" fmla="*/ 124 w 328"/>
                <a:gd name="T89" fmla="*/ 223 h 547"/>
                <a:gd name="T90" fmla="*/ 152 w 328"/>
                <a:gd name="T91" fmla="*/ 178 h 547"/>
                <a:gd name="T92" fmla="*/ 153 w 328"/>
                <a:gd name="T93" fmla="*/ 159 h 547"/>
                <a:gd name="T94" fmla="*/ 144 w 328"/>
                <a:gd name="T95" fmla="*/ 154 h 547"/>
                <a:gd name="T96" fmla="*/ 121 w 328"/>
                <a:gd name="T97" fmla="*/ 184 h 547"/>
                <a:gd name="T98" fmla="*/ 115 w 328"/>
                <a:gd name="T99" fmla="*/ 177 h 547"/>
                <a:gd name="T100" fmla="*/ 150 w 328"/>
                <a:gd name="T101" fmla="*/ 122 h 547"/>
                <a:gd name="T102" fmla="*/ 158 w 328"/>
                <a:gd name="T103" fmla="*/ 108 h 547"/>
                <a:gd name="T104" fmla="*/ 132 w 328"/>
                <a:gd name="T105" fmla="*/ 93 h 547"/>
                <a:gd name="T106" fmla="*/ 161 w 328"/>
                <a:gd name="T107" fmla="*/ 80 h 547"/>
                <a:gd name="T108" fmla="*/ 170 w 328"/>
                <a:gd name="T109" fmla="*/ 52 h 547"/>
                <a:gd name="T110" fmla="*/ 190 w 328"/>
                <a:gd name="T111" fmla="*/ 40 h 547"/>
                <a:gd name="T112" fmla="*/ 204 w 328"/>
                <a:gd name="T113" fmla="*/ 16 h 547"/>
                <a:gd name="T114" fmla="*/ 232 w 328"/>
                <a:gd name="T115" fmla="*/ 14 h 547"/>
                <a:gd name="T116" fmla="*/ 269 w 328"/>
                <a:gd name="T117" fmla="*/ 35 h 547"/>
                <a:gd name="T118" fmla="*/ 237 w 328"/>
                <a:gd name="T119" fmla="*/ 57 h 547"/>
                <a:gd name="T120" fmla="*/ 215 w 328"/>
                <a:gd name="T121" fmla="*/ 74 h 547"/>
                <a:gd name="T122" fmla="*/ 280 w 328"/>
                <a:gd name="T123" fmla="*/ 8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547">
                  <a:moveTo>
                    <a:pt x="294" y="86"/>
                  </a:moveTo>
                  <a:lnTo>
                    <a:pt x="291" y="103"/>
                  </a:lnTo>
                  <a:lnTo>
                    <a:pt x="257" y="141"/>
                  </a:lnTo>
                  <a:lnTo>
                    <a:pt x="249" y="156"/>
                  </a:lnTo>
                  <a:lnTo>
                    <a:pt x="236" y="154"/>
                  </a:lnTo>
                  <a:lnTo>
                    <a:pt x="230" y="159"/>
                  </a:lnTo>
                  <a:lnTo>
                    <a:pt x="240" y="162"/>
                  </a:lnTo>
                  <a:lnTo>
                    <a:pt x="237" y="168"/>
                  </a:lnTo>
                  <a:lnTo>
                    <a:pt x="224" y="173"/>
                  </a:lnTo>
                  <a:lnTo>
                    <a:pt x="208" y="166"/>
                  </a:lnTo>
                  <a:lnTo>
                    <a:pt x="196" y="164"/>
                  </a:lnTo>
                  <a:lnTo>
                    <a:pt x="197" y="170"/>
                  </a:lnTo>
                  <a:lnTo>
                    <a:pt x="218" y="182"/>
                  </a:lnTo>
                  <a:lnTo>
                    <a:pt x="240" y="183"/>
                  </a:lnTo>
                  <a:lnTo>
                    <a:pt x="253" y="194"/>
                  </a:lnTo>
                  <a:lnTo>
                    <a:pt x="263" y="243"/>
                  </a:lnTo>
                  <a:lnTo>
                    <a:pt x="254" y="264"/>
                  </a:lnTo>
                  <a:lnTo>
                    <a:pt x="258" y="279"/>
                  </a:lnTo>
                  <a:lnTo>
                    <a:pt x="271" y="298"/>
                  </a:lnTo>
                  <a:lnTo>
                    <a:pt x="282" y="307"/>
                  </a:lnTo>
                  <a:lnTo>
                    <a:pt x="288" y="361"/>
                  </a:lnTo>
                  <a:lnTo>
                    <a:pt x="280" y="360"/>
                  </a:lnTo>
                  <a:lnTo>
                    <a:pt x="266" y="352"/>
                  </a:lnTo>
                  <a:lnTo>
                    <a:pt x="254" y="352"/>
                  </a:lnTo>
                  <a:lnTo>
                    <a:pt x="255" y="357"/>
                  </a:lnTo>
                  <a:lnTo>
                    <a:pt x="283" y="375"/>
                  </a:lnTo>
                  <a:lnTo>
                    <a:pt x="285" y="403"/>
                  </a:lnTo>
                  <a:lnTo>
                    <a:pt x="280" y="406"/>
                  </a:lnTo>
                  <a:lnTo>
                    <a:pt x="282" y="411"/>
                  </a:lnTo>
                  <a:lnTo>
                    <a:pt x="310" y="411"/>
                  </a:lnTo>
                  <a:lnTo>
                    <a:pt x="327" y="429"/>
                  </a:lnTo>
                  <a:lnTo>
                    <a:pt x="328" y="442"/>
                  </a:lnTo>
                  <a:lnTo>
                    <a:pt x="323" y="460"/>
                  </a:lnTo>
                  <a:lnTo>
                    <a:pt x="309" y="480"/>
                  </a:lnTo>
                  <a:lnTo>
                    <a:pt x="304" y="488"/>
                  </a:lnTo>
                  <a:lnTo>
                    <a:pt x="296" y="494"/>
                  </a:lnTo>
                  <a:lnTo>
                    <a:pt x="281" y="495"/>
                  </a:lnTo>
                  <a:lnTo>
                    <a:pt x="289" y="502"/>
                  </a:lnTo>
                  <a:lnTo>
                    <a:pt x="282" y="505"/>
                  </a:lnTo>
                  <a:lnTo>
                    <a:pt x="269" y="502"/>
                  </a:lnTo>
                  <a:lnTo>
                    <a:pt x="260" y="508"/>
                  </a:lnTo>
                  <a:lnTo>
                    <a:pt x="285" y="512"/>
                  </a:lnTo>
                  <a:lnTo>
                    <a:pt x="288" y="517"/>
                  </a:lnTo>
                  <a:lnTo>
                    <a:pt x="303" y="518"/>
                  </a:lnTo>
                  <a:lnTo>
                    <a:pt x="298" y="531"/>
                  </a:lnTo>
                  <a:lnTo>
                    <a:pt x="282" y="536"/>
                  </a:lnTo>
                  <a:lnTo>
                    <a:pt x="275" y="542"/>
                  </a:lnTo>
                  <a:lnTo>
                    <a:pt x="249" y="547"/>
                  </a:lnTo>
                  <a:lnTo>
                    <a:pt x="231" y="536"/>
                  </a:lnTo>
                  <a:lnTo>
                    <a:pt x="204" y="534"/>
                  </a:lnTo>
                  <a:lnTo>
                    <a:pt x="191" y="528"/>
                  </a:lnTo>
                  <a:lnTo>
                    <a:pt x="184" y="522"/>
                  </a:lnTo>
                  <a:lnTo>
                    <a:pt x="172" y="529"/>
                  </a:lnTo>
                  <a:lnTo>
                    <a:pt x="161" y="523"/>
                  </a:lnTo>
                  <a:lnTo>
                    <a:pt x="153" y="526"/>
                  </a:lnTo>
                  <a:lnTo>
                    <a:pt x="136" y="526"/>
                  </a:lnTo>
                  <a:lnTo>
                    <a:pt x="125" y="514"/>
                  </a:lnTo>
                  <a:lnTo>
                    <a:pt x="102" y="514"/>
                  </a:lnTo>
                  <a:lnTo>
                    <a:pt x="91" y="531"/>
                  </a:lnTo>
                  <a:lnTo>
                    <a:pt x="79" y="530"/>
                  </a:lnTo>
                  <a:lnTo>
                    <a:pt x="66" y="513"/>
                  </a:lnTo>
                  <a:lnTo>
                    <a:pt x="48" y="513"/>
                  </a:lnTo>
                  <a:lnTo>
                    <a:pt x="44" y="508"/>
                  </a:lnTo>
                  <a:lnTo>
                    <a:pt x="27" y="512"/>
                  </a:lnTo>
                  <a:lnTo>
                    <a:pt x="22" y="524"/>
                  </a:lnTo>
                  <a:lnTo>
                    <a:pt x="13" y="522"/>
                  </a:lnTo>
                  <a:lnTo>
                    <a:pt x="11" y="516"/>
                  </a:lnTo>
                  <a:lnTo>
                    <a:pt x="0" y="516"/>
                  </a:lnTo>
                  <a:lnTo>
                    <a:pt x="0" y="508"/>
                  </a:lnTo>
                  <a:lnTo>
                    <a:pt x="9" y="500"/>
                  </a:lnTo>
                  <a:lnTo>
                    <a:pt x="19" y="502"/>
                  </a:lnTo>
                  <a:lnTo>
                    <a:pt x="31" y="495"/>
                  </a:lnTo>
                  <a:lnTo>
                    <a:pt x="48" y="494"/>
                  </a:lnTo>
                  <a:lnTo>
                    <a:pt x="66" y="483"/>
                  </a:lnTo>
                  <a:lnTo>
                    <a:pt x="67" y="472"/>
                  </a:lnTo>
                  <a:lnTo>
                    <a:pt x="81" y="474"/>
                  </a:lnTo>
                  <a:lnTo>
                    <a:pt x="79" y="465"/>
                  </a:lnTo>
                  <a:lnTo>
                    <a:pt x="93" y="463"/>
                  </a:lnTo>
                  <a:lnTo>
                    <a:pt x="100" y="468"/>
                  </a:lnTo>
                  <a:lnTo>
                    <a:pt x="115" y="472"/>
                  </a:lnTo>
                  <a:lnTo>
                    <a:pt x="119" y="478"/>
                  </a:lnTo>
                  <a:lnTo>
                    <a:pt x="127" y="478"/>
                  </a:lnTo>
                  <a:lnTo>
                    <a:pt x="139" y="473"/>
                  </a:lnTo>
                  <a:lnTo>
                    <a:pt x="149" y="460"/>
                  </a:lnTo>
                  <a:lnTo>
                    <a:pt x="142" y="457"/>
                  </a:lnTo>
                  <a:lnTo>
                    <a:pt x="127" y="466"/>
                  </a:lnTo>
                  <a:lnTo>
                    <a:pt x="107" y="457"/>
                  </a:lnTo>
                  <a:lnTo>
                    <a:pt x="107" y="448"/>
                  </a:lnTo>
                  <a:lnTo>
                    <a:pt x="85" y="449"/>
                  </a:lnTo>
                  <a:lnTo>
                    <a:pt x="85" y="444"/>
                  </a:lnTo>
                  <a:lnTo>
                    <a:pt x="95" y="439"/>
                  </a:lnTo>
                  <a:lnTo>
                    <a:pt x="88" y="428"/>
                  </a:lnTo>
                  <a:lnTo>
                    <a:pt x="70" y="431"/>
                  </a:lnTo>
                  <a:lnTo>
                    <a:pt x="62" y="431"/>
                  </a:lnTo>
                  <a:lnTo>
                    <a:pt x="65" y="423"/>
                  </a:lnTo>
                  <a:lnTo>
                    <a:pt x="51" y="423"/>
                  </a:lnTo>
                  <a:lnTo>
                    <a:pt x="48" y="416"/>
                  </a:lnTo>
                  <a:lnTo>
                    <a:pt x="65" y="401"/>
                  </a:lnTo>
                  <a:lnTo>
                    <a:pt x="70" y="405"/>
                  </a:lnTo>
                  <a:lnTo>
                    <a:pt x="76" y="399"/>
                  </a:lnTo>
                  <a:lnTo>
                    <a:pt x="98" y="398"/>
                  </a:lnTo>
                  <a:lnTo>
                    <a:pt x="115" y="387"/>
                  </a:lnTo>
                  <a:lnTo>
                    <a:pt x="115" y="363"/>
                  </a:lnTo>
                  <a:lnTo>
                    <a:pt x="113" y="358"/>
                  </a:lnTo>
                  <a:lnTo>
                    <a:pt x="105" y="361"/>
                  </a:lnTo>
                  <a:lnTo>
                    <a:pt x="94" y="361"/>
                  </a:lnTo>
                  <a:lnTo>
                    <a:pt x="94" y="353"/>
                  </a:lnTo>
                  <a:lnTo>
                    <a:pt x="102" y="349"/>
                  </a:lnTo>
                  <a:lnTo>
                    <a:pt x="112" y="347"/>
                  </a:lnTo>
                  <a:lnTo>
                    <a:pt x="122" y="342"/>
                  </a:lnTo>
                  <a:lnTo>
                    <a:pt x="128" y="342"/>
                  </a:lnTo>
                  <a:lnTo>
                    <a:pt x="141" y="337"/>
                  </a:lnTo>
                  <a:lnTo>
                    <a:pt x="151" y="336"/>
                  </a:lnTo>
                  <a:lnTo>
                    <a:pt x="163" y="348"/>
                  </a:lnTo>
                  <a:lnTo>
                    <a:pt x="164" y="336"/>
                  </a:lnTo>
                  <a:lnTo>
                    <a:pt x="170" y="332"/>
                  </a:lnTo>
                  <a:lnTo>
                    <a:pt x="178" y="326"/>
                  </a:lnTo>
                  <a:lnTo>
                    <a:pt x="178" y="315"/>
                  </a:lnTo>
                  <a:lnTo>
                    <a:pt x="184" y="314"/>
                  </a:lnTo>
                  <a:lnTo>
                    <a:pt x="191" y="308"/>
                  </a:lnTo>
                  <a:lnTo>
                    <a:pt x="190" y="296"/>
                  </a:lnTo>
                  <a:lnTo>
                    <a:pt x="179" y="302"/>
                  </a:lnTo>
                  <a:lnTo>
                    <a:pt x="178" y="287"/>
                  </a:lnTo>
                  <a:lnTo>
                    <a:pt x="169" y="273"/>
                  </a:lnTo>
                  <a:lnTo>
                    <a:pt x="176" y="262"/>
                  </a:lnTo>
                  <a:lnTo>
                    <a:pt x="184" y="253"/>
                  </a:lnTo>
                  <a:lnTo>
                    <a:pt x="198" y="252"/>
                  </a:lnTo>
                  <a:lnTo>
                    <a:pt x="190" y="241"/>
                  </a:lnTo>
                  <a:lnTo>
                    <a:pt x="180" y="240"/>
                  </a:lnTo>
                  <a:lnTo>
                    <a:pt x="164" y="246"/>
                  </a:lnTo>
                  <a:lnTo>
                    <a:pt x="156" y="236"/>
                  </a:lnTo>
                  <a:lnTo>
                    <a:pt x="150" y="236"/>
                  </a:lnTo>
                  <a:lnTo>
                    <a:pt x="145" y="245"/>
                  </a:lnTo>
                  <a:lnTo>
                    <a:pt x="127" y="244"/>
                  </a:lnTo>
                  <a:lnTo>
                    <a:pt x="124" y="223"/>
                  </a:lnTo>
                  <a:lnTo>
                    <a:pt x="140" y="210"/>
                  </a:lnTo>
                  <a:lnTo>
                    <a:pt x="146" y="195"/>
                  </a:lnTo>
                  <a:lnTo>
                    <a:pt x="152" y="178"/>
                  </a:lnTo>
                  <a:lnTo>
                    <a:pt x="163" y="167"/>
                  </a:lnTo>
                  <a:lnTo>
                    <a:pt x="163" y="159"/>
                  </a:lnTo>
                  <a:lnTo>
                    <a:pt x="153" y="159"/>
                  </a:lnTo>
                  <a:lnTo>
                    <a:pt x="156" y="149"/>
                  </a:lnTo>
                  <a:lnTo>
                    <a:pt x="155" y="142"/>
                  </a:lnTo>
                  <a:lnTo>
                    <a:pt x="144" y="154"/>
                  </a:lnTo>
                  <a:lnTo>
                    <a:pt x="135" y="159"/>
                  </a:lnTo>
                  <a:lnTo>
                    <a:pt x="124" y="175"/>
                  </a:lnTo>
                  <a:lnTo>
                    <a:pt x="121" y="184"/>
                  </a:lnTo>
                  <a:lnTo>
                    <a:pt x="117" y="190"/>
                  </a:lnTo>
                  <a:lnTo>
                    <a:pt x="112" y="187"/>
                  </a:lnTo>
                  <a:lnTo>
                    <a:pt x="115" y="177"/>
                  </a:lnTo>
                  <a:lnTo>
                    <a:pt x="122" y="161"/>
                  </a:lnTo>
                  <a:lnTo>
                    <a:pt x="129" y="145"/>
                  </a:lnTo>
                  <a:lnTo>
                    <a:pt x="150" y="122"/>
                  </a:lnTo>
                  <a:lnTo>
                    <a:pt x="156" y="116"/>
                  </a:lnTo>
                  <a:lnTo>
                    <a:pt x="163" y="113"/>
                  </a:lnTo>
                  <a:lnTo>
                    <a:pt x="158" y="108"/>
                  </a:lnTo>
                  <a:lnTo>
                    <a:pt x="135" y="108"/>
                  </a:lnTo>
                  <a:lnTo>
                    <a:pt x="136" y="101"/>
                  </a:lnTo>
                  <a:lnTo>
                    <a:pt x="132" y="93"/>
                  </a:lnTo>
                  <a:lnTo>
                    <a:pt x="135" y="87"/>
                  </a:lnTo>
                  <a:lnTo>
                    <a:pt x="145" y="86"/>
                  </a:lnTo>
                  <a:lnTo>
                    <a:pt x="161" y="80"/>
                  </a:lnTo>
                  <a:lnTo>
                    <a:pt x="164" y="70"/>
                  </a:lnTo>
                  <a:lnTo>
                    <a:pt x="158" y="54"/>
                  </a:lnTo>
                  <a:lnTo>
                    <a:pt x="170" y="52"/>
                  </a:lnTo>
                  <a:lnTo>
                    <a:pt x="167" y="41"/>
                  </a:lnTo>
                  <a:lnTo>
                    <a:pt x="178" y="34"/>
                  </a:lnTo>
                  <a:lnTo>
                    <a:pt x="190" y="40"/>
                  </a:lnTo>
                  <a:lnTo>
                    <a:pt x="191" y="23"/>
                  </a:lnTo>
                  <a:lnTo>
                    <a:pt x="198" y="16"/>
                  </a:lnTo>
                  <a:lnTo>
                    <a:pt x="204" y="16"/>
                  </a:lnTo>
                  <a:lnTo>
                    <a:pt x="220" y="0"/>
                  </a:lnTo>
                  <a:lnTo>
                    <a:pt x="226" y="10"/>
                  </a:lnTo>
                  <a:lnTo>
                    <a:pt x="232" y="14"/>
                  </a:lnTo>
                  <a:lnTo>
                    <a:pt x="271" y="16"/>
                  </a:lnTo>
                  <a:lnTo>
                    <a:pt x="275" y="22"/>
                  </a:lnTo>
                  <a:lnTo>
                    <a:pt x="269" y="35"/>
                  </a:lnTo>
                  <a:lnTo>
                    <a:pt x="238" y="50"/>
                  </a:lnTo>
                  <a:lnTo>
                    <a:pt x="226" y="56"/>
                  </a:lnTo>
                  <a:lnTo>
                    <a:pt x="237" y="57"/>
                  </a:lnTo>
                  <a:lnTo>
                    <a:pt x="232" y="64"/>
                  </a:lnTo>
                  <a:lnTo>
                    <a:pt x="219" y="67"/>
                  </a:lnTo>
                  <a:lnTo>
                    <a:pt x="215" y="74"/>
                  </a:lnTo>
                  <a:lnTo>
                    <a:pt x="219" y="77"/>
                  </a:lnTo>
                  <a:lnTo>
                    <a:pt x="266" y="75"/>
                  </a:lnTo>
                  <a:lnTo>
                    <a:pt x="280" y="86"/>
                  </a:lnTo>
                  <a:lnTo>
                    <a:pt x="294" y="86"/>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7">
              <a:extLst>
                <a:ext uri="{FF2B5EF4-FFF2-40B4-BE49-F238E27FC236}">
                  <a16:creationId xmlns:a16="http://schemas.microsoft.com/office/drawing/2014/main" id="{2D99F063-9663-4FF0-A4E5-4FC642BE3588}"/>
                </a:ext>
              </a:extLst>
            </p:cNvPr>
            <p:cNvSpPr>
              <a:spLocks/>
            </p:cNvSpPr>
            <p:nvPr/>
          </p:nvSpPr>
          <p:spPr bwMode="auto">
            <a:xfrm>
              <a:off x="4884278" y="5509480"/>
              <a:ext cx="27605" cy="27605"/>
            </a:xfrm>
            <a:custGeom>
              <a:avLst/>
              <a:gdLst>
                <a:gd name="T0" fmla="*/ 0 w 17"/>
                <a:gd name="T1" fmla="*/ 6 h 17"/>
                <a:gd name="T2" fmla="*/ 1 w 17"/>
                <a:gd name="T3" fmla="*/ 0 h 17"/>
                <a:gd name="T4" fmla="*/ 9 w 17"/>
                <a:gd name="T5" fmla="*/ 1 h 17"/>
                <a:gd name="T6" fmla="*/ 17 w 17"/>
                <a:gd name="T7" fmla="*/ 7 h 17"/>
                <a:gd name="T8" fmla="*/ 15 w 17"/>
                <a:gd name="T9" fmla="*/ 15 h 17"/>
                <a:gd name="T10" fmla="*/ 9 w 17"/>
                <a:gd name="T11" fmla="*/ 17 h 17"/>
                <a:gd name="T12" fmla="*/ 0 w 17"/>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6"/>
                  </a:moveTo>
                  <a:lnTo>
                    <a:pt x="1" y="0"/>
                  </a:lnTo>
                  <a:lnTo>
                    <a:pt x="9" y="1"/>
                  </a:lnTo>
                  <a:lnTo>
                    <a:pt x="17" y="7"/>
                  </a:lnTo>
                  <a:lnTo>
                    <a:pt x="15" y="15"/>
                  </a:lnTo>
                  <a:lnTo>
                    <a:pt x="9" y="17"/>
                  </a:lnTo>
                  <a:lnTo>
                    <a:pt x="0" y="6"/>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38">
              <a:extLst>
                <a:ext uri="{FF2B5EF4-FFF2-40B4-BE49-F238E27FC236}">
                  <a16:creationId xmlns:a16="http://schemas.microsoft.com/office/drawing/2014/main" id="{EB89462E-B53D-4ACA-9A33-01CE5A54388B}"/>
                </a:ext>
              </a:extLst>
            </p:cNvPr>
            <p:cNvSpPr>
              <a:spLocks/>
            </p:cNvSpPr>
            <p:nvPr/>
          </p:nvSpPr>
          <p:spPr bwMode="auto">
            <a:xfrm>
              <a:off x="4872912" y="5488372"/>
              <a:ext cx="11367" cy="16238"/>
            </a:xfrm>
            <a:custGeom>
              <a:avLst/>
              <a:gdLst>
                <a:gd name="T0" fmla="*/ 2 w 7"/>
                <a:gd name="T1" fmla="*/ 0 h 10"/>
                <a:gd name="T2" fmla="*/ 7 w 7"/>
                <a:gd name="T3" fmla="*/ 5 h 10"/>
                <a:gd name="T4" fmla="*/ 7 w 7"/>
                <a:gd name="T5" fmla="*/ 10 h 10"/>
                <a:gd name="T6" fmla="*/ 2 w 7"/>
                <a:gd name="T7" fmla="*/ 8 h 10"/>
                <a:gd name="T8" fmla="*/ 0 w 7"/>
                <a:gd name="T9" fmla="*/ 5 h 10"/>
                <a:gd name="T10" fmla="*/ 2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2" y="0"/>
                  </a:moveTo>
                  <a:lnTo>
                    <a:pt x="7" y="5"/>
                  </a:lnTo>
                  <a:lnTo>
                    <a:pt x="7" y="10"/>
                  </a:lnTo>
                  <a:lnTo>
                    <a:pt x="2" y="8"/>
                  </a:lnTo>
                  <a:lnTo>
                    <a:pt x="0" y="5"/>
                  </a:lnTo>
                  <a:lnTo>
                    <a:pt x="2"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39">
              <a:extLst>
                <a:ext uri="{FF2B5EF4-FFF2-40B4-BE49-F238E27FC236}">
                  <a16:creationId xmlns:a16="http://schemas.microsoft.com/office/drawing/2014/main" id="{DD6EE7AA-895D-4A29-972A-0185F2AC79E1}"/>
                </a:ext>
              </a:extLst>
            </p:cNvPr>
            <p:cNvSpPr>
              <a:spLocks/>
            </p:cNvSpPr>
            <p:nvPr/>
          </p:nvSpPr>
          <p:spPr bwMode="auto">
            <a:xfrm>
              <a:off x="3679434" y="3198844"/>
              <a:ext cx="152635" cy="129902"/>
            </a:xfrm>
            <a:custGeom>
              <a:avLst/>
              <a:gdLst>
                <a:gd name="T0" fmla="*/ 60 w 94"/>
                <a:gd name="T1" fmla="*/ 80 h 80"/>
                <a:gd name="T2" fmla="*/ 78 w 94"/>
                <a:gd name="T3" fmla="*/ 75 h 80"/>
                <a:gd name="T4" fmla="*/ 85 w 94"/>
                <a:gd name="T5" fmla="*/ 54 h 80"/>
                <a:gd name="T6" fmla="*/ 88 w 94"/>
                <a:gd name="T7" fmla="*/ 71 h 80"/>
                <a:gd name="T8" fmla="*/ 94 w 94"/>
                <a:gd name="T9" fmla="*/ 62 h 80"/>
                <a:gd name="T10" fmla="*/ 94 w 94"/>
                <a:gd name="T11" fmla="*/ 47 h 80"/>
                <a:gd name="T12" fmla="*/ 84 w 94"/>
                <a:gd name="T13" fmla="*/ 46 h 80"/>
                <a:gd name="T14" fmla="*/ 85 w 94"/>
                <a:gd name="T15" fmla="*/ 44 h 80"/>
                <a:gd name="T16" fmla="*/ 92 w 94"/>
                <a:gd name="T17" fmla="*/ 30 h 80"/>
                <a:gd name="T18" fmla="*/ 86 w 94"/>
                <a:gd name="T19" fmla="*/ 12 h 80"/>
                <a:gd name="T20" fmla="*/ 74 w 94"/>
                <a:gd name="T21" fmla="*/ 2 h 80"/>
                <a:gd name="T22" fmla="*/ 54 w 94"/>
                <a:gd name="T23" fmla="*/ 0 h 80"/>
                <a:gd name="T24" fmla="*/ 45 w 94"/>
                <a:gd name="T25" fmla="*/ 3 h 80"/>
                <a:gd name="T26" fmla="*/ 35 w 94"/>
                <a:gd name="T27" fmla="*/ 8 h 80"/>
                <a:gd name="T28" fmla="*/ 26 w 94"/>
                <a:gd name="T29" fmla="*/ 8 h 80"/>
                <a:gd name="T30" fmla="*/ 12 w 94"/>
                <a:gd name="T31" fmla="*/ 7 h 80"/>
                <a:gd name="T32" fmla="*/ 4 w 94"/>
                <a:gd name="T33" fmla="*/ 22 h 80"/>
                <a:gd name="T34" fmla="*/ 0 w 94"/>
                <a:gd name="T35" fmla="*/ 35 h 80"/>
                <a:gd name="T36" fmla="*/ 13 w 94"/>
                <a:gd name="T37" fmla="*/ 54 h 80"/>
                <a:gd name="T38" fmla="*/ 23 w 94"/>
                <a:gd name="T39" fmla="*/ 56 h 80"/>
                <a:gd name="T40" fmla="*/ 38 w 94"/>
                <a:gd name="T41" fmla="*/ 48 h 80"/>
                <a:gd name="T42" fmla="*/ 49 w 94"/>
                <a:gd name="T43" fmla="*/ 73 h 80"/>
                <a:gd name="T44" fmla="*/ 60 w 94"/>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80">
                  <a:moveTo>
                    <a:pt x="60" y="80"/>
                  </a:moveTo>
                  <a:lnTo>
                    <a:pt x="78" y="75"/>
                  </a:lnTo>
                  <a:lnTo>
                    <a:pt x="85" y="54"/>
                  </a:lnTo>
                  <a:lnTo>
                    <a:pt x="88" y="71"/>
                  </a:lnTo>
                  <a:lnTo>
                    <a:pt x="94" y="62"/>
                  </a:lnTo>
                  <a:lnTo>
                    <a:pt x="94" y="47"/>
                  </a:lnTo>
                  <a:lnTo>
                    <a:pt x="84" y="46"/>
                  </a:lnTo>
                  <a:lnTo>
                    <a:pt x="85" y="44"/>
                  </a:lnTo>
                  <a:lnTo>
                    <a:pt x="92" y="30"/>
                  </a:lnTo>
                  <a:lnTo>
                    <a:pt x="86" y="12"/>
                  </a:lnTo>
                  <a:lnTo>
                    <a:pt x="74" y="2"/>
                  </a:lnTo>
                  <a:lnTo>
                    <a:pt x="54" y="0"/>
                  </a:lnTo>
                  <a:lnTo>
                    <a:pt x="45" y="3"/>
                  </a:lnTo>
                  <a:lnTo>
                    <a:pt x="35" y="8"/>
                  </a:lnTo>
                  <a:lnTo>
                    <a:pt x="26" y="8"/>
                  </a:lnTo>
                  <a:lnTo>
                    <a:pt x="12" y="7"/>
                  </a:lnTo>
                  <a:lnTo>
                    <a:pt x="4" y="22"/>
                  </a:lnTo>
                  <a:lnTo>
                    <a:pt x="0" y="35"/>
                  </a:lnTo>
                  <a:lnTo>
                    <a:pt x="13" y="54"/>
                  </a:lnTo>
                  <a:lnTo>
                    <a:pt x="23" y="56"/>
                  </a:lnTo>
                  <a:lnTo>
                    <a:pt x="38" y="48"/>
                  </a:lnTo>
                  <a:lnTo>
                    <a:pt x="49" y="73"/>
                  </a:lnTo>
                  <a:lnTo>
                    <a:pt x="60" y="8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0">
              <a:extLst>
                <a:ext uri="{FF2B5EF4-FFF2-40B4-BE49-F238E27FC236}">
                  <a16:creationId xmlns:a16="http://schemas.microsoft.com/office/drawing/2014/main" id="{E4B40052-D563-4D3E-B8D0-7E2A1597AC93}"/>
                </a:ext>
              </a:extLst>
            </p:cNvPr>
            <p:cNvSpPr>
              <a:spLocks/>
            </p:cNvSpPr>
            <p:nvPr/>
          </p:nvSpPr>
          <p:spPr bwMode="auto">
            <a:xfrm>
              <a:off x="6931863" y="4484877"/>
              <a:ext cx="558580" cy="204596"/>
            </a:xfrm>
            <a:custGeom>
              <a:avLst/>
              <a:gdLst>
                <a:gd name="T0" fmla="*/ 5 w 344"/>
                <a:gd name="T1" fmla="*/ 24 h 126"/>
                <a:gd name="T2" fmla="*/ 0 w 344"/>
                <a:gd name="T3" fmla="*/ 17 h 126"/>
                <a:gd name="T4" fmla="*/ 8 w 344"/>
                <a:gd name="T5" fmla="*/ 6 h 126"/>
                <a:gd name="T6" fmla="*/ 42 w 344"/>
                <a:gd name="T7" fmla="*/ 9 h 126"/>
                <a:gd name="T8" fmla="*/ 81 w 344"/>
                <a:gd name="T9" fmla="*/ 11 h 126"/>
                <a:gd name="T10" fmla="*/ 121 w 344"/>
                <a:gd name="T11" fmla="*/ 1 h 126"/>
                <a:gd name="T12" fmla="*/ 150 w 344"/>
                <a:gd name="T13" fmla="*/ 9 h 126"/>
                <a:gd name="T14" fmla="*/ 182 w 344"/>
                <a:gd name="T15" fmla="*/ 12 h 126"/>
                <a:gd name="T16" fmla="*/ 189 w 344"/>
                <a:gd name="T17" fmla="*/ 26 h 126"/>
                <a:gd name="T18" fmla="*/ 206 w 344"/>
                <a:gd name="T19" fmla="*/ 23 h 126"/>
                <a:gd name="T20" fmla="*/ 218 w 344"/>
                <a:gd name="T21" fmla="*/ 0 h 126"/>
                <a:gd name="T22" fmla="*/ 265 w 344"/>
                <a:gd name="T23" fmla="*/ 1 h 126"/>
                <a:gd name="T24" fmla="*/ 268 w 344"/>
                <a:gd name="T25" fmla="*/ 21 h 126"/>
                <a:gd name="T26" fmla="*/ 290 w 344"/>
                <a:gd name="T27" fmla="*/ 21 h 126"/>
                <a:gd name="T28" fmla="*/ 310 w 344"/>
                <a:gd name="T29" fmla="*/ 28 h 126"/>
                <a:gd name="T30" fmla="*/ 312 w 344"/>
                <a:gd name="T31" fmla="*/ 40 h 126"/>
                <a:gd name="T32" fmla="*/ 340 w 344"/>
                <a:gd name="T33" fmla="*/ 51 h 126"/>
                <a:gd name="T34" fmla="*/ 344 w 344"/>
                <a:gd name="T35" fmla="*/ 69 h 126"/>
                <a:gd name="T36" fmla="*/ 278 w 344"/>
                <a:gd name="T37" fmla="*/ 66 h 126"/>
                <a:gd name="T38" fmla="*/ 267 w 344"/>
                <a:gd name="T39" fmla="*/ 88 h 126"/>
                <a:gd name="T40" fmla="*/ 227 w 344"/>
                <a:gd name="T41" fmla="*/ 113 h 126"/>
                <a:gd name="T42" fmla="*/ 191 w 344"/>
                <a:gd name="T43" fmla="*/ 119 h 126"/>
                <a:gd name="T44" fmla="*/ 160 w 344"/>
                <a:gd name="T45" fmla="*/ 101 h 126"/>
                <a:gd name="T46" fmla="*/ 146 w 344"/>
                <a:gd name="T47" fmla="*/ 102 h 126"/>
                <a:gd name="T48" fmla="*/ 126 w 344"/>
                <a:gd name="T49" fmla="*/ 122 h 126"/>
                <a:gd name="T50" fmla="*/ 114 w 344"/>
                <a:gd name="T51" fmla="*/ 126 h 126"/>
                <a:gd name="T52" fmla="*/ 95 w 344"/>
                <a:gd name="T53" fmla="*/ 125 h 126"/>
                <a:gd name="T54" fmla="*/ 96 w 344"/>
                <a:gd name="T55" fmla="*/ 97 h 126"/>
                <a:gd name="T56" fmla="*/ 91 w 344"/>
                <a:gd name="T57" fmla="*/ 83 h 126"/>
                <a:gd name="T58" fmla="*/ 76 w 344"/>
                <a:gd name="T59" fmla="*/ 68 h 126"/>
                <a:gd name="T60" fmla="*/ 72 w 344"/>
                <a:gd name="T61" fmla="*/ 56 h 126"/>
                <a:gd name="T62" fmla="*/ 59 w 344"/>
                <a:gd name="T63" fmla="*/ 48 h 126"/>
                <a:gd name="T64" fmla="*/ 50 w 344"/>
                <a:gd name="T65" fmla="*/ 40 h 126"/>
                <a:gd name="T66" fmla="*/ 31 w 344"/>
                <a:gd name="T67" fmla="*/ 34 h 126"/>
                <a:gd name="T68" fmla="*/ 14 w 344"/>
                <a:gd name="T69" fmla="*/ 29 h 126"/>
                <a:gd name="T70" fmla="*/ 5 w 344"/>
                <a:gd name="T71" fmla="*/ 24 h 126"/>
                <a:gd name="T72" fmla="*/ 5 w 344"/>
                <a:gd name="T73"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26">
                  <a:moveTo>
                    <a:pt x="5" y="24"/>
                  </a:moveTo>
                  <a:lnTo>
                    <a:pt x="0" y="17"/>
                  </a:lnTo>
                  <a:lnTo>
                    <a:pt x="8" y="6"/>
                  </a:lnTo>
                  <a:lnTo>
                    <a:pt x="42" y="9"/>
                  </a:lnTo>
                  <a:lnTo>
                    <a:pt x="81" y="11"/>
                  </a:lnTo>
                  <a:lnTo>
                    <a:pt x="121" y="1"/>
                  </a:lnTo>
                  <a:lnTo>
                    <a:pt x="150" y="9"/>
                  </a:lnTo>
                  <a:lnTo>
                    <a:pt x="182" y="12"/>
                  </a:lnTo>
                  <a:lnTo>
                    <a:pt x="189" y="26"/>
                  </a:lnTo>
                  <a:lnTo>
                    <a:pt x="206" y="23"/>
                  </a:lnTo>
                  <a:lnTo>
                    <a:pt x="218" y="0"/>
                  </a:lnTo>
                  <a:lnTo>
                    <a:pt x="265" y="1"/>
                  </a:lnTo>
                  <a:lnTo>
                    <a:pt x="268" y="21"/>
                  </a:lnTo>
                  <a:lnTo>
                    <a:pt x="290" y="21"/>
                  </a:lnTo>
                  <a:lnTo>
                    <a:pt x="310" y="28"/>
                  </a:lnTo>
                  <a:lnTo>
                    <a:pt x="312" y="40"/>
                  </a:lnTo>
                  <a:lnTo>
                    <a:pt x="340" y="51"/>
                  </a:lnTo>
                  <a:lnTo>
                    <a:pt x="344" y="69"/>
                  </a:lnTo>
                  <a:lnTo>
                    <a:pt x="278" y="66"/>
                  </a:lnTo>
                  <a:lnTo>
                    <a:pt x="267" y="88"/>
                  </a:lnTo>
                  <a:lnTo>
                    <a:pt x="227" y="113"/>
                  </a:lnTo>
                  <a:lnTo>
                    <a:pt x="191" y="119"/>
                  </a:lnTo>
                  <a:lnTo>
                    <a:pt x="160" y="101"/>
                  </a:lnTo>
                  <a:lnTo>
                    <a:pt x="146" y="102"/>
                  </a:lnTo>
                  <a:lnTo>
                    <a:pt x="126" y="122"/>
                  </a:lnTo>
                  <a:lnTo>
                    <a:pt x="114" y="126"/>
                  </a:lnTo>
                  <a:lnTo>
                    <a:pt x="95" y="125"/>
                  </a:lnTo>
                  <a:lnTo>
                    <a:pt x="96" y="97"/>
                  </a:lnTo>
                  <a:lnTo>
                    <a:pt x="91" y="83"/>
                  </a:lnTo>
                  <a:lnTo>
                    <a:pt x="76" y="68"/>
                  </a:lnTo>
                  <a:lnTo>
                    <a:pt x="72" y="56"/>
                  </a:lnTo>
                  <a:lnTo>
                    <a:pt x="59" y="48"/>
                  </a:lnTo>
                  <a:lnTo>
                    <a:pt x="50" y="40"/>
                  </a:lnTo>
                  <a:lnTo>
                    <a:pt x="31" y="34"/>
                  </a:lnTo>
                  <a:lnTo>
                    <a:pt x="14" y="29"/>
                  </a:lnTo>
                  <a:lnTo>
                    <a:pt x="5" y="24"/>
                  </a:lnTo>
                  <a:lnTo>
                    <a:pt x="5" y="24"/>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1">
              <a:extLst>
                <a:ext uri="{FF2B5EF4-FFF2-40B4-BE49-F238E27FC236}">
                  <a16:creationId xmlns:a16="http://schemas.microsoft.com/office/drawing/2014/main" id="{6E90EB29-C3D8-471C-87F5-E93805C6B5C5}"/>
                </a:ext>
              </a:extLst>
            </p:cNvPr>
            <p:cNvSpPr>
              <a:spLocks/>
            </p:cNvSpPr>
            <p:nvPr/>
          </p:nvSpPr>
          <p:spPr bwMode="auto">
            <a:xfrm>
              <a:off x="7242004" y="4627769"/>
              <a:ext cx="306895" cy="185111"/>
            </a:xfrm>
            <a:custGeom>
              <a:avLst/>
              <a:gdLst>
                <a:gd name="T0" fmla="*/ 189 w 189"/>
                <a:gd name="T1" fmla="*/ 100 h 114"/>
                <a:gd name="T2" fmla="*/ 176 w 189"/>
                <a:gd name="T3" fmla="*/ 75 h 114"/>
                <a:gd name="T4" fmla="*/ 131 w 189"/>
                <a:gd name="T5" fmla="*/ 66 h 114"/>
                <a:gd name="T6" fmla="*/ 127 w 189"/>
                <a:gd name="T7" fmla="*/ 58 h 114"/>
                <a:gd name="T8" fmla="*/ 139 w 189"/>
                <a:gd name="T9" fmla="*/ 47 h 114"/>
                <a:gd name="T10" fmla="*/ 129 w 189"/>
                <a:gd name="T11" fmla="*/ 31 h 114"/>
                <a:gd name="T12" fmla="*/ 114 w 189"/>
                <a:gd name="T13" fmla="*/ 32 h 114"/>
                <a:gd name="T14" fmla="*/ 109 w 189"/>
                <a:gd name="T15" fmla="*/ 3 h 114"/>
                <a:gd name="T16" fmla="*/ 76 w 189"/>
                <a:gd name="T17" fmla="*/ 0 h 114"/>
                <a:gd name="T18" fmla="*/ 36 w 189"/>
                <a:gd name="T19" fmla="*/ 25 h 114"/>
                <a:gd name="T20" fmla="*/ 0 w 189"/>
                <a:gd name="T21" fmla="*/ 31 h 114"/>
                <a:gd name="T22" fmla="*/ 24 w 189"/>
                <a:gd name="T23" fmla="*/ 59 h 114"/>
                <a:gd name="T24" fmla="*/ 21 w 189"/>
                <a:gd name="T25" fmla="*/ 78 h 114"/>
                <a:gd name="T26" fmla="*/ 37 w 189"/>
                <a:gd name="T27" fmla="*/ 87 h 114"/>
                <a:gd name="T28" fmla="*/ 64 w 189"/>
                <a:gd name="T29" fmla="*/ 81 h 114"/>
                <a:gd name="T30" fmla="*/ 91 w 189"/>
                <a:gd name="T31" fmla="*/ 94 h 114"/>
                <a:gd name="T32" fmla="*/ 103 w 189"/>
                <a:gd name="T33" fmla="*/ 83 h 114"/>
                <a:gd name="T34" fmla="*/ 125 w 189"/>
                <a:gd name="T35" fmla="*/ 94 h 114"/>
                <a:gd name="T36" fmla="*/ 138 w 189"/>
                <a:gd name="T37" fmla="*/ 87 h 114"/>
                <a:gd name="T38" fmla="*/ 149 w 189"/>
                <a:gd name="T39" fmla="*/ 93 h 114"/>
                <a:gd name="T40" fmla="*/ 176 w 189"/>
                <a:gd name="T41" fmla="*/ 114 h 114"/>
                <a:gd name="T42" fmla="*/ 189 w 189"/>
                <a:gd name="T43" fmla="*/ 10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114">
                  <a:moveTo>
                    <a:pt x="189" y="100"/>
                  </a:moveTo>
                  <a:lnTo>
                    <a:pt x="176" y="75"/>
                  </a:lnTo>
                  <a:lnTo>
                    <a:pt x="131" y="66"/>
                  </a:lnTo>
                  <a:lnTo>
                    <a:pt x="127" y="58"/>
                  </a:lnTo>
                  <a:lnTo>
                    <a:pt x="139" y="47"/>
                  </a:lnTo>
                  <a:lnTo>
                    <a:pt x="129" y="31"/>
                  </a:lnTo>
                  <a:lnTo>
                    <a:pt x="114" y="32"/>
                  </a:lnTo>
                  <a:lnTo>
                    <a:pt x="109" y="3"/>
                  </a:lnTo>
                  <a:lnTo>
                    <a:pt x="76" y="0"/>
                  </a:lnTo>
                  <a:lnTo>
                    <a:pt x="36" y="25"/>
                  </a:lnTo>
                  <a:lnTo>
                    <a:pt x="0" y="31"/>
                  </a:lnTo>
                  <a:lnTo>
                    <a:pt x="24" y="59"/>
                  </a:lnTo>
                  <a:lnTo>
                    <a:pt x="21" y="78"/>
                  </a:lnTo>
                  <a:lnTo>
                    <a:pt x="37" y="87"/>
                  </a:lnTo>
                  <a:lnTo>
                    <a:pt x="64" y="81"/>
                  </a:lnTo>
                  <a:lnTo>
                    <a:pt x="91" y="94"/>
                  </a:lnTo>
                  <a:lnTo>
                    <a:pt x="103" y="83"/>
                  </a:lnTo>
                  <a:lnTo>
                    <a:pt x="125" y="94"/>
                  </a:lnTo>
                  <a:lnTo>
                    <a:pt x="138" y="87"/>
                  </a:lnTo>
                  <a:lnTo>
                    <a:pt x="149" y="93"/>
                  </a:lnTo>
                  <a:lnTo>
                    <a:pt x="176" y="114"/>
                  </a:lnTo>
                  <a:lnTo>
                    <a:pt x="189" y="10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2">
              <a:extLst>
                <a:ext uri="{FF2B5EF4-FFF2-40B4-BE49-F238E27FC236}">
                  <a16:creationId xmlns:a16="http://schemas.microsoft.com/office/drawing/2014/main" id="{21036987-212C-4422-899B-4EFA76AB60B5}"/>
                </a:ext>
              </a:extLst>
            </p:cNvPr>
            <p:cNvSpPr>
              <a:spLocks/>
            </p:cNvSpPr>
            <p:nvPr/>
          </p:nvSpPr>
          <p:spPr bwMode="auto">
            <a:xfrm>
              <a:off x="6761366" y="5111655"/>
              <a:ext cx="509867" cy="628403"/>
            </a:xfrm>
            <a:custGeom>
              <a:avLst/>
              <a:gdLst>
                <a:gd name="T0" fmla="*/ 0 w 314"/>
                <a:gd name="T1" fmla="*/ 163 h 387"/>
                <a:gd name="T2" fmla="*/ 2 w 314"/>
                <a:gd name="T3" fmla="*/ 193 h 387"/>
                <a:gd name="T4" fmla="*/ 8 w 314"/>
                <a:gd name="T5" fmla="*/ 206 h 387"/>
                <a:gd name="T6" fmla="*/ 9 w 314"/>
                <a:gd name="T7" fmla="*/ 232 h 387"/>
                <a:gd name="T8" fmla="*/ 11 w 314"/>
                <a:gd name="T9" fmla="*/ 235 h 387"/>
                <a:gd name="T10" fmla="*/ 25 w 314"/>
                <a:gd name="T11" fmla="*/ 239 h 387"/>
                <a:gd name="T12" fmla="*/ 38 w 314"/>
                <a:gd name="T13" fmla="*/ 237 h 387"/>
                <a:gd name="T14" fmla="*/ 57 w 314"/>
                <a:gd name="T15" fmla="*/ 254 h 387"/>
                <a:gd name="T16" fmla="*/ 51 w 314"/>
                <a:gd name="T17" fmla="*/ 277 h 387"/>
                <a:gd name="T18" fmla="*/ 48 w 314"/>
                <a:gd name="T19" fmla="*/ 297 h 387"/>
                <a:gd name="T20" fmla="*/ 37 w 314"/>
                <a:gd name="T21" fmla="*/ 314 h 387"/>
                <a:gd name="T22" fmla="*/ 26 w 314"/>
                <a:gd name="T23" fmla="*/ 333 h 387"/>
                <a:gd name="T24" fmla="*/ 27 w 314"/>
                <a:gd name="T25" fmla="*/ 362 h 387"/>
                <a:gd name="T26" fmla="*/ 27 w 314"/>
                <a:gd name="T27" fmla="*/ 374 h 387"/>
                <a:gd name="T28" fmla="*/ 49 w 314"/>
                <a:gd name="T29" fmla="*/ 383 h 387"/>
                <a:gd name="T30" fmla="*/ 87 w 314"/>
                <a:gd name="T31" fmla="*/ 387 h 387"/>
                <a:gd name="T32" fmla="*/ 177 w 314"/>
                <a:gd name="T33" fmla="*/ 292 h 387"/>
                <a:gd name="T34" fmla="*/ 260 w 314"/>
                <a:gd name="T35" fmla="*/ 197 h 387"/>
                <a:gd name="T36" fmla="*/ 287 w 314"/>
                <a:gd name="T37" fmla="*/ 180 h 387"/>
                <a:gd name="T38" fmla="*/ 293 w 314"/>
                <a:gd name="T39" fmla="*/ 104 h 387"/>
                <a:gd name="T40" fmla="*/ 288 w 314"/>
                <a:gd name="T41" fmla="*/ 83 h 387"/>
                <a:gd name="T42" fmla="*/ 314 w 314"/>
                <a:gd name="T43" fmla="*/ 2 h 387"/>
                <a:gd name="T44" fmla="*/ 304 w 314"/>
                <a:gd name="T45" fmla="*/ 0 h 387"/>
                <a:gd name="T46" fmla="*/ 272 w 314"/>
                <a:gd name="T47" fmla="*/ 21 h 387"/>
                <a:gd name="T48" fmla="*/ 251 w 314"/>
                <a:gd name="T49" fmla="*/ 26 h 387"/>
                <a:gd name="T50" fmla="*/ 230 w 314"/>
                <a:gd name="T51" fmla="*/ 57 h 387"/>
                <a:gd name="T52" fmla="*/ 195 w 314"/>
                <a:gd name="T53" fmla="*/ 66 h 387"/>
                <a:gd name="T54" fmla="*/ 178 w 314"/>
                <a:gd name="T55" fmla="*/ 81 h 387"/>
                <a:gd name="T56" fmla="*/ 152 w 314"/>
                <a:gd name="T57" fmla="*/ 85 h 387"/>
                <a:gd name="T58" fmla="*/ 121 w 314"/>
                <a:gd name="T59" fmla="*/ 77 h 387"/>
                <a:gd name="T60" fmla="*/ 74 w 314"/>
                <a:gd name="T61" fmla="*/ 101 h 387"/>
                <a:gd name="T62" fmla="*/ 51 w 314"/>
                <a:gd name="T63" fmla="*/ 98 h 387"/>
                <a:gd name="T64" fmla="*/ 30 w 314"/>
                <a:gd name="T65" fmla="*/ 110 h 387"/>
                <a:gd name="T66" fmla="*/ 26 w 314"/>
                <a:gd name="T67" fmla="*/ 126 h 387"/>
                <a:gd name="T68" fmla="*/ 36 w 314"/>
                <a:gd name="T69" fmla="*/ 136 h 387"/>
                <a:gd name="T70" fmla="*/ 15 w 314"/>
                <a:gd name="T71" fmla="*/ 143 h 387"/>
                <a:gd name="T72" fmla="*/ 14 w 314"/>
                <a:gd name="T73" fmla="*/ 159 h 387"/>
                <a:gd name="T74" fmla="*/ 0 w 314"/>
                <a:gd name="T75" fmla="*/ 16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 h="387">
                  <a:moveTo>
                    <a:pt x="0" y="163"/>
                  </a:moveTo>
                  <a:lnTo>
                    <a:pt x="2" y="193"/>
                  </a:lnTo>
                  <a:lnTo>
                    <a:pt x="8" y="206"/>
                  </a:lnTo>
                  <a:lnTo>
                    <a:pt x="9" y="232"/>
                  </a:lnTo>
                  <a:lnTo>
                    <a:pt x="11" y="235"/>
                  </a:lnTo>
                  <a:lnTo>
                    <a:pt x="25" y="239"/>
                  </a:lnTo>
                  <a:lnTo>
                    <a:pt x="38" y="237"/>
                  </a:lnTo>
                  <a:lnTo>
                    <a:pt x="57" y="254"/>
                  </a:lnTo>
                  <a:lnTo>
                    <a:pt x="51" y="277"/>
                  </a:lnTo>
                  <a:lnTo>
                    <a:pt x="48" y="297"/>
                  </a:lnTo>
                  <a:lnTo>
                    <a:pt x="37" y="314"/>
                  </a:lnTo>
                  <a:lnTo>
                    <a:pt x="26" y="333"/>
                  </a:lnTo>
                  <a:lnTo>
                    <a:pt x="27" y="362"/>
                  </a:lnTo>
                  <a:lnTo>
                    <a:pt x="27" y="374"/>
                  </a:lnTo>
                  <a:lnTo>
                    <a:pt x="49" y="383"/>
                  </a:lnTo>
                  <a:lnTo>
                    <a:pt x="87" y="387"/>
                  </a:lnTo>
                  <a:lnTo>
                    <a:pt x="177" y="292"/>
                  </a:lnTo>
                  <a:lnTo>
                    <a:pt x="260" y="197"/>
                  </a:lnTo>
                  <a:lnTo>
                    <a:pt x="287" y="180"/>
                  </a:lnTo>
                  <a:lnTo>
                    <a:pt x="293" y="104"/>
                  </a:lnTo>
                  <a:lnTo>
                    <a:pt x="288" y="83"/>
                  </a:lnTo>
                  <a:lnTo>
                    <a:pt x="314" y="2"/>
                  </a:lnTo>
                  <a:lnTo>
                    <a:pt x="304" y="0"/>
                  </a:lnTo>
                  <a:lnTo>
                    <a:pt x="272" y="21"/>
                  </a:lnTo>
                  <a:lnTo>
                    <a:pt x="251" y="26"/>
                  </a:lnTo>
                  <a:lnTo>
                    <a:pt x="230" y="57"/>
                  </a:lnTo>
                  <a:lnTo>
                    <a:pt x="195" y="66"/>
                  </a:lnTo>
                  <a:lnTo>
                    <a:pt x="178" y="81"/>
                  </a:lnTo>
                  <a:lnTo>
                    <a:pt x="152" y="85"/>
                  </a:lnTo>
                  <a:lnTo>
                    <a:pt x="121" y="77"/>
                  </a:lnTo>
                  <a:lnTo>
                    <a:pt x="74" y="101"/>
                  </a:lnTo>
                  <a:lnTo>
                    <a:pt x="51" y="98"/>
                  </a:lnTo>
                  <a:lnTo>
                    <a:pt x="30" y="110"/>
                  </a:lnTo>
                  <a:lnTo>
                    <a:pt x="26" y="126"/>
                  </a:lnTo>
                  <a:lnTo>
                    <a:pt x="36" y="136"/>
                  </a:lnTo>
                  <a:lnTo>
                    <a:pt x="15" y="143"/>
                  </a:lnTo>
                  <a:lnTo>
                    <a:pt x="14" y="159"/>
                  </a:lnTo>
                  <a:lnTo>
                    <a:pt x="0" y="163"/>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3">
              <a:extLst>
                <a:ext uri="{FF2B5EF4-FFF2-40B4-BE49-F238E27FC236}">
                  <a16:creationId xmlns:a16="http://schemas.microsoft.com/office/drawing/2014/main" id="{97C5AEA9-5793-41C2-AFA0-74C39DFCFAA7}"/>
                </a:ext>
              </a:extLst>
            </p:cNvPr>
            <p:cNvSpPr>
              <a:spLocks/>
            </p:cNvSpPr>
            <p:nvPr/>
          </p:nvSpPr>
          <p:spPr bwMode="auto">
            <a:xfrm>
              <a:off x="6750000" y="5493242"/>
              <a:ext cx="103922" cy="198101"/>
            </a:xfrm>
            <a:custGeom>
              <a:avLst/>
              <a:gdLst>
                <a:gd name="T0" fmla="*/ 0 w 64"/>
                <a:gd name="T1" fmla="*/ 119 h 122"/>
                <a:gd name="T2" fmla="*/ 1 w 64"/>
                <a:gd name="T3" fmla="*/ 89 h 122"/>
                <a:gd name="T4" fmla="*/ 7 w 64"/>
                <a:gd name="T5" fmla="*/ 70 h 122"/>
                <a:gd name="T6" fmla="*/ 13 w 64"/>
                <a:gd name="T7" fmla="*/ 54 h 122"/>
                <a:gd name="T8" fmla="*/ 13 w 64"/>
                <a:gd name="T9" fmla="*/ 32 h 122"/>
                <a:gd name="T10" fmla="*/ 22 w 64"/>
                <a:gd name="T11" fmla="*/ 19 h 122"/>
                <a:gd name="T12" fmla="*/ 22 w 64"/>
                <a:gd name="T13" fmla="*/ 5 h 122"/>
                <a:gd name="T14" fmla="*/ 18 w 64"/>
                <a:gd name="T15" fmla="*/ 0 h 122"/>
                <a:gd name="T16" fmla="*/ 18 w 64"/>
                <a:gd name="T17" fmla="*/ 0 h 122"/>
                <a:gd name="T18" fmla="*/ 32 w 64"/>
                <a:gd name="T19" fmla="*/ 4 h 122"/>
                <a:gd name="T20" fmla="*/ 45 w 64"/>
                <a:gd name="T21" fmla="*/ 2 h 122"/>
                <a:gd name="T22" fmla="*/ 64 w 64"/>
                <a:gd name="T23" fmla="*/ 19 h 122"/>
                <a:gd name="T24" fmla="*/ 58 w 64"/>
                <a:gd name="T25" fmla="*/ 42 h 122"/>
                <a:gd name="T26" fmla="*/ 55 w 64"/>
                <a:gd name="T27" fmla="*/ 62 h 122"/>
                <a:gd name="T28" fmla="*/ 44 w 64"/>
                <a:gd name="T29" fmla="*/ 79 h 122"/>
                <a:gd name="T30" fmla="*/ 33 w 64"/>
                <a:gd name="T31" fmla="*/ 98 h 122"/>
                <a:gd name="T32" fmla="*/ 11 w 64"/>
                <a:gd name="T33" fmla="*/ 112 h 122"/>
                <a:gd name="T34" fmla="*/ 7 w 64"/>
                <a:gd name="T35" fmla="*/ 122 h 122"/>
                <a:gd name="T36" fmla="*/ 0 w 64"/>
                <a:gd name="T37"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22">
                  <a:moveTo>
                    <a:pt x="0" y="119"/>
                  </a:moveTo>
                  <a:lnTo>
                    <a:pt x="1" y="89"/>
                  </a:lnTo>
                  <a:lnTo>
                    <a:pt x="7" y="70"/>
                  </a:lnTo>
                  <a:lnTo>
                    <a:pt x="13" y="54"/>
                  </a:lnTo>
                  <a:lnTo>
                    <a:pt x="13" y="32"/>
                  </a:lnTo>
                  <a:lnTo>
                    <a:pt x="22" y="19"/>
                  </a:lnTo>
                  <a:lnTo>
                    <a:pt x="22" y="5"/>
                  </a:lnTo>
                  <a:lnTo>
                    <a:pt x="18" y="0"/>
                  </a:lnTo>
                  <a:lnTo>
                    <a:pt x="18" y="0"/>
                  </a:lnTo>
                  <a:lnTo>
                    <a:pt x="32" y="4"/>
                  </a:lnTo>
                  <a:lnTo>
                    <a:pt x="45" y="2"/>
                  </a:lnTo>
                  <a:lnTo>
                    <a:pt x="64" y="19"/>
                  </a:lnTo>
                  <a:lnTo>
                    <a:pt x="58" y="42"/>
                  </a:lnTo>
                  <a:lnTo>
                    <a:pt x="55" y="62"/>
                  </a:lnTo>
                  <a:lnTo>
                    <a:pt x="44" y="79"/>
                  </a:lnTo>
                  <a:lnTo>
                    <a:pt x="33" y="98"/>
                  </a:lnTo>
                  <a:lnTo>
                    <a:pt x="11" y="112"/>
                  </a:lnTo>
                  <a:lnTo>
                    <a:pt x="7" y="122"/>
                  </a:lnTo>
                  <a:lnTo>
                    <a:pt x="0" y="119"/>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4">
              <a:extLst>
                <a:ext uri="{FF2B5EF4-FFF2-40B4-BE49-F238E27FC236}">
                  <a16:creationId xmlns:a16="http://schemas.microsoft.com/office/drawing/2014/main" id="{47AC47A4-A506-4466-940F-BEC5A3644F74}"/>
                </a:ext>
              </a:extLst>
            </p:cNvPr>
            <p:cNvSpPr>
              <a:spLocks/>
            </p:cNvSpPr>
            <p:nvPr/>
          </p:nvSpPr>
          <p:spPr bwMode="auto">
            <a:xfrm>
              <a:off x="6743505" y="5585798"/>
              <a:ext cx="355608" cy="482263"/>
            </a:xfrm>
            <a:custGeom>
              <a:avLst/>
              <a:gdLst>
                <a:gd name="T0" fmla="*/ 38 w 219"/>
                <a:gd name="T1" fmla="*/ 82 h 297"/>
                <a:gd name="T2" fmla="*/ 60 w 219"/>
                <a:gd name="T3" fmla="*/ 91 h 297"/>
                <a:gd name="T4" fmla="*/ 98 w 219"/>
                <a:gd name="T5" fmla="*/ 95 h 297"/>
                <a:gd name="T6" fmla="*/ 188 w 219"/>
                <a:gd name="T7" fmla="*/ 0 h 297"/>
                <a:gd name="T8" fmla="*/ 219 w 219"/>
                <a:gd name="T9" fmla="*/ 73 h 297"/>
                <a:gd name="T10" fmla="*/ 198 w 219"/>
                <a:gd name="T11" fmla="*/ 98 h 297"/>
                <a:gd name="T12" fmla="*/ 118 w 219"/>
                <a:gd name="T13" fmla="*/ 130 h 297"/>
                <a:gd name="T14" fmla="*/ 181 w 219"/>
                <a:gd name="T15" fmla="*/ 196 h 297"/>
                <a:gd name="T16" fmla="*/ 164 w 219"/>
                <a:gd name="T17" fmla="*/ 207 h 297"/>
                <a:gd name="T18" fmla="*/ 158 w 219"/>
                <a:gd name="T19" fmla="*/ 232 h 297"/>
                <a:gd name="T20" fmla="*/ 119 w 219"/>
                <a:gd name="T21" fmla="*/ 243 h 297"/>
                <a:gd name="T22" fmla="*/ 110 w 219"/>
                <a:gd name="T23" fmla="*/ 254 h 297"/>
                <a:gd name="T24" fmla="*/ 107 w 219"/>
                <a:gd name="T25" fmla="*/ 275 h 297"/>
                <a:gd name="T26" fmla="*/ 81 w 219"/>
                <a:gd name="T27" fmla="*/ 297 h 297"/>
                <a:gd name="T28" fmla="*/ 31 w 219"/>
                <a:gd name="T29" fmla="*/ 297 h 297"/>
                <a:gd name="T30" fmla="*/ 30 w 219"/>
                <a:gd name="T31" fmla="*/ 242 h 297"/>
                <a:gd name="T32" fmla="*/ 36 w 219"/>
                <a:gd name="T33" fmla="*/ 187 h 297"/>
                <a:gd name="T34" fmla="*/ 30 w 219"/>
                <a:gd name="T35" fmla="*/ 180 h 297"/>
                <a:gd name="T36" fmla="*/ 30 w 219"/>
                <a:gd name="T37" fmla="*/ 162 h 297"/>
                <a:gd name="T38" fmla="*/ 20 w 219"/>
                <a:gd name="T39" fmla="*/ 180 h 297"/>
                <a:gd name="T40" fmla="*/ 4 w 219"/>
                <a:gd name="T41" fmla="*/ 175 h 297"/>
                <a:gd name="T42" fmla="*/ 0 w 219"/>
                <a:gd name="T43" fmla="*/ 167 h 297"/>
                <a:gd name="T44" fmla="*/ 13 w 219"/>
                <a:gd name="T45" fmla="*/ 146 h 297"/>
                <a:gd name="T46" fmla="*/ 0 w 219"/>
                <a:gd name="T47" fmla="*/ 135 h 297"/>
                <a:gd name="T48" fmla="*/ 2 w 219"/>
                <a:gd name="T49" fmla="*/ 107 h 297"/>
                <a:gd name="T50" fmla="*/ 15 w 219"/>
                <a:gd name="T51" fmla="*/ 104 h 297"/>
                <a:gd name="T52" fmla="*/ 32 w 219"/>
                <a:gd name="T53" fmla="*/ 117 h 297"/>
                <a:gd name="T54" fmla="*/ 36 w 219"/>
                <a:gd name="T55" fmla="*/ 98 h 297"/>
                <a:gd name="T56" fmla="*/ 38 w 219"/>
                <a:gd name="T57" fmla="*/ 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97">
                  <a:moveTo>
                    <a:pt x="38" y="82"/>
                  </a:moveTo>
                  <a:lnTo>
                    <a:pt x="60" y="91"/>
                  </a:lnTo>
                  <a:lnTo>
                    <a:pt x="98" y="95"/>
                  </a:lnTo>
                  <a:lnTo>
                    <a:pt x="188" y="0"/>
                  </a:lnTo>
                  <a:lnTo>
                    <a:pt x="219" y="73"/>
                  </a:lnTo>
                  <a:lnTo>
                    <a:pt x="198" y="98"/>
                  </a:lnTo>
                  <a:lnTo>
                    <a:pt x="118" y="130"/>
                  </a:lnTo>
                  <a:lnTo>
                    <a:pt x="181" y="196"/>
                  </a:lnTo>
                  <a:lnTo>
                    <a:pt x="164" y="207"/>
                  </a:lnTo>
                  <a:lnTo>
                    <a:pt x="158" y="232"/>
                  </a:lnTo>
                  <a:lnTo>
                    <a:pt x="119" y="243"/>
                  </a:lnTo>
                  <a:lnTo>
                    <a:pt x="110" y="254"/>
                  </a:lnTo>
                  <a:lnTo>
                    <a:pt x="107" y="275"/>
                  </a:lnTo>
                  <a:lnTo>
                    <a:pt x="81" y="297"/>
                  </a:lnTo>
                  <a:lnTo>
                    <a:pt x="31" y="297"/>
                  </a:lnTo>
                  <a:lnTo>
                    <a:pt x="30" y="242"/>
                  </a:lnTo>
                  <a:lnTo>
                    <a:pt x="36" y="187"/>
                  </a:lnTo>
                  <a:lnTo>
                    <a:pt x="30" y="180"/>
                  </a:lnTo>
                  <a:lnTo>
                    <a:pt x="30" y="162"/>
                  </a:lnTo>
                  <a:lnTo>
                    <a:pt x="20" y="180"/>
                  </a:lnTo>
                  <a:lnTo>
                    <a:pt x="4" y="175"/>
                  </a:lnTo>
                  <a:lnTo>
                    <a:pt x="0" y="167"/>
                  </a:lnTo>
                  <a:lnTo>
                    <a:pt x="13" y="146"/>
                  </a:lnTo>
                  <a:lnTo>
                    <a:pt x="0" y="135"/>
                  </a:lnTo>
                  <a:lnTo>
                    <a:pt x="2" y="107"/>
                  </a:lnTo>
                  <a:lnTo>
                    <a:pt x="15" y="104"/>
                  </a:lnTo>
                  <a:lnTo>
                    <a:pt x="32" y="117"/>
                  </a:lnTo>
                  <a:lnTo>
                    <a:pt x="36" y="98"/>
                  </a:lnTo>
                  <a:lnTo>
                    <a:pt x="38" y="82"/>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5">
              <a:extLst>
                <a:ext uri="{FF2B5EF4-FFF2-40B4-BE49-F238E27FC236}">
                  <a16:creationId xmlns:a16="http://schemas.microsoft.com/office/drawing/2014/main" id="{1CE78C1A-E920-40F3-A938-7A25881D2CFA}"/>
                </a:ext>
              </a:extLst>
            </p:cNvPr>
            <p:cNvSpPr>
              <a:spLocks/>
            </p:cNvSpPr>
            <p:nvPr/>
          </p:nvSpPr>
          <p:spPr bwMode="auto">
            <a:xfrm>
              <a:off x="6701286" y="5652373"/>
              <a:ext cx="103922" cy="415687"/>
            </a:xfrm>
            <a:custGeom>
              <a:avLst/>
              <a:gdLst>
                <a:gd name="T0" fmla="*/ 56 w 64"/>
                <a:gd name="T1" fmla="*/ 121 h 256"/>
                <a:gd name="T2" fmla="*/ 46 w 64"/>
                <a:gd name="T3" fmla="*/ 139 h 256"/>
                <a:gd name="T4" fmla="*/ 30 w 64"/>
                <a:gd name="T5" fmla="*/ 134 h 256"/>
                <a:gd name="T6" fmla="*/ 26 w 64"/>
                <a:gd name="T7" fmla="*/ 126 h 256"/>
                <a:gd name="T8" fmla="*/ 39 w 64"/>
                <a:gd name="T9" fmla="*/ 105 h 256"/>
                <a:gd name="T10" fmla="*/ 26 w 64"/>
                <a:gd name="T11" fmla="*/ 94 h 256"/>
                <a:gd name="T12" fmla="*/ 28 w 64"/>
                <a:gd name="T13" fmla="*/ 66 h 256"/>
                <a:gd name="T14" fmla="*/ 41 w 64"/>
                <a:gd name="T15" fmla="*/ 63 h 256"/>
                <a:gd name="T16" fmla="*/ 58 w 64"/>
                <a:gd name="T17" fmla="*/ 76 h 256"/>
                <a:gd name="T18" fmla="*/ 62 w 64"/>
                <a:gd name="T19" fmla="*/ 57 h 256"/>
                <a:gd name="T20" fmla="*/ 64 w 64"/>
                <a:gd name="T21" fmla="*/ 41 h 256"/>
                <a:gd name="T22" fmla="*/ 64 w 64"/>
                <a:gd name="T23" fmla="*/ 29 h 256"/>
                <a:gd name="T24" fmla="*/ 63 w 64"/>
                <a:gd name="T25" fmla="*/ 0 h 256"/>
                <a:gd name="T26" fmla="*/ 41 w 64"/>
                <a:gd name="T27" fmla="*/ 14 h 256"/>
                <a:gd name="T28" fmla="*/ 37 w 64"/>
                <a:gd name="T29" fmla="*/ 24 h 256"/>
                <a:gd name="T30" fmla="*/ 30 w 64"/>
                <a:gd name="T31" fmla="*/ 21 h 256"/>
                <a:gd name="T32" fmla="*/ 18 w 64"/>
                <a:gd name="T33" fmla="*/ 41 h 256"/>
                <a:gd name="T34" fmla="*/ 18 w 64"/>
                <a:gd name="T35" fmla="*/ 61 h 256"/>
                <a:gd name="T36" fmla="*/ 18 w 64"/>
                <a:gd name="T37" fmla="*/ 87 h 256"/>
                <a:gd name="T38" fmla="*/ 8 w 64"/>
                <a:gd name="T39" fmla="*/ 117 h 256"/>
                <a:gd name="T40" fmla="*/ 6 w 64"/>
                <a:gd name="T41" fmla="*/ 121 h 256"/>
                <a:gd name="T42" fmla="*/ 6 w 64"/>
                <a:gd name="T43" fmla="*/ 121 h 256"/>
                <a:gd name="T44" fmla="*/ 13 w 64"/>
                <a:gd name="T45" fmla="*/ 126 h 256"/>
                <a:gd name="T46" fmla="*/ 5 w 64"/>
                <a:gd name="T47" fmla="*/ 149 h 256"/>
                <a:gd name="T48" fmla="*/ 0 w 64"/>
                <a:gd name="T49" fmla="*/ 155 h 256"/>
                <a:gd name="T50" fmla="*/ 17 w 64"/>
                <a:gd name="T51" fmla="*/ 171 h 256"/>
                <a:gd name="T52" fmla="*/ 43 w 64"/>
                <a:gd name="T53" fmla="*/ 213 h 256"/>
                <a:gd name="T54" fmla="*/ 46 w 64"/>
                <a:gd name="T55" fmla="*/ 253 h 256"/>
                <a:gd name="T56" fmla="*/ 46 w 64"/>
                <a:gd name="T57" fmla="*/ 254 h 256"/>
                <a:gd name="T58" fmla="*/ 51 w 64"/>
                <a:gd name="T59" fmla="*/ 249 h 256"/>
                <a:gd name="T60" fmla="*/ 57 w 64"/>
                <a:gd name="T61" fmla="*/ 256 h 256"/>
                <a:gd name="T62" fmla="*/ 56 w 64"/>
                <a:gd name="T63" fmla="*/ 201 h 256"/>
                <a:gd name="T64" fmla="*/ 62 w 64"/>
                <a:gd name="T65" fmla="*/ 146 h 256"/>
                <a:gd name="T66" fmla="*/ 56 w 64"/>
                <a:gd name="T67" fmla="*/ 139 h 256"/>
                <a:gd name="T68" fmla="*/ 56 w 64"/>
                <a:gd name="T69" fmla="*/ 12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256">
                  <a:moveTo>
                    <a:pt x="56" y="121"/>
                  </a:moveTo>
                  <a:lnTo>
                    <a:pt x="46" y="139"/>
                  </a:lnTo>
                  <a:lnTo>
                    <a:pt x="30" y="134"/>
                  </a:lnTo>
                  <a:lnTo>
                    <a:pt x="26" y="126"/>
                  </a:lnTo>
                  <a:lnTo>
                    <a:pt x="39" y="105"/>
                  </a:lnTo>
                  <a:lnTo>
                    <a:pt x="26" y="94"/>
                  </a:lnTo>
                  <a:lnTo>
                    <a:pt x="28" y="66"/>
                  </a:lnTo>
                  <a:lnTo>
                    <a:pt x="41" y="63"/>
                  </a:lnTo>
                  <a:lnTo>
                    <a:pt x="58" y="76"/>
                  </a:lnTo>
                  <a:lnTo>
                    <a:pt x="62" y="57"/>
                  </a:lnTo>
                  <a:lnTo>
                    <a:pt x="64" y="41"/>
                  </a:lnTo>
                  <a:lnTo>
                    <a:pt x="64" y="29"/>
                  </a:lnTo>
                  <a:lnTo>
                    <a:pt x="63" y="0"/>
                  </a:lnTo>
                  <a:lnTo>
                    <a:pt x="41" y="14"/>
                  </a:lnTo>
                  <a:lnTo>
                    <a:pt x="37" y="24"/>
                  </a:lnTo>
                  <a:lnTo>
                    <a:pt x="30" y="21"/>
                  </a:lnTo>
                  <a:lnTo>
                    <a:pt x="18" y="41"/>
                  </a:lnTo>
                  <a:lnTo>
                    <a:pt x="18" y="61"/>
                  </a:lnTo>
                  <a:lnTo>
                    <a:pt x="18" y="87"/>
                  </a:lnTo>
                  <a:lnTo>
                    <a:pt x="8" y="117"/>
                  </a:lnTo>
                  <a:lnTo>
                    <a:pt x="6" y="121"/>
                  </a:lnTo>
                  <a:lnTo>
                    <a:pt x="6" y="121"/>
                  </a:lnTo>
                  <a:lnTo>
                    <a:pt x="13" y="126"/>
                  </a:lnTo>
                  <a:lnTo>
                    <a:pt x="5" y="149"/>
                  </a:lnTo>
                  <a:lnTo>
                    <a:pt x="0" y="155"/>
                  </a:lnTo>
                  <a:lnTo>
                    <a:pt x="17" y="171"/>
                  </a:lnTo>
                  <a:lnTo>
                    <a:pt x="43" y="213"/>
                  </a:lnTo>
                  <a:lnTo>
                    <a:pt x="46" y="253"/>
                  </a:lnTo>
                  <a:lnTo>
                    <a:pt x="46" y="254"/>
                  </a:lnTo>
                  <a:lnTo>
                    <a:pt x="51" y="249"/>
                  </a:lnTo>
                  <a:lnTo>
                    <a:pt x="57" y="256"/>
                  </a:lnTo>
                  <a:lnTo>
                    <a:pt x="56" y="201"/>
                  </a:lnTo>
                  <a:lnTo>
                    <a:pt x="62" y="146"/>
                  </a:lnTo>
                  <a:lnTo>
                    <a:pt x="56" y="139"/>
                  </a:lnTo>
                  <a:lnTo>
                    <a:pt x="56" y="121"/>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6">
              <a:extLst>
                <a:ext uri="{FF2B5EF4-FFF2-40B4-BE49-F238E27FC236}">
                  <a16:creationId xmlns:a16="http://schemas.microsoft.com/office/drawing/2014/main" id="{4313D8D4-F2E8-49E9-B156-0E10A5C4D00C}"/>
                </a:ext>
              </a:extLst>
            </p:cNvPr>
            <p:cNvSpPr>
              <a:spLocks/>
            </p:cNvSpPr>
            <p:nvPr/>
          </p:nvSpPr>
          <p:spPr bwMode="auto">
            <a:xfrm>
              <a:off x="6743505" y="5754671"/>
              <a:ext cx="51961" cy="123407"/>
            </a:xfrm>
            <a:custGeom>
              <a:avLst/>
              <a:gdLst>
                <a:gd name="T0" fmla="*/ 30 w 32"/>
                <a:gd name="T1" fmla="*/ 58 h 76"/>
                <a:gd name="T2" fmla="*/ 20 w 32"/>
                <a:gd name="T3" fmla="*/ 76 h 76"/>
                <a:gd name="T4" fmla="*/ 4 w 32"/>
                <a:gd name="T5" fmla="*/ 71 h 76"/>
                <a:gd name="T6" fmla="*/ 0 w 32"/>
                <a:gd name="T7" fmla="*/ 63 h 76"/>
                <a:gd name="T8" fmla="*/ 13 w 32"/>
                <a:gd name="T9" fmla="*/ 42 h 76"/>
                <a:gd name="T10" fmla="*/ 0 w 32"/>
                <a:gd name="T11" fmla="*/ 31 h 76"/>
                <a:gd name="T12" fmla="*/ 2 w 32"/>
                <a:gd name="T13" fmla="*/ 3 h 76"/>
                <a:gd name="T14" fmla="*/ 15 w 32"/>
                <a:gd name="T15" fmla="*/ 0 h 76"/>
                <a:gd name="T16" fmla="*/ 32 w 32"/>
                <a:gd name="T17" fmla="*/ 13 h 76"/>
                <a:gd name="T18" fmla="*/ 30 w 32"/>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6">
                  <a:moveTo>
                    <a:pt x="30" y="58"/>
                  </a:moveTo>
                  <a:lnTo>
                    <a:pt x="20" y="76"/>
                  </a:lnTo>
                  <a:lnTo>
                    <a:pt x="4" y="71"/>
                  </a:lnTo>
                  <a:lnTo>
                    <a:pt x="0" y="63"/>
                  </a:lnTo>
                  <a:lnTo>
                    <a:pt x="13" y="42"/>
                  </a:lnTo>
                  <a:lnTo>
                    <a:pt x="0" y="31"/>
                  </a:lnTo>
                  <a:lnTo>
                    <a:pt x="2" y="3"/>
                  </a:lnTo>
                  <a:lnTo>
                    <a:pt x="15" y="0"/>
                  </a:lnTo>
                  <a:lnTo>
                    <a:pt x="32" y="13"/>
                  </a:lnTo>
                  <a:lnTo>
                    <a:pt x="30" y="58"/>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47">
              <a:extLst>
                <a:ext uri="{FF2B5EF4-FFF2-40B4-BE49-F238E27FC236}">
                  <a16:creationId xmlns:a16="http://schemas.microsoft.com/office/drawing/2014/main" id="{505049C7-3247-4F6C-B843-20B04935A616}"/>
                </a:ext>
              </a:extLst>
            </p:cNvPr>
            <p:cNvSpPr>
              <a:spLocks/>
            </p:cNvSpPr>
            <p:nvPr/>
          </p:nvSpPr>
          <p:spPr bwMode="auto">
            <a:xfrm>
              <a:off x="6683424" y="5848850"/>
              <a:ext cx="38971" cy="55208"/>
            </a:xfrm>
            <a:custGeom>
              <a:avLst/>
              <a:gdLst>
                <a:gd name="T0" fmla="*/ 11 w 24"/>
                <a:gd name="T1" fmla="*/ 34 h 34"/>
                <a:gd name="T2" fmla="*/ 16 w 24"/>
                <a:gd name="T3" fmla="*/ 28 h 34"/>
                <a:gd name="T4" fmla="*/ 24 w 24"/>
                <a:gd name="T5" fmla="*/ 5 h 34"/>
                <a:gd name="T6" fmla="*/ 17 w 24"/>
                <a:gd name="T7" fmla="*/ 0 h 34"/>
                <a:gd name="T8" fmla="*/ 17 w 24"/>
                <a:gd name="T9" fmla="*/ 0 h 34"/>
                <a:gd name="T10" fmla="*/ 13 w 24"/>
                <a:gd name="T11" fmla="*/ 5 h 34"/>
                <a:gd name="T12" fmla="*/ 5 w 24"/>
                <a:gd name="T13" fmla="*/ 25 h 34"/>
                <a:gd name="T14" fmla="*/ 0 w 24"/>
                <a:gd name="T15" fmla="*/ 28 h 34"/>
                <a:gd name="T16" fmla="*/ 1 w 24"/>
                <a:gd name="T17" fmla="*/ 29 h 34"/>
                <a:gd name="T18" fmla="*/ 11 w 24"/>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4">
                  <a:moveTo>
                    <a:pt x="11" y="34"/>
                  </a:moveTo>
                  <a:lnTo>
                    <a:pt x="16" y="28"/>
                  </a:lnTo>
                  <a:lnTo>
                    <a:pt x="24" y="5"/>
                  </a:lnTo>
                  <a:lnTo>
                    <a:pt x="17" y="0"/>
                  </a:lnTo>
                  <a:lnTo>
                    <a:pt x="17" y="0"/>
                  </a:lnTo>
                  <a:lnTo>
                    <a:pt x="13" y="5"/>
                  </a:lnTo>
                  <a:lnTo>
                    <a:pt x="5" y="25"/>
                  </a:lnTo>
                  <a:lnTo>
                    <a:pt x="0" y="28"/>
                  </a:lnTo>
                  <a:lnTo>
                    <a:pt x="1" y="29"/>
                  </a:lnTo>
                  <a:lnTo>
                    <a:pt x="11" y="34"/>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8">
              <a:extLst>
                <a:ext uri="{FF2B5EF4-FFF2-40B4-BE49-F238E27FC236}">
                  <a16:creationId xmlns:a16="http://schemas.microsoft.com/office/drawing/2014/main" id="{0ECA8391-58E7-4107-8B41-F4536122A42A}"/>
                </a:ext>
              </a:extLst>
            </p:cNvPr>
            <p:cNvSpPr>
              <a:spLocks/>
            </p:cNvSpPr>
            <p:nvPr/>
          </p:nvSpPr>
          <p:spPr bwMode="auto">
            <a:xfrm>
              <a:off x="5161944" y="3265419"/>
              <a:ext cx="51961" cy="113664"/>
            </a:xfrm>
            <a:custGeom>
              <a:avLst/>
              <a:gdLst>
                <a:gd name="T0" fmla="*/ 32 w 32"/>
                <a:gd name="T1" fmla="*/ 0 h 70"/>
                <a:gd name="T2" fmla="*/ 27 w 32"/>
                <a:gd name="T3" fmla="*/ 37 h 70"/>
                <a:gd name="T4" fmla="*/ 19 w 32"/>
                <a:gd name="T5" fmla="*/ 46 h 70"/>
                <a:gd name="T6" fmla="*/ 6 w 32"/>
                <a:gd name="T7" fmla="*/ 69 h 70"/>
                <a:gd name="T8" fmla="*/ 0 w 32"/>
                <a:gd name="T9" fmla="*/ 70 h 70"/>
                <a:gd name="T10" fmla="*/ 2 w 32"/>
                <a:gd name="T11" fmla="*/ 63 h 70"/>
                <a:gd name="T12" fmla="*/ 11 w 32"/>
                <a:gd name="T13" fmla="*/ 35 h 70"/>
                <a:gd name="T14" fmla="*/ 21 w 32"/>
                <a:gd name="T15" fmla="*/ 24 h 70"/>
                <a:gd name="T16" fmla="*/ 26 w 32"/>
                <a:gd name="T17" fmla="*/ 1 h 70"/>
                <a:gd name="T18" fmla="*/ 32 w 32"/>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0">
                  <a:moveTo>
                    <a:pt x="32" y="0"/>
                  </a:moveTo>
                  <a:lnTo>
                    <a:pt x="27" y="37"/>
                  </a:lnTo>
                  <a:lnTo>
                    <a:pt x="19" y="46"/>
                  </a:lnTo>
                  <a:lnTo>
                    <a:pt x="6" y="69"/>
                  </a:lnTo>
                  <a:lnTo>
                    <a:pt x="0" y="70"/>
                  </a:lnTo>
                  <a:lnTo>
                    <a:pt x="2" y="63"/>
                  </a:lnTo>
                  <a:lnTo>
                    <a:pt x="11" y="35"/>
                  </a:lnTo>
                  <a:lnTo>
                    <a:pt x="21" y="24"/>
                  </a:lnTo>
                  <a:lnTo>
                    <a:pt x="26" y="1"/>
                  </a:lnTo>
                  <a:lnTo>
                    <a:pt x="3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9">
              <a:extLst>
                <a:ext uri="{FF2B5EF4-FFF2-40B4-BE49-F238E27FC236}">
                  <a16:creationId xmlns:a16="http://schemas.microsoft.com/office/drawing/2014/main" id="{5DF2C4E6-CFCA-449F-8479-9070FE7A8202}"/>
                </a:ext>
              </a:extLst>
            </p:cNvPr>
            <p:cNvSpPr>
              <a:spLocks/>
            </p:cNvSpPr>
            <p:nvPr/>
          </p:nvSpPr>
          <p:spPr bwMode="auto">
            <a:xfrm>
              <a:off x="5267489" y="3198844"/>
              <a:ext cx="63328" cy="110417"/>
            </a:xfrm>
            <a:custGeom>
              <a:avLst/>
              <a:gdLst>
                <a:gd name="T0" fmla="*/ 35 w 39"/>
                <a:gd name="T1" fmla="*/ 0 h 68"/>
                <a:gd name="T2" fmla="*/ 39 w 39"/>
                <a:gd name="T3" fmla="*/ 7 h 68"/>
                <a:gd name="T4" fmla="*/ 33 w 39"/>
                <a:gd name="T5" fmla="*/ 16 h 68"/>
                <a:gd name="T6" fmla="*/ 34 w 39"/>
                <a:gd name="T7" fmla="*/ 29 h 68"/>
                <a:gd name="T8" fmla="*/ 36 w 39"/>
                <a:gd name="T9" fmla="*/ 33 h 68"/>
                <a:gd name="T10" fmla="*/ 29 w 39"/>
                <a:gd name="T11" fmla="*/ 41 h 68"/>
                <a:gd name="T12" fmla="*/ 25 w 39"/>
                <a:gd name="T13" fmla="*/ 47 h 68"/>
                <a:gd name="T14" fmla="*/ 16 w 39"/>
                <a:gd name="T15" fmla="*/ 56 h 68"/>
                <a:gd name="T16" fmla="*/ 11 w 39"/>
                <a:gd name="T17" fmla="*/ 67 h 68"/>
                <a:gd name="T18" fmla="*/ 5 w 39"/>
                <a:gd name="T19" fmla="*/ 68 h 68"/>
                <a:gd name="T20" fmla="*/ 5 w 39"/>
                <a:gd name="T21" fmla="*/ 58 h 68"/>
                <a:gd name="T22" fmla="*/ 0 w 39"/>
                <a:gd name="T23" fmla="*/ 41 h 68"/>
                <a:gd name="T24" fmla="*/ 10 w 39"/>
                <a:gd name="T25" fmla="*/ 20 h 68"/>
                <a:gd name="T26" fmla="*/ 20 w 39"/>
                <a:gd name="T27" fmla="*/ 10 h 68"/>
                <a:gd name="T28" fmla="*/ 23 w 39"/>
                <a:gd name="T29" fmla="*/ 1 h 68"/>
                <a:gd name="T30" fmla="*/ 35 w 39"/>
                <a:gd name="T3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68">
                  <a:moveTo>
                    <a:pt x="35" y="0"/>
                  </a:moveTo>
                  <a:lnTo>
                    <a:pt x="39" y="7"/>
                  </a:lnTo>
                  <a:lnTo>
                    <a:pt x="33" y="16"/>
                  </a:lnTo>
                  <a:lnTo>
                    <a:pt x="34" y="29"/>
                  </a:lnTo>
                  <a:lnTo>
                    <a:pt x="36" y="33"/>
                  </a:lnTo>
                  <a:lnTo>
                    <a:pt x="29" y="41"/>
                  </a:lnTo>
                  <a:lnTo>
                    <a:pt x="25" y="47"/>
                  </a:lnTo>
                  <a:lnTo>
                    <a:pt x="16" y="56"/>
                  </a:lnTo>
                  <a:lnTo>
                    <a:pt x="11" y="67"/>
                  </a:lnTo>
                  <a:lnTo>
                    <a:pt x="5" y="68"/>
                  </a:lnTo>
                  <a:lnTo>
                    <a:pt x="5" y="58"/>
                  </a:lnTo>
                  <a:lnTo>
                    <a:pt x="0" y="41"/>
                  </a:lnTo>
                  <a:lnTo>
                    <a:pt x="10" y="20"/>
                  </a:lnTo>
                  <a:lnTo>
                    <a:pt x="20" y="10"/>
                  </a:lnTo>
                  <a:lnTo>
                    <a:pt x="23" y="1"/>
                  </a:lnTo>
                  <a:lnTo>
                    <a:pt x="35"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0">
              <a:extLst>
                <a:ext uri="{FF2B5EF4-FFF2-40B4-BE49-F238E27FC236}">
                  <a16:creationId xmlns:a16="http://schemas.microsoft.com/office/drawing/2014/main" id="{7E6628F0-B6C4-4359-9247-3ECE373B2C4F}"/>
                </a:ext>
              </a:extLst>
            </p:cNvPr>
            <p:cNvSpPr>
              <a:spLocks/>
            </p:cNvSpPr>
            <p:nvPr/>
          </p:nvSpPr>
          <p:spPr bwMode="auto">
            <a:xfrm>
              <a:off x="5335688" y="3193972"/>
              <a:ext cx="19485" cy="16238"/>
            </a:xfrm>
            <a:custGeom>
              <a:avLst/>
              <a:gdLst>
                <a:gd name="T0" fmla="*/ 0 w 12"/>
                <a:gd name="T1" fmla="*/ 3 h 10"/>
                <a:gd name="T2" fmla="*/ 4 w 12"/>
                <a:gd name="T3" fmla="*/ 0 h 10"/>
                <a:gd name="T4" fmla="*/ 12 w 12"/>
                <a:gd name="T5" fmla="*/ 3 h 10"/>
                <a:gd name="T6" fmla="*/ 10 w 12"/>
                <a:gd name="T7" fmla="*/ 8 h 10"/>
                <a:gd name="T8" fmla="*/ 5 w 12"/>
                <a:gd name="T9" fmla="*/ 10 h 10"/>
                <a:gd name="T10" fmla="*/ 0 w 12"/>
                <a:gd name="T11" fmla="*/ 3 h 10"/>
              </a:gdLst>
              <a:ahLst/>
              <a:cxnLst>
                <a:cxn ang="0">
                  <a:pos x="T0" y="T1"/>
                </a:cxn>
                <a:cxn ang="0">
                  <a:pos x="T2" y="T3"/>
                </a:cxn>
                <a:cxn ang="0">
                  <a:pos x="T4" y="T5"/>
                </a:cxn>
                <a:cxn ang="0">
                  <a:pos x="T6" y="T7"/>
                </a:cxn>
                <a:cxn ang="0">
                  <a:pos x="T8" y="T9"/>
                </a:cxn>
                <a:cxn ang="0">
                  <a:pos x="T10" y="T11"/>
                </a:cxn>
              </a:cxnLst>
              <a:rect l="0" t="0" r="r" b="b"/>
              <a:pathLst>
                <a:path w="12" h="10">
                  <a:moveTo>
                    <a:pt x="0" y="3"/>
                  </a:moveTo>
                  <a:lnTo>
                    <a:pt x="4" y="0"/>
                  </a:lnTo>
                  <a:lnTo>
                    <a:pt x="12" y="3"/>
                  </a:lnTo>
                  <a:lnTo>
                    <a:pt x="10" y="8"/>
                  </a:lnTo>
                  <a:lnTo>
                    <a:pt x="5" y="10"/>
                  </a:lnTo>
                  <a:lnTo>
                    <a:pt x="0" y="3"/>
                  </a:lnTo>
                  <a:close/>
                </a:path>
              </a:pathLst>
            </a:custGeom>
            <a:solidFill>
              <a:srgbClr val="98BF0E"/>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1">
              <a:extLst>
                <a:ext uri="{FF2B5EF4-FFF2-40B4-BE49-F238E27FC236}">
                  <a16:creationId xmlns:a16="http://schemas.microsoft.com/office/drawing/2014/main" id="{B6EBBACC-E59E-4B0C-BBDC-0F4046941BAB}"/>
                </a:ext>
              </a:extLst>
            </p:cNvPr>
            <p:cNvSpPr>
              <a:spLocks/>
            </p:cNvSpPr>
            <p:nvPr/>
          </p:nvSpPr>
          <p:spPr bwMode="auto">
            <a:xfrm>
              <a:off x="5345431" y="2935792"/>
              <a:ext cx="40595" cy="43843"/>
            </a:xfrm>
            <a:custGeom>
              <a:avLst/>
              <a:gdLst>
                <a:gd name="T0" fmla="*/ 8 w 25"/>
                <a:gd name="T1" fmla="*/ 3 h 27"/>
                <a:gd name="T2" fmla="*/ 11 w 25"/>
                <a:gd name="T3" fmla="*/ 0 h 27"/>
                <a:gd name="T4" fmla="*/ 23 w 25"/>
                <a:gd name="T5" fmla="*/ 7 h 27"/>
                <a:gd name="T6" fmla="*/ 25 w 25"/>
                <a:gd name="T7" fmla="*/ 13 h 27"/>
                <a:gd name="T8" fmla="*/ 17 w 25"/>
                <a:gd name="T9" fmla="*/ 15 h 27"/>
                <a:gd name="T10" fmla="*/ 17 w 25"/>
                <a:gd name="T11" fmla="*/ 20 h 27"/>
                <a:gd name="T12" fmla="*/ 20 w 25"/>
                <a:gd name="T13" fmla="*/ 24 h 27"/>
                <a:gd name="T14" fmla="*/ 13 w 25"/>
                <a:gd name="T15" fmla="*/ 27 h 27"/>
                <a:gd name="T16" fmla="*/ 6 w 25"/>
                <a:gd name="T17" fmla="*/ 22 h 27"/>
                <a:gd name="T18" fmla="*/ 2 w 25"/>
                <a:gd name="T19" fmla="*/ 20 h 27"/>
                <a:gd name="T20" fmla="*/ 0 w 25"/>
                <a:gd name="T21" fmla="*/ 15 h 27"/>
                <a:gd name="T22" fmla="*/ 6 w 25"/>
                <a:gd name="T23" fmla="*/ 11 h 27"/>
                <a:gd name="T24" fmla="*/ 8 w 25"/>
                <a:gd name="T2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8" y="3"/>
                  </a:moveTo>
                  <a:lnTo>
                    <a:pt x="11" y="0"/>
                  </a:lnTo>
                  <a:lnTo>
                    <a:pt x="23" y="7"/>
                  </a:lnTo>
                  <a:lnTo>
                    <a:pt x="25" y="13"/>
                  </a:lnTo>
                  <a:lnTo>
                    <a:pt x="17" y="15"/>
                  </a:lnTo>
                  <a:lnTo>
                    <a:pt x="17" y="20"/>
                  </a:lnTo>
                  <a:lnTo>
                    <a:pt x="20" y="24"/>
                  </a:lnTo>
                  <a:lnTo>
                    <a:pt x="13" y="27"/>
                  </a:lnTo>
                  <a:lnTo>
                    <a:pt x="6" y="22"/>
                  </a:lnTo>
                  <a:lnTo>
                    <a:pt x="2" y="20"/>
                  </a:lnTo>
                  <a:lnTo>
                    <a:pt x="0" y="15"/>
                  </a:lnTo>
                  <a:lnTo>
                    <a:pt x="6" y="11"/>
                  </a:lnTo>
                  <a:lnTo>
                    <a:pt x="8" y="3"/>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2">
              <a:extLst>
                <a:ext uri="{FF2B5EF4-FFF2-40B4-BE49-F238E27FC236}">
                  <a16:creationId xmlns:a16="http://schemas.microsoft.com/office/drawing/2014/main" id="{17F8B1CB-F05D-4259-B950-1A473E31F8A3}"/>
                </a:ext>
              </a:extLst>
            </p:cNvPr>
            <p:cNvSpPr>
              <a:spLocks/>
            </p:cNvSpPr>
            <p:nvPr/>
          </p:nvSpPr>
          <p:spPr bwMode="auto">
            <a:xfrm>
              <a:off x="4889149" y="2019981"/>
              <a:ext cx="680364" cy="1446787"/>
            </a:xfrm>
            <a:custGeom>
              <a:avLst/>
              <a:gdLst>
                <a:gd name="T0" fmla="*/ 393 w 419"/>
                <a:gd name="T1" fmla="*/ 162 h 891"/>
                <a:gd name="T2" fmla="*/ 391 w 419"/>
                <a:gd name="T3" fmla="*/ 112 h 891"/>
                <a:gd name="T4" fmla="*/ 354 w 419"/>
                <a:gd name="T5" fmla="*/ 38 h 891"/>
                <a:gd name="T6" fmla="*/ 301 w 419"/>
                <a:gd name="T7" fmla="*/ 4 h 891"/>
                <a:gd name="T8" fmla="*/ 243 w 419"/>
                <a:gd name="T9" fmla="*/ 75 h 891"/>
                <a:gd name="T10" fmla="*/ 204 w 419"/>
                <a:gd name="T11" fmla="*/ 106 h 891"/>
                <a:gd name="T12" fmla="*/ 204 w 419"/>
                <a:gd name="T13" fmla="*/ 136 h 891"/>
                <a:gd name="T14" fmla="*/ 151 w 419"/>
                <a:gd name="T15" fmla="*/ 188 h 891"/>
                <a:gd name="T16" fmla="*/ 133 w 419"/>
                <a:gd name="T17" fmla="*/ 270 h 891"/>
                <a:gd name="T18" fmla="*/ 114 w 419"/>
                <a:gd name="T19" fmla="*/ 300 h 891"/>
                <a:gd name="T20" fmla="*/ 120 w 419"/>
                <a:gd name="T21" fmla="*/ 324 h 891"/>
                <a:gd name="T22" fmla="*/ 70 w 419"/>
                <a:gd name="T23" fmla="*/ 406 h 891"/>
                <a:gd name="T24" fmla="*/ 51 w 419"/>
                <a:gd name="T25" fmla="*/ 466 h 891"/>
                <a:gd name="T26" fmla="*/ 48 w 419"/>
                <a:gd name="T27" fmla="*/ 506 h 891"/>
                <a:gd name="T28" fmla="*/ 54 w 419"/>
                <a:gd name="T29" fmla="*/ 573 h 891"/>
                <a:gd name="T30" fmla="*/ 26 w 419"/>
                <a:gd name="T31" fmla="*/ 636 h 891"/>
                <a:gd name="T32" fmla="*/ 2 w 419"/>
                <a:gd name="T33" fmla="*/ 648 h 891"/>
                <a:gd name="T34" fmla="*/ 1 w 419"/>
                <a:gd name="T35" fmla="*/ 677 h 891"/>
                <a:gd name="T36" fmla="*/ 21 w 419"/>
                <a:gd name="T37" fmla="*/ 692 h 891"/>
                <a:gd name="T38" fmla="*/ 15 w 419"/>
                <a:gd name="T39" fmla="*/ 749 h 891"/>
                <a:gd name="T40" fmla="*/ 35 w 419"/>
                <a:gd name="T41" fmla="*/ 795 h 891"/>
                <a:gd name="T42" fmla="*/ 30 w 419"/>
                <a:gd name="T43" fmla="*/ 825 h 891"/>
                <a:gd name="T44" fmla="*/ 41 w 419"/>
                <a:gd name="T45" fmla="*/ 859 h 891"/>
                <a:gd name="T46" fmla="*/ 31 w 419"/>
                <a:gd name="T47" fmla="*/ 886 h 891"/>
                <a:gd name="T48" fmla="*/ 69 w 419"/>
                <a:gd name="T49" fmla="*/ 885 h 891"/>
                <a:gd name="T50" fmla="*/ 94 w 419"/>
                <a:gd name="T51" fmla="*/ 878 h 891"/>
                <a:gd name="T52" fmla="*/ 106 w 419"/>
                <a:gd name="T53" fmla="*/ 847 h 891"/>
                <a:gd name="T54" fmla="*/ 134 w 419"/>
                <a:gd name="T55" fmla="*/ 839 h 891"/>
                <a:gd name="T56" fmla="*/ 157 w 419"/>
                <a:gd name="T57" fmla="*/ 830 h 891"/>
                <a:gd name="T58" fmla="*/ 178 w 419"/>
                <a:gd name="T59" fmla="*/ 780 h 891"/>
                <a:gd name="T60" fmla="*/ 188 w 419"/>
                <a:gd name="T61" fmla="*/ 720 h 891"/>
                <a:gd name="T62" fmla="*/ 189 w 419"/>
                <a:gd name="T63" fmla="*/ 699 h 891"/>
                <a:gd name="T64" fmla="*/ 195 w 419"/>
                <a:gd name="T65" fmla="*/ 687 h 891"/>
                <a:gd name="T66" fmla="*/ 183 w 419"/>
                <a:gd name="T67" fmla="*/ 675 h 891"/>
                <a:gd name="T68" fmla="*/ 216 w 419"/>
                <a:gd name="T69" fmla="*/ 655 h 891"/>
                <a:gd name="T70" fmla="*/ 227 w 419"/>
                <a:gd name="T71" fmla="*/ 668 h 891"/>
                <a:gd name="T72" fmla="*/ 246 w 419"/>
                <a:gd name="T73" fmla="*/ 653 h 891"/>
                <a:gd name="T74" fmla="*/ 224 w 419"/>
                <a:gd name="T75" fmla="*/ 640 h 891"/>
                <a:gd name="T76" fmla="*/ 206 w 419"/>
                <a:gd name="T77" fmla="*/ 638 h 891"/>
                <a:gd name="T78" fmla="*/ 167 w 419"/>
                <a:gd name="T79" fmla="*/ 628 h 891"/>
                <a:gd name="T80" fmla="*/ 200 w 419"/>
                <a:gd name="T81" fmla="*/ 618 h 891"/>
                <a:gd name="T82" fmla="*/ 221 w 419"/>
                <a:gd name="T83" fmla="*/ 624 h 891"/>
                <a:gd name="T84" fmla="*/ 223 w 419"/>
                <a:gd name="T85" fmla="*/ 607 h 891"/>
                <a:gd name="T86" fmla="*/ 239 w 419"/>
                <a:gd name="T87" fmla="*/ 631 h 891"/>
                <a:gd name="T88" fmla="*/ 258 w 419"/>
                <a:gd name="T89" fmla="*/ 585 h 891"/>
                <a:gd name="T90" fmla="*/ 238 w 419"/>
                <a:gd name="T91" fmla="*/ 562 h 891"/>
                <a:gd name="T92" fmla="*/ 216 w 419"/>
                <a:gd name="T93" fmla="*/ 550 h 891"/>
                <a:gd name="T94" fmla="*/ 216 w 419"/>
                <a:gd name="T95" fmla="*/ 486 h 891"/>
                <a:gd name="T96" fmla="*/ 223 w 419"/>
                <a:gd name="T97" fmla="*/ 446 h 891"/>
                <a:gd name="T98" fmla="*/ 236 w 419"/>
                <a:gd name="T99" fmla="*/ 418 h 891"/>
                <a:gd name="T100" fmla="*/ 253 w 419"/>
                <a:gd name="T101" fmla="*/ 398 h 891"/>
                <a:gd name="T102" fmla="*/ 270 w 419"/>
                <a:gd name="T103" fmla="*/ 386 h 891"/>
                <a:gd name="T104" fmla="*/ 303 w 419"/>
                <a:gd name="T105" fmla="*/ 355 h 891"/>
                <a:gd name="T106" fmla="*/ 346 w 419"/>
                <a:gd name="T107" fmla="*/ 312 h 891"/>
                <a:gd name="T108" fmla="*/ 345 w 419"/>
                <a:gd name="T109" fmla="*/ 248 h 891"/>
                <a:gd name="T110" fmla="*/ 391 w 419"/>
                <a:gd name="T111" fmla="*/ 213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9" h="891">
                  <a:moveTo>
                    <a:pt x="419" y="213"/>
                  </a:moveTo>
                  <a:lnTo>
                    <a:pt x="388" y="171"/>
                  </a:lnTo>
                  <a:lnTo>
                    <a:pt x="393" y="162"/>
                  </a:lnTo>
                  <a:lnTo>
                    <a:pt x="393" y="139"/>
                  </a:lnTo>
                  <a:lnTo>
                    <a:pt x="387" y="125"/>
                  </a:lnTo>
                  <a:lnTo>
                    <a:pt x="391" y="112"/>
                  </a:lnTo>
                  <a:lnTo>
                    <a:pt x="380" y="89"/>
                  </a:lnTo>
                  <a:lnTo>
                    <a:pt x="385" y="69"/>
                  </a:lnTo>
                  <a:lnTo>
                    <a:pt x="354" y="38"/>
                  </a:lnTo>
                  <a:lnTo>
                    <a:pt x="340" y="35"/>
                  </a:lnTo>
                  <a:lnTo>
                    <a:pt x="313" y="0"/>
                  </a:lnTo>
                  <a:lnTo>
                    <a:pt x="301" y="4"/>
                  </a:lnTo>
                  <a:lnTo>
                    <a:pt x="301" y="45"/>
                  </a:lnTo>
                  <a:lnTo>
                    <a:pt x="256" y="38"/>
                  </a:lnTo>
                  <a:lnTo>
                    <a:pt x="243" y="75"/>
                  </a:lnTo>
                  <a:lnTo>
                    <a:pt x="219" y="75"/>
                  </a:lnTo>
                  <a:lnTo>
                    <a:pt x="216" y="99"/>
                  </a:lnTo>
                  <a:lnTo>
                    <a:pt x="204" y="106"/>
                  </a:lnTo>
                  <a:lnTo>
                    <a:pt x="200" y="112"/>
                  </a:lnTo>
                  <a:lnTo>
                    <a:pt x="206" y="118"/>
                  </a:lnTo>
                  <a:lnTo>
                    <a:pt x="204" y="136"/>
                  </a:lnTo>
                  <a:lnTo>
                    <a:pt x="177" y="174"/>
                  </a:lnTo>
                  <a:lnTo>
                    <a:pt x="160" y="186"/>
                  </a:lnTo>
                  <a:lnTo>
                    <a:pt x="151" y="188"/>
                  </a:lnTo>
                  <a:lnTo>
                    <a:pt x="151" y="194"/>
                  </a:lnTo>
                  <a:lnTo>
                    <a:pt x="148" y="221"/>
                  </a:lnTo>
                  <a:lnTo>
                    <a:pt x="133" y="270"/>
                  </a:lnTo>
                  <a:lnTo>
                    <a:pt x="127" y="279"/>
                  </a:lnTo>
                  <a:lnTo>
                    <a:pt x="113" y="289"/>
                  </a:lnTo>
                  <a:lnTo>
                    <a:pt x="114" y="300"/>
                  </a:lnTo>
                  <a:lnTo>
                    <a:pt x="131" y="301"/>
                  </a:lnTo>
                  <a:lnTo>
                    <a:pt x="127" y="317"/>
                  </a:lnTo>
                  <a:lnTo>
                    <a:pt x="120" y="324"/>
                  </a:lnTo>
                  <a:lnTo>
                    <a:pt x="91" y="323"/>
                  </a:lnTo>
                  <a:lnTo>
                    <a:pt x="76" y="344"/>
                  </a:lnTo>
                  <a:lnTo>
                    <a:pt x="70" y="406"/>
                  </a:lnTo>
                  <a:lnTo>
                    <a:pt x="60" y="407"/>
                  </a:lnTo>
                  <a:lnTo>
                    <a:pt x="60" y="430"/>
                  </a:lnTo>
                  <a:lnTo>
                    <a:pt x="51" y="466"/>
                  </a:lnTo>
                  <a:lnTo>
                    <a:pt x="68" y="476"/>
                  </a:lnTo>
                  <a:lnTo>
                    <a:pt x="66" y="489"/>
                  </a:lnTo>
                  <a:lnTo>
                    <a:pt x="48" y="506"/>
                  </a:lnTo>
                  <a:lnTo>
                    <a:pt x="52" y="522"/>
                  </a:lnTo>
                  <a:lnTo>
                    <a:pt x="58" y="532"/>
                  </a:lnTo>
                  <a:lnTo>
                    <a:pt x="54" y="573"/>
                  </a:lnTo>
                  <a:lnTo>
                    <a:pt x="29" y="592"/>
                  </a:lnTo>
                  <a:lnTo>
                    <a:pt x="26" y="617"/>
                  </a:lnTo>
                  <a:lnTo>
                    <a:pt x="26" y="636"/>
                  </a:lnTo>
                  <a:lnTo>
                    <a:pt x="14" y="641"/>
                  </a:lnTo>
                  <a:lnTo>
                    <a:pt x="13" y="648"/>
                  </a:lnTo>
                  <a:lnTo>
                    <a:pt x="2" y="648"/>
                  </a:lnTo>
                  <a:lnTo>
                    <a:pt x="1" y="653"/>
                  </a:lnTo>
                  <a:lnTo>
                    <a:pt x="0" y="663"/>
                  </a:lnTo>
                  <a:lnTo>
                    <a:pt x="1" y="677"/>
                  </a:lnTo>
                  <a:lnTo>
                    <a:pt x="3" y="689"/>
                  </a:lnTo>
                  <a:lnTo>
                    <a:pt x="17" y="687"/>
                  </a:lnTo>
                  <a:lnTo>
                    <a:pt x="21" y="692"/>
                  </a:lnTo>
                  <a:lnTo>
                    <a:pt x="15" y="712"/>
                  </a:lnTo>
                  <a:lnTo>
                    <a:pt x="11" y="726"/>
                  </a:lnTo>
                  <a:lnTo>
                    <a:pt x="15" y="749"/>
                  </a:lnTo>
                  <a:lnTo>
                    <a:pt x="24" y="756"/>
                  </a:lnTo>
                  <a:lnTo>
                    <a:pt x="25" y="777"/>
                  </a:lnTo>
                  <a:lnTo>
                    <a:pt x="35" y="795"/>
                  </a:lnTo>
                  <a:lnTo>
                    <a:pt x="45" y="804"/>
                  </a:lnTo>
                  <a:lnTo>
                    <a:pt x="41" y="816"/>
                  </a:lnTo>
                  <a:lnTo>
                    <a:pt x="30" y="825"/>
                  </a:lnTo>
                  <a:lnTo>
                    <a:pt x="30" y="839"/>
                  </a:lnTo>
                  <a:lnTo>
                    <a:pt x="35" y="851"/>
                  </a:lnTo>
                  <a:lnTo>
                    <a:pt x="41" y="859"/>
                  </a:lnTo>
                  <a:lnTo>
                    <a:pt x="35" y="876"/>
                  </a:lnTo>
                  <a:lnTo>
                    <a:pt x="34" y="880"/>
                  </a:lnTo>
                  <a:lnTo>
                    <a:pt x="31" y="886"/>
                  </a:lnTo>
                  <a:lnTo>
                    <a:pt x="42" y="886"/>
                  </a:lnTo>
                  <a:lnTo>
                    <a:pt x="55" y="891"/>
                  </a:lnTo>
                  <a:lnTo>
                    <a:pt x="69" y="885"/>
                  </a:lnTo>
                  <a:lnTo>
                    <a:pt x="79" y="886"/>
                  </a:lnTo>
                  <a:lnTo>
                    <a:pt x="85" y="891"/>
                  </a:lnTo>
                  <a:lnTo>
                    <a:pt x="94" y="878"/>
                  </a:lnTo>
                  <a:lnTo>
                    <a:pt x="88" y="873"/>
                  </a:lnTo>
                  <a:lnTo>
                    <a:pt x="89" y="853"/>
                  </a:lnTo>
                  <a:lnTo>
                    <a:pt x="106" y="847"/>
                  </a:lnTo>
                  <a:lnTo>
                    <a:pt x="111" y="840"/>
                  </a:lnTo>
                  <a:lnTo>
                    <a:pt x="128" y="836"/>
                  </a:lnTo>
                  <a:lnTo>
                    <a:pt x="134" y="839"/>
                  </a:lnTo>
                  <a:lnTo>
                    <a:pt x="142" y="837"/>
                  </a:lnTo>
                  <a:lnTo>
                    <a:pt x="151" y="844"/>
                  </a:lnTo>
                  <a:lnTo>
                    <a:pt x="157" y="830"/>
                  </a:lnTo>
                  <a:lnTo>
                    <a:pt x="168" y="818"/>
                  </a:lnTo>
                  <a:lnTo>
                    <a:pt x="172" y="805"/>
                  </a:lnTo>
                  <a:lnTo>
                    <a:pt x="178" y="780"/>
                  </a:lnTo>
                  <a:lnTo>
                    <a:pt x="181" y="745"/>
                  </a:lnTo>
                  <a:lnTo>
                    <a:pt x="188" y="733"/>
                  </a:lnTo>
                  <a:lnTo>
                    <a:pt x="188" y="720"/>
                  </a:lnTo>
                  <a:lnTo>
                    <a:pt x="185" y="709"/>
                  </a:lnTo>
                  <a:lnTo>
                    <a:pt x="194" y="705"/>
                  </a:lnTo>
                  <a:lnTo>
                    <a:pt x="189" y="699"/>
                  </a:lnTo>
                  <a:lnTo>
                    <a:pt x="190" y="694"/>
                  </a:lnTo>
                  <a:lnTo>
                    <a:pt x="202" y="697"/>
                  </a:lnTo>
                  <a:lnTo>
                    <a:pt x="195" y="687"/>
                  </a:lnTo>
                  <a:lnTo>
                    <a:pt x="182" y="688"/>
                  </a:lnTo>
                  <a:lnTo>
                    <a:pt x="174" y="682"/>
                  </a:lnTo>
                  <a:lnTo>
                    <a:pt x="183" y="675"/>
                  </a:lnTo>
                  <a:lnTo>
                    <a:pt x="202" y="676"/>
                  </a:lnTo>
                  <a:lnTo>
                    <a:pt x="211" y="669"/>
                  </a:lnTo>
                  <a:lnTo>
                    <a:pt x="216" y="655"/>
                  </a:lnTo>
                  <a:lnTo>
                    <a:pt x="223" y="654"/>
                  </a:lnTo>
                  <a:lnTo>
                    <a:pt x="221" y="664"/>
                  </a:lnTo>
                  <a:lnTo>
                    <a:pt x="227" y="668"/>
                  </a:lnTo>
                  <a:lnTo>
                    <a:pt x="238" y="666"/>
                  </a:lnTo>
                  <a:lnTo>
                    <a:pt x="240" y="660"/>
                  </a:lnTo>
                  <a:lnTo>
                    <a:pt x="246" y="653"/>
                  </a:lnTo>
                  <a:lnTo>
                    <a:pt x="251" y="646"/>
                  </a:lnTo>
                  <a:lnTo>
                    <a:pt x="240" y="640"/>
                  </a:lnTo>
                  <a:lnTo>
                    <a:pt x="224" y="640"/>
                  </a:lnTo>
                  <a:lnTo>
                    <a:pt x="216" y="640"/>
                  </a:lnTo>
                  <a:lnTo>
                    <a:pt x="210" y="643"/>
                  </a:lnTo>
                  <a:lnTo>
                    <a:pt x="206" y="638"/>
                  </a:lnTo>
                  <a:lnTo>
                    <a:pt x="195" y="631"/>
                  </a:lnTo>
                  <a:lnTo>
                    <a:pt x="174" y="631"/>
                  </a:lnTo>
                  <a:lnTo>
                    <a:pt x="167" y="628"/>
                  </a:lnTo>
                  <a:lnTo>
                    <a:pt x="174" y="621"/>
                  </a:lnTo>
                  <a:lnTo>
                    <a:pt x="190" y="618"/>
                  </a:lnTo>
                  <a:lnTo>
                    <a:pt x="200" y="618"/>
                  </a:lnTo>
                  <a:lnTo>
                    <a:pt x="208" y="619"/>
                  </a:lnTo>
                  <a:lnTo>
                    <a:pt x="210" y="624"/>
                  </a:lnTo>
                  <a:lnTo>
                    <a:pt x="221" y="624"/>
                  </a:lnTo>
                  <a:lnTo>
                    <a:pt x="211" y="611"/>
                  </a:lnTo>
                  <a:lnTo>
                    <a:pt x="216" y="602"/>
                  </a:lnTo>
                  <a:lnTo>
                    <a:pt x="223" y="607"/>
                  </a:lnTo>
                  <a:lnTo>
                    <a:pt x="230" y="615"/>
                  </a:lnTo>
                  <a:lnTo>
                    <a:pt x="230" y="629"/>
                  </a:lnTo>
                  <a:lnTo>
                    <a:pt x="239" y="631"/>
                  </a:lnTo>
                  <a:lnTo>
                    <a:pt x="256" y="621"/>
                  </a:lnTo>
                  <a:lnTo>
                    <a:pt x="264" y="601"/>
                  </a:lnTo>
                  <a:lnTo>
                    <a:pt x="258" y="585"/>
                  </a:lnTo>
                  <a:lnTo>
                    <a:pt x="249" y="573"/>
                  </a:lnTo>
                  <a:lnTo>
                    <a:pt x="251" y="564"/>
                  </a:lnTo>
                  <a:lnTo>
                    <a:pt x="238" y="562"/>
                  </a:lnTo>
                  <a:lnTo>
                    <a:pt x="224" y="561"/>
                  </a:lnTo>
                  <a:lnTo>
                    <a:pt x="223" y="552"/>
                  </a:lnTo>
                  <a:lnTo>
                    <a:pt x="216" y="550"/>
                  </a:lnTo>
                  <a:lnTo>
                    <a:pt x="212" y="537"/>
                  </a:lnTo>
                  <a:lnTo>
                    <a:pt x="212" y="530"/>
                  </a:lnTo>
                  <a:lnTo>
                    <a:pt x="216" y="486"/>
                  </a:lnTo>
                  <a:lnTo>
                    <a:pt x="222" y="482"/>
                  </a:lnTo>
                  <a:lnTo>
                    <a:pt x="222" y="472"/>
                  </a:lnTo>
                  <a:lnTo>
                    <a:pt x="223" y="446"/>
                  </a:lnTo>
                  <a:lnTo>
                    <a:pt x="223" y="437"/>
                  </a:lnTo>
                  <a:lnTo>
                    <a:pt x="232" y="430"/>
                  </a:lnTo>
                  <a:lnTo>
                    <a:pt x="236" y="418"/>
                  </a:lnTo>
                  <a:lnTo>
                    <a:pt x="247" y="414"/>
                  </a:lnTo>
                  <a:lnTo>
                    <a:pt x="255" y="404"/>
                  </a:lnTo>
                  <a:lnTo>
                    <a:pt x="253" y="398"/>
                  </a:lnTo>
                  <a:lnTo>
                    <a:pt x="261" y="391"/>
                  </a:lnTo>
                  <a:lnTo>
                    <a:pt x="263" y="385"/>
                  </a:lnTo>
                  <a:lnTo>
                    <a:pt x="270" y="386"/>
                  </a:lnTo>
                  <a:lnTo>
                    <a:pt x="284" y="373"/>
                  </a:lnTo>
                  <a:lnTo>
                    <a:pt x="291" y="372"/>
                  </a:lnTo>
                  <a:lnTo>
                    <a:pt x="303" y="355"/>
                  </a:lnTo>
                  <a:lnTo>
                    <a:pt x="321" y="346"/>
                  </a:lnTo>
                  <a:lnTo>
                    <a:pt x="324" y="330"/>
                  </a:lnTo>
                  <a:lnTo>
                    <a:pt x="346" y="312"/>
                  </a:lnTo>
                  <a:lnTo>
                    <a:pt x="347" y="299"/>
                  </a:lnTo>
                  <a:lnTo>
                    <a:pt x="342" y="294"/>
                  </a:lnTo>
                  <a:lnTo>
                    <a:pt x="345" y="248"/>
                  </a:lnTo>
                  <a:lnTo>
                    <a:pt x="353" y="232"/>
                  </a:lnTo>
                  <a:lnTo>
                    <a:pt x="368" y="215"/>
                  </a:lnTo>
                  <a:lnTo>
                    <a:pt x="391" y="213"/>
                  </a:lnTo>
                  <a:lnTo>
                    <a:pt x="419" y="213"/>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3">
              <a:extLst>
                <a:ext uri="{FF2B5EF4-FFF2-40B4-BE49-F238E27FC236}">
                  <a16:creationId xmlns:a16="http://schemas.microsoft.com/office/drawing/2014/main" id="{6EA51DAB-AED0-4E0A-9770-D35B2902FF1D}"/>
                </a:ext>
              </a:extLst>
            </p:cNvPr>
            <p:cNvSpPr>
              <a:spLocks/>
            </p:cNvSpPr>
            <p:nvPr/>
          </p:nvSpPr>
          <p:spPr bwMode="auto">
            <a:xfrm>
              <a:off x="5506185" y="2963396"/>
              <a:ext cx="21110" cy="21110"/>
            </a:xfrm>
            <a:custGeom>
              <a:avLst/>
              <a:gdLst>
                <a:gd name="T0" fmla="*/ 3 w 13"/>
                <a:gd name="T1" fmla="*/ 0 h 13"/>
                <a:gd name="T2" fmla="*/ 11 w 13"/>
                <a:gd name="T3" fmla="*/ 0 h 13"/>
                <a:gd name="T4" fmla="*/ 13 w 13"/>
                <a:gd name="T5" fmla="*/ 4 h 13"/>
                <a:gd name="T6" fmla="*/ 6 w 13"/>
                <a:gd name="T7" fmla="*/ 13 h 13"/>
                <a:gd name="T8" fmla="*/ 0 w 13"/>
                <a:gd name="T9" fmla="*/ 9 h 13"/>
                <a:gd name="T10" fmla="*/ 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3" y="0"/>
                  </a:moveTo>
                  <a:lnTo>
                    <a:pt x="11" y="0"/>
                  </a:lnTo>
                  <a:lnTo>
                    <a:pt x="13" y="4"/>
                  </a:lnTo>
                  <a:lnTo>
                    <a:pt x="6" y="13"/>
                  </a:lnTo>
                  <a:lnTo>
                    <a:pt x="0" y="9"/>
                  </a:lnTo>
                  <a:lnTo>
                    <a:pt x="3"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4">
              <a:extLst>
                <a:ext uri="{FF2B5EF4-FFF2-40B4-BE49-F238E27FC236}">
                  <a16:creationId xmlns:a16="http://schemas.microsoft.com/office/drawing/2014/main" id="{2910AFC6-4AAF-4774-A892-87E4285219A8}"/>
                </a:ext>
              </a:extLst>
            </p:cNvPr>
            <p:cNvSpPr>
              <a:spLocks/>
            </p:cNvSpPr>
            <p:nvPr/>
          </p:nvSpPr>
          <p:spPr bwMode="auto">
            <a:xfrm>
              <a:off x="5397392" y="1899821"/>
              <a:ext cx="516362" cy="1097674"/>
            </a:xfrm>
            <a:custGeom>
              <a:avLst/>
              <a:gdLst>
                <a:gd name="T0" fmla="*/ 75 w 318"/>
                <a:gd name="T1" fmla="*/ 245 h 676"/>
                <a:gd name="T2" fmla="*/ 80 w 318"/>
                <a:gd name="T3" fmla="*/ 213 h 676"/>
                <a:gd name="T4" fmla="*/ 78 w 318"/>
                <a:gd name="T5" fmla="*/ 186 h 676"/>
                <a:gd name="T6" fmla="*/ 72 w 318"/>
                <a:gd name="T7" fmla="*/ 143 h 676"/>
                <a:gd name="T8" fmla="*/ 27 w 318"/>
                <a:gd name="T9" fmla="*/ 109 h 676"/>
                <a:gd name="T10" fmla="*/ 7 w 318"/>
                <a:gd name="T11" fmla="*/ 61 h 676"/>
                <a:gd name="T12" fmla="*/ 30 w 318"/>
                <a:gd name="T13" fmla="*/ 78 h 676"/>
                <a:gd name="T14" fmla="*/ 76 w 318"/>
                <a:gd name="T15" fmla="*/ 90 h 676"/>
                <a:gd name="T16" fmla="*/ 104 w 318"/>
                <a:gd name="T17" fmla="*/ 106 h 676"/>
                <a:gd name="T18" fmla="*/ 114 w 318"/>
                <a:gd name="T19" fmla="*/ 45 h 676"/>
                <a:gd name="T20" fmla="*/ 144 w 318"/>
                <a:gd name="T21" fmla="*/ 16 h 676"/>
                <a:gd name="T22" fmla="*/ 187 w 318"/>
                <a:gd name="T23" fmla="*/ 22 h 676"/>
                <a:gd name="T24" fmla="*/ 177 w 318"/>
                <a:gd name="T25" fmla="*/ 62 h 676"/>
                <a:gd name="T26" fmla="*/ 183 w 318"/>
                <a:gd name="T27" fmla="*/ 118 h 676"/>
                <a:gd name="T28" fmla="*/ 209 w 318"/>
                <a:gd name="T29" fmla="*/ 140 h 676"/>
                <a:gd name="T30" fmla="*/ 226 w 318"/>
                <a:gd name="T31" fmla="*/ 168 h 676"/>
                <a:gd name="T32" fmla="*/ 237 w 318"/>
                <a:gd name="T33" fmla="*/ 236 h 676"/>
                <a:gd name="T34" fmla="*/ 249 w 318"/>
                <a:gd name="T35" fmla="*/ 272 h 676"/>
                <a:gd name="T36" fmla="*/ 251 w 318"/>
                <a:gd name="T37" fmla="*/ 317 h 676"/>
                <a:gd name="T38" fmla="*/ 268 w 318"/>
                <a:gd name="T39" fmla="*/ 341 h 676"/>
                <a:gd name="T40" fmla="*/ 282 w 318"/>
                <a:gd name="T41" fmla="*/ 370 h 676"/>
                <a:gd name="T42" fmla="*/ 313 w 318"/>
                <a:gd name="T43" fmla="*/ 436 h 676"/>
                <a:gd name="T44" fmla="*/ 279 w 318"/>
                <a:gd name="T45" fmla="*/ 552 h 676"/>
                <a:gd name="T46" fmla="*/ 238 w 318"/>
                <a:gd name="T47" fmla="*/ 615 h 676"/>
                <a:gd name="T48" fmla="*/ 203 w 318"/>
                <a:gd name="T49" fmla="*/ 623 h 676"/>
                <a:gd name="T50" fmla="*/ 175 w 318"/>
                <a:gd name="T51" fmla="*/ 638 h 676"/>
                <a:gd name="T52" fmla="*/ 154 w 318"/>
                <a:gd name="T53" fmla="*/ 643 h 676"/>
                <a:gd name="T54" fmla="*/ 132 w 318"/>
                <a:gd name="T55" fmla="*/ 658 h 676"/>
                <a:gd name="T56" fmla="*/ 106 w 318"/>
                <a:gd name="T57" fmla="*/ 669 h 676"/>
                <a:gd name="T58" fmla="*/ 87 w 318"/>
                <a:gd name="T59" fmla="*/ 669 h 676"/>
                <a:gd name="T60" fmla="*/ 86 w 318"/>
                <a:gd name="T61" fmla="*/ 648 h 676"/>
                <a:gd name="T62" fmla="*/ 61 w 318"/>
                <a:gd name="T63" fmla="*/ 641 h 676"/>
                <a:gd name="T64" fmla="*/ 40 w 318"/>
                <a:gd name="T65" fmla="*/ 623 h 676"/>
                <a:gd name="T66" fmla="*/ 34 w 318"/>
                <a:gd name="T67" fmla="*/ 602 h 676"/>
                <a:gd name="T68" fmla="*/ 40 w 318"/>
                <a:gd name="T69" fmla="*/ 572 h 676"/>
                <a:gd name="T70" fmla="*/ 33 w 318"/>
                <a:gd name="T71" fmla="*/ 554 h 676"/>
                <a:gd name="T72" fmla="*/ 32 w 318"/>
                <a:gd name="T73" fmla="*/ 520 h 676"/>
                <a:gd name="T74" fmla="*/ 29 w 318"/>
                <a:gd name="T75" fmla="*/ 464 h 676"/>
                <a:gd name="T76" fmla="*/ 15 w 318"/>
                <a:gd name="T77" fmla="*/ 452 h 676"/>
                <a:gd name="T78" fmla="*/ 44 w 318"/>
                <a:gd name="T79" fmla="*/ 459 h 676"/>
                <a:gd name="T80" fmla="*/ 55 w 318"/>
                <a:gd name="T81" fmla="*/ 438 h 676"/>
                <a:gd name="T82" fmla="*/ 74 w 318"/>
                <a:gd name="T83" fmla="*/ 418 h 676"/>
                <a:gd name="T84" fmla="*/ 87 w 318"/>
                <a:gd name="T85" fmla="*/ 397 h 676"/>
                <a:gd name="T86" fmla="*/ 110 w 318"/>
                <a:gd name="T87" fmla="*/ 359 h 676"/>
                <a:gd name="T88" fmla="*/ 134 w 318"/>
                <a:gd name="T89" fmla="*/ 328 h 676"/>
                <a:gd name="T90" fmla="*/ 126 w 318"/>
                <a:gd name="T91" fmla="*/ 29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676">
                  <a:moveTo>
                    <a:pt x="106" y="287"/>
                  </a:moveTo>
                  <a:lnTo>
                    <a:pt x="75" y="245"/>
                  </a:lnTo>
                  <a:lnTo>
                    <a:pt x="80" y="236"/>
                  </a:lnTo>
                  <a:lnTo>
                    <a:pt x="80" y="213"/>
                  </a:lnTo>
                  <a:lnTo>
                    <a:pt x="74" y="199"/>
                  </a:lnTo>
                  <a:lnTo>
                    <a:pt x="78" y="186"/>
                  </a:lnTo>
                  <a:lnTo>
                    <a:pt x="67" y="163"/>
                  </a:lnTo>
                  <a:lnTo>
                    <a:pt x="72" y="143"/>
                  </a:lnTo>
                  <a:lnTo>
                    <a:pt x="41" y="112"/>
                  </a:lnTo>
                  <a:lnTo>
                    <a:pt x="27" y="109"/>
                  </a:lnTo>
                  <a:lnTo>
                    <a:pt x="0" y="74"/>
                  </a:lnTo>
                  <a:lnTo>
                    <a:pt x="7" y="61"/>
                  </a:lnTo>
                  <a:lnTo>
                    <a:pt x="28" y="65"/>
                  </a:lnTo>
                  <a:lnTo>
                    <a:pt x="30" y="78"/>
                  </a:lnTo>
                  <a:lnTo>
                    <a:pt x="56" y="96"/>
                  </a:lnTo>
                  <a:lnTo>
                    <a:pt x="76" y="90"/>
                  </a:lnTo>
                  <a:lnTo>
                    <a:pt x="92" y="105"/>
                  </a:lnTo>
                  <a:lnTo>
                    <a:pt x="104" y="106"/>
                  </a:lnTo>
                  <a:lnTo>
                    <a:pt x="119" y="61"/>
                  </a:lnTo>
                  <a:lnTo>
                    <a:pt x="114" y="45"/>
                  </a:lnTo>
                  <a:lnTo>
                    <a:pt x="129" y="16"/>
                  </a:lnTo>
                  <a:lnTo>
                    <a:pt x="144" y="16"/>
                  </a:lnTo>
                  <a:lnTo>
                    <a:pt x="160" y="0"/>
                  </a:lnTo>
                  <a:lnTo>
                    <a:pt x="187" y="22"/>
                  </a:lnTo>
                  <a:lnTo>
                    <a:pt x="185" y="34"/>
                  </a:lnTo>
                  <a:lnTo>
                    <a:pt x="177" y="62"/>
                  </a:lnTo>
                  <a:lnTo>
                    <a:pt x="183" y="66"/>
                  </a:lnTo>
                  <a:lnTo>
                    <a:pt x="183" y="118"/>
                  </a:lnTo>
                  <a:lnTo>
                    <a:pt x="203" y="126"/>
                  </a:lnTo>
                  <a:lnTo>
                    <a:pt x="209" y="140"/>
                  </a:lnTo>
                  <a:lnTo>
                    <a:pt x="221" y="143"/>
                  </a:lnTo>
                  <a:lnTo>
                    <a:pt x="226" y="168"/>
                  </a:lnTo>
                  <a:lnTo>
                    <a:pt x="211" y="191"/>
                  </a:lnTo>
                  <a:lnTo>
                    <a:pt x="237" y="236"/>
                  </a:lnTo>
                  <a:lnTo>
                    <a:pt x="240" y="261"/>
                  </a:lnTo>
                  <a:lnTo>
                    <a:pt x="249" y="272"/>
                  </a:lnTo>
                  <a:lnTo>
                    <a:pt x="250" y="300"/>
                  </a:lnTo>
                  <a:lnTo>
                    <a:pt x="251" y="317"/>
                  </a:lnTo>
                  <a:lnTo>
                    <a:pt x="254" y="335"/>
                  </a:lnTo>
                  <a:lnTo>
                    <a:pt x="268" y="341"/>
                  </a:lnTo>
                  <a:lnTo>
                    <a:pt x="267" y="352"/>
                  </a:lnTo>
                  <a:lnTo>
                    <a:pt x="282" y="370"/>
                  </a:lnTo>
                  <a:lnTo>
                    <a:pt x="284" y="412"/>
                  </a:lnTo>
                  <a:lnTo>
                    <a:pt x="313" y="436"/>
                  </a:lnTo>
                  <a:lnTo>
                    <a:pt x="318" y="463"/>
                  </a:lnTo>
                  <a:lnTo>
                    <a:pt x="279" y="552"/>
                  </a:lnTo>
                  <a:lnTo>
                    <a:pt x="267" y="572"/>
                  </a:lnTo>
                  <a:lnTo>
                    <a:pt x="238" y="615"/>
                  </a:lnTo>
                  <a:lnTo>
                    <a:pt x="219" y="618"/>
                  </a:lnTo>
                  <a:lnTo>
                    <a:pt x="203" y="623"/>
                  </a:lnTo>
                  <a:lnTo>
                    <a:pt x="183" y="635"/>
                  </a:lnTo>
                  <a:lnTo>
                    <a:pt x="175" y="638"/>
                  </a:lnTo>
                  <a:lnTo>
                    <a:pt x="169" y="643"/>
                  </a:lnTo>
                  <a:lnTo>
                    <a:pt x="154" y="643"/>
                  </a:lnTo>
                  <a:lnTo>
                    <a:pt x="146" y="652"/>
                  </a:lnTo>
                  <a:lnTo>
                    <a:pt x="132" y="658"/>
                  </a:lnTo>
                  <a:lnTo>
                    <a:pt x="114" y="660"/>
                  </a:lnTo>
                  <a:lnTo>
                    <a:pt x="106" y="669"/>
                  </a:lnTo>
                  <a:lnTo>
                    <a:pt x="91" y="676"/>
                  </a:lnTo>
                  <a:lnTo>
                    <a:pt x="87" y="669"/>
                  </a:lnTo>
                  <a:lnTo>
                    <a:pt x="89" y="657"/>
                  </a:lnTo>
                  <a:lnTo>
                    <a:pt x="86" y="648"/>
                  </a:lnTo>
                  <a:lnTo>
                    <a:pt x="73" y="647"/>
                  </a:lnTo>
                  <a:lnTo>
                    <a:pt x="61" y="641"/>
                  </a:lnTo>
                  <a:lnTo>
                    <a:pt x="50" y="626"/>
                  </a:lnTo>
                  <a:lnTo>
                    <a:pt x="40" y="623"/>
                  </a:lnTo>
                  <a:lnTo>
                    <a:pt x="35" y="614"/>
                  </a:lnTo>
                  <a:lnTo>
                    <a:pt x="34" y="602"/>
                  </a:lnTo>
                  <a:lnTo>
                    <a:pt x="34" y="583"/>
                  </a:lnTo>
                  <a:lnTo>
                    <a:pt x="40" y="572"/>
                  </a:lnTo>
                  <a:lnTo>
                    <a:pt x="42" y="564"/>
                  </a:lnTo>
                  <a:lnTo>
                    <a:pt x="33" y="554"/>
                  </a:lnTo>
                  <a:lnTo>
                    <a:pt x="29" y="537"/>
                  </a:lnTo>
                  <a:lnTo>
                    <a:pt x="32" y="520"/>
                  </a:lnTo>
                  <a:lnTo>
                    <a:pt x="24" y="501"/>
                  </a:lnTo>
                  <a:lnTo>
                    <a:pt x="29" y="464"/>
                  </a:lnTo>
                  <a:lnTo>
                    <a:pt x="17" y="460"/>
                  </a:lnTo>
                  <a:lnTo>
                    <a:pt x="15" y="452"/>
                  </a:lnTo>
                  <a:lnTo>
                    <a:pt x="29" y="452"/>
                  </a:lnTo>
                  <a:lnTo>
                    <a:pt x="44" y="459"/>
                  </a:lnTo>
                  <a:lnTo>
                    <a:pt x="52" y="450"/>
                  </a:lnTo>
                  <a:lnTo>
                    <a:pt x="55" y="438"/>
                  </a:lnTo>
                  <a:lnTo>
                    <a:pt x="67" y="430"/>
                  </a:lnTo>
                  <a:lnTo>
                    <a:pt x="74" y="418"/>
                  </a:lnTo>
                  <a:lnTo>
                    <a:pt x="78" y="402"/>
                  </a:lnTo>
                  <a:lnTo>
                    <a:pt x="87" y="397"/>
                  </a:lnTo>
                  <a:lnTo>
                    <a:pt x="100" y="378"/>
                  </a:lnTo>
                  <a:lnTo>
                    <a:pt x="110" y="359"/>
                  </a:lnTo>
                  <a:lnTo>
                    <a:pt x="129" y="335"/>
                  </a:lnTo>
                  <a:lnTo>
                    <a:pt x="134" y="328"/>
                  </a:lnTo>
                  <a:lnTo>
                    <a:pt x="129" y="321"/>
                  </a:lnTo>
                  <a:lnTo>
                    <a:pt x="126" y="297"/>
                  </a:lnTo>
                  <a:lnTo>
                    <a:pt x="106" y="287"/>
                  </a:lnTo>
                  <a:close/>
                </a:path>
              </a:pathLst>
            </a:custGeom>
            <a:solidFill>
              <a:schemeClr val="accent1"/>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5">
              <a:extLst>
                <a:ext uri="{FF2B5EF4-FFF2-40B4-BE49-F238E27FC236}">
                  <a16:creationId xmlns:a16="http://schemas.microsoft.com/office/drawing/2014/main" id="{B0074D60-E130-4680-9389-076CAFFE3AA0}"/>
                </a:ext>
              </a:extLst>
            </p:cNvPr>
            <p:cNvSpPr>
              <a:spLocks/>
            </p:cNvSpPr>
            <p:nvPr/>
          </p:nvSpPr>
          <p:spPr bwMode="auto">
            <a:xfrm>
              <a:off x="4572512" y="1786157"/>
              <a:ext cx="1183735" cy="1346113"/>
            </a:xfrm>
            <a:custGeom>
              <a:avLst/>
              <a:gdLst>
                <a:gd name="T0" fmla="*/ 176 w 729"/>
                <a:gd name="T1" fmla="*/ 716 h 829"/>
                <a:gd name="T2" fmla="*/ 173 w 729"/>
                <a:gd name="T3" fmla="*/ 765 h 829"/>
                <a:gd name="T4" fmla="*/ 125 w 729"/>
                <a:gd name="T5" fmla="*/ 792 h 829"/>
                <a:gd name="T6" fmla="*/ 40 w 729"/>
                <a:gd name="T7" fmla="*/ 821 h 829"/>
                <a:gd name="T8" fmla="*/ 15 w 729"/>
                <a:gd name="T9" fmla="*/ 758 h 829"/>
                <a:gd name="T10" fmla="*/ 35 w 729"/>
                <a:gd name="T11" fmla="*/ 739 h 829"/>
                <a:gd name="T12" fmla="*/ 8 w 729"/>
                <a:gd name="T13" fmla="*/ 739 h 829"/>
                <a:gd name="T14" fmla="*/ 39 w 729"/>
                <a:gd name="T15" fmla="*/ 704 h 829"/>
                <a:gd name="T16" fmla="*/ 60 w 729"/>
                <a:gd name="T17" fmla="*/ 687 h 829"/>
                <a:gd name="T18" fmla="*/ 27 w 729"/>
                <a:gd name="T19" fmla="*/ 687 h 829"/>
                <a:gd name="T20" fmla="*/ 35 w 729"/>
                <a:gd name="T21" fmla="*/ 659 h 829"/>
                <a:gd name="T22" fmla="*/ 45 w 729"/>
                <a:gd name="T23" fmla="*/ 634 h 829"/>
                <a:gd name="T24" fmla="*/ 90 w 729"/>
                <a:gd name="T25" fmla="*/ 636 h 829"/>
                <a:gd name="T26" fmla="*/ 74 w 729"/>
                <a:gd name="T27" fmla="*/ 620 h 829"/>
                <a:gd name="T28" fmla="*/ 34 w 729"/>
                <a:gd name="T29" fmla="*/ 605 h 829"/>
                <a:gd name="T30" fmla="*/ 51 w 729"/>
                <a:gd name="T31" fmla="*/ 579 h 829"/>
                <a:gd name="T32" fmla="*/ 46 w 729"/>
                <a:gd name="T33" fmla="*/ 565 h 829"/>
                <a:gd name="T34" fmla="*/ 66 w 729"/>
                <a:gd name="T35" fmla="*/ 560 h 829"/>
                <a:gd name="T36" fmla="*/ 102 w 729"/>
                <a:gd name="T37" fmla="*/ 557 h 829"/>
                <a:gd name="T38" fmla="*/ 125 w 729"/>
                <a:gd name="T39" fmla="*/ 536 h 829"/>
                <a:gd name="T40" fmla="*/ 144 w 729"/>
                <a:gd name="T41" fmla="*/ 526 h 829"/>
                <a:gd name="T42" fmla="*/ 135 w 729"/>
                <a:gd name="T43" fmla="*/ 490 h 829"/>
                <a:gd name="T44" fmla="*/ 195 w 729"/>
                <a:gd name="T45" fmla="*/ 491 h 829"/>
                <a:gd name="T46" fmla="*/ 244 w 729"/>
                <a:gd name="T47" fmla="*/ 460 h 829"/>
                <a:gd name="T48" fmla="*/ 193 w 729"/>
                <a:gd name="T49" fmla="*/ 478 h 829"/>
                <a:gd name="T50" fmla="*/ 252 w 729"/>
                <a:gd name="T51" fmla="*/ 426 h 829"/>
                <a:gd name="T52" fmla="*/ 283 w 729"/>
                <a:gd name="T53" fmla="*/ 392 h 829"/>
                <a:gd name="T54" fmla="*/ 289 w 729"/>
                <a:gd name="T55" fmla="*/ 366 h 829"/>
                <a:gd name="T56" fmla="*/ 317 w 729"/>
                <a:gd name="T57" fmla="*/ 324 h 829"/>
                <a:gd name="T58" fmla="*/ 328 w 729"/>
                <a:gd name="T59" fmla="*/ 287 h 829"/>
                <a:gd name="T60" fmla="*/ 376 w 729"/>
                <a:gd name="T61" fmla="*/ 267 h 829"/>
                <a:gd name="T62" fmla="*/ 378 w 729"/>
                <a:gd name="T63" fmla="*/ 245 h 829"/>
                <a:gd name="T64" fmla="*/ 378 w 729"/>
                <a:gd name="T65" fmla="*/ 218 h 829"/>
                <a:gd name="T66" fmla="*/ 421 w 729"/>
                <a:gd name="T67" fmla="*/ 194 h 829"/>
                <a:gd name="T68" fmla="*/ 436 w 729"/>
                <a:gd name="T69" fmla="*/ 150 h 829"/>
                <a:gd name="T70" fmla="*/ 478 w 729"/>
                <a:gd name="T71" fmla="*/ 141 h 829"/>
                <a:gd name="T72" fmla="*/ 479 w 729"/>
                <a:gd name="T73" fmla="*/ 101 h 829"/>
                <a:gd name="T74" fmla="*/ 495 w 729"/>
                <a:gd name="T75" fmla="*/ 107 h 829"/>
                <a:gd name="T76" fmla="*/ 510 w 729"/>
                <a:gd name="T77" fmla="*/ 92 h 829"/>
                <a:gd name="T78" fmla="*/ 514 w 729"/>
                <a:gd name="T79" fmla="*/ 67 h 829"/>
                <a:gd name="T80" fmla="*/ 565 w 729"/>
                <a:gd name="T81" fmla="*/ 86 h 829"/>
                <a:gd name="T82" fmla="*/ 587 w 729"/>
                <a:gd name="T83" fmla="*/ 48 h 829"/>
                <a:gd name="T84" fmla="*/ 604 w 729"/>
                <a:gd name="T85" fmla="*/ 12 h 829"/>
                <a:gd name="T86" fmla="*/ 615 w 729"/>
                <a:gd name="T87" fmla="*/ 57 h 829"/>
                <a:gd name="T88" fmla="*/ 642 w 729"/>
                <a:gd name="T89" fmla="*/ 18 h 829"/>
                <a:gd name="T90" fmla="*/ 656 w 729"/>
                <a:gd name="T91" fmla="*/ 17 h 829"/>
                <a:gd name="T92" fmla="*/ 679 w 729"/>
                <a:gd name="T93" fmla="*/ 16 h 829"/>
                <a:gd name="T94" fmla="*/ 708 w 729"/>
                <a:gd name="T95" fmla="*/ 65 h 829"/>
                <a:gd name="T96" fmla="*/ 712 w 729"/>
                <a:gd name="T97" fmla="*/ 81 h 829"/>
                <a:gd name="T98" fmla="*/ 719 w 729"/>
                <a:gd name="T99" fmla="*/ 92 h 829"/>
                <a:gd name="T100" fmla="*/ 693 w 729"/>
                <a:gd name="T101" fmla="*/ 104 h 829"/>
                <a:gd name="T102" fmla="*/ 622 w 729"/>
                <a:gd name="T103" fmla="*/ 115 h 829"/>
                <a:gd name="T104" fmla="*/ 564 w 729"/>
                <a:gd name="T105" fmla="*/ 166 h 829"/>
                <a:gd name="T106" fmla="*/ 496 w 729"/>
                <a:gd name="T107" fmla="*/ 148 h 829"/>
                <a:gd name="T108" fmla="*/ 411 w 729"/>
                <a:gd name="T109" fmla="*/ 243 h 829"/>
                <a:gd name="T110" fmla="*/ 372 w 729"/>
                <a:gd name="T111" fmla="*/ 318 h 829"/>
                <a:gd name="T112" fmla="*/ 328 w 729"/>
                <a:gd name="T113" fmla="*/ 414 h 829"/>
                <a:gd name="T114" fmla="*/ 322 w 729"/>
                <a:gd name="T115" fmla="*/ 461 h 829"/>
                <a:gd name="T116" fmla="*/ 255 w 729"/>
                <a:gd name="T117" fmla="*/ 551 h 829"/>
                <a:gd name="T118" fmla="*/ 243 w 729"/>
                <a:gd name="T119" fmla="*/ 650 h 829"/>
                <a:gd name="T120" fmla="*/ 221 w 729"/>
                <a:gd name="T121" fmla="*/ 76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829">
                  <a:moveTo>
                    <a:pt x="209" y="785"/>
                  </a:moveTo>
                  <a:lnTo>
                    <a:pt x="196" y="775"/>
                  </a:lnTo>
                  <a:lnTo>
                    <a:pt x="189" y="765"/>
                  </a:lnTo>
                  <a:lnTo>
                    <a:pt x="185" y="724"/>
                  </a:lnTo>
                  <a:lnTo>
                    <a:pt x="176" y="716"/>
                  </a:lnTo>
                  <a:lnTo>
                    <a:pt x="173" y="719"/>
                  </a:lnTo>
                  <a:lnTo>
                    <a:pt x="176" y="732"/>
                  </a:lnTo>
                  <a:lnTo>
                    <a:pt x="170" y="738"/>
                  </a:lnTo>
                  <a:lnTo>
                    <a:pt x="169" y="752"/>
                  </a:lnTo>
                  <a:lnTo>
                    <a:pt x="173" y="765"/>
                  </a:lnTo>
                  <a:lnTo>
                    <a:pt x="169" y="776"/>
                  </a:lnTo>
                  <a:lnTo>
                    <a:pt x="157" y="784"/>
                  </a:lnTo>
                  <a:lnTo>
                    <a:pt x="142" y="775"/>
                  </a:lnTo>
                  <a:lnTo>
                    <a:pt x="134" y="791"/>
                  </a:lnTo>
                  <a:lnTo>
                    <a:pt x="125" y="792"/>
                  </a:lnTo>
                  <a:lnTo>
                    <a:pt x="123" y="797"/>
                  </a:lnTo>
                  <a:lnTo>
                    <a:pt x="97" y="821"/>
                  </a:lnTo>
                  <a:lnTo>
                    <a:pt x="82" y="827"/>
                  </a:lnTo>
                  <a:lnTo>
                    <a:pt x="56" y="829"/>
                  </a:lnTo>
                  <a:lnTo>
                    <a:pt x="40" y="821"/>
                  </a:lnTo>
                  <a:lnTo>
                    <a:pt x="35" y="812"/>
                  </a:lnTo>
                  <a:lnTo>
                    <a:pt x="8" y="790"/>
                  </a:lnTo>
                  <a:lnTo>
                    <a:pt x="5" y="775"/>
                  </a:lnTo>
                  <a:lnTo>
                    <a:pt x="8" y="758"/>
                  </a:lnTo>
                  <a:lnTo>
                    <a:pt x="15" y="758"/>
                  </a:lnTo>
                  <a:lnTo>
                    <a:pt x="22" y="768"/>
                  </a:lnTo>
                  <a:lnTo>
                    <a:pt x="23" y="774"/>
                  </a:lnTo>
                  <a:lnTo>
                    <a:pt x="28" y="761"/>
                  </a:lnTo>
                  <a:lnTo>
                    <a:pt x="33" y="751"/>
                  </a:lnTo>
                  <a:lnTo>
                    <a:pt x="35" y="739"/>
                  </a:lnTo>
                  <a:lnTo>
                    <a:pt x="48" y="736"/>
                  </a:lnTo>
                  <a:lnTo>
                    <a:pt x="45" y="725"/>
                  </a:lnTo>
                  <a:lnTo>
                    <a:pt x="35" y="729"/>
                  </a:lnTo>
                  <a:lnTo>
                    <a:pt x="23" y="739"/>
                  </a:lnTo>
                  <a:lnTo>
                    <a:pt x="8" y="739"/>
                  </a:lnTo>
                  <a:lnTo>
                    <a:pt x="3" y="732"/>
                  </a:lnTo>
                  <a:lnTo>
                    <a:pt x="0" y="713"/>
                  </a:lnTo>
                  <a:lnTo>
                    <a:pt x="11" y="713"/>
                  </a:lnTo>
                  <a:lnTo>
                    <a:pt x="26" y="719"/>
                  </a:lnTo>
                  <a:lnTo>
                    <a:pt x="39" y="704"/>
                  </a:lnTo>
                  <a:lnTo>
                    <a:pt x="28" y="700"/>
                  </a:lnTo>
                  <a:lnTo>
                    <a:pt x="32" y="695"/>
                  </a:lnTo>
                  <a:lnTo>
                    <a:pt x="46" y="687"/>
                  </a:lnTo>
                  <a:lnTo>
                    <a:pt x="54" y="681"/>
                  </a:lnTo>
                  <a:lnTo>
                    <a:pt x="60" y="687"/>
                  </a:lnTo>
                  <a:lnTo>
                    <a:pt x="67" y="682"/>
                  </a:lnTo>
                  <a:lnTo>
                    <a:pt x="72" y="671"/>
                  </a:lnTo>
                  <a:lnTo>
                    <a:pt x="51" y="668"/>
                  </a:lnTo>
                  <a:lnTo>
                    <a:pt x="39" y="676"/>
                  </a:lnTo>
                  <a:lnTo>
                    <a:pt x="27" y="687"/>
                  </a:lnTo>
                  <a:lnTo>
                    <a:pt x="15" y="681"/>
                  </a:lnTo>
                  <a:lnTo>
                    <a:pt x="9" y="662"/>
                  </a:lnTo>
                  <a:lnTo>
                    <a:pt x="15" y="655"/>
                  </a:lnTo>
                  <a:lnTo>
                    <a:pt x="22" y="662"/>
                  </a:lnTo>
                  <a:lnTo>
                    <a:pt x="35" y="659"/>
                  </a:lnTo>
                  <a:lnTo>
                    <a:pt x="29" y="654"/>
                  </a:lnTo>
                  <a:lnTo>
                    <a:pt x="23" y="650"/>
                  </a:lnTo>
                  <a:lnTo>
                    <a:pt x="26" y="633"/>
                  </a:lnTo>
                  <a:lnTo>
                    <a:pt x="34" y="631"/>
                  </a:lnTo>
                  <a:lnTo>
                    <a:pt x="45" y="634"/>
                  </a:lnTo>
                  <a:lnTo>
                    <a:pt x="63" y="638"/>
                  </a:lnTo>
                  <a:lnTo>
                    <a:pt x="77" y="636"/>
                  </a:lnTo>
                  <a:lnTo>
                    <a:pt x="80" y="641"/>
                  </a:lnTo>
                  <a:lnTo>
                    <a:pt x="88" y="641"/>
                  </a:lnTo>
                  <a:lnTo>
                    <a:pt x="90" y="636"/>
                  </a:lnTo>
                  <a:lnTo>
                    <a:pt x="101" y="634"/>
                  </a:lnTo>
                  <a:lnTo>
                    <a:pt x="100" y="620"/>
                  </a:lnTo>
                  <a:lnTo>
                    <a:pt x="94" y="621"/>
                  </a:lnTo>
                  <a:lnTo>
                    <a:pt x="85" y="626"/>
                  </a:lnTo>
                  <a:lnTo>
                    <a:pt x="74" y="620"/>
                  </a:lnTo>
                  <a:lnTo>
                    <a:pt x="62" y="624"/>
                  </a:lnTo>
                  <a:lnTo>
                    <a:pt x="43" y="620"/>
                  </a:lnTo>
                  <a:lnTo>
                    <a:pt x="35" y="621"/>
                  </a:lnTo>
                  <a:lnTo>
                    <a:pt x="28" y="616"/>
                  </a:lnTo>
                  <a:lnTo>
                    <a:pt x="34" y="605"/>
                  </a:lnTo>
                  <a:lnTo>
                    <a:pt x="40" y="600"/>
                  </a:lnTo>
                  <a:lnTo>
                    <a:pt x="34" y="592"/>
                  </a:lnTo>
                  <a:lnTo>
                    <a:pt x="33" y="574"/>
                  </a:lnTo>
                  <a:lnTo>
                    <a:pt x="40" y="573"/>
                  </a:lnTo>
                  <a:lnTo>
                    <a:pt x="51" y="579"/>
                  </a:lnTo>
                  <a:lnTo>
                    <a:pt x="70" y="585"/>
                  </a:lnTo>
                  <a:lnTo>
                    <a:pt x="79" y="585"/>
                  </a:lnTo>
                  <a:lnTo>
                    <a:pt x="78" y="577"/>
                  </a:lnTo>
                  <a:lnTo>
                    <a:pt x="62" y="573"/>
                  </a:lnTo>
                  <a:lnTo>
                    <a:pt x="46" y="565"/>
                  </a:lnTo>
                  <a:lnTo>
                    <a:pt x="40" y="556"/>
                  </a:lnTo>
                  <a:lnTo>
                    <a:pt x="51" y="553"/>
                  </a:lnTo>
                  <a:lnTo>
                    <a:pt x="57" y="552"/>
                  </a:lnTo>
                  <a:lnTo>
                    <a:pt x="61" y="560"/>
                  </a:lnTo>
                  <a:lnTo>
                    <a:pt x="66" y="560"/>
                  </a:lnTo>
                  <a:lnTo>
                    <a:pt x="63" y="548"/>
                  </a:lnTo>
                  <a:lnTo>
                    <a:pt x="71" y="546"/>
                  </a:lnTo>
                  <a:lnTo>
                    <a:pt x="79" y="552"/>
                  </a:lnTo>
                  <a:lnTo>
                    <a:pt x="94" y="562"/>
                  </a:lnTo>
                  <a:lnTo>
                    <a:pt x="102" y="557"/>
                  </a:lnTo>
                  <a:lnTo>
                    <a:pt x="95" y="550"/>
                  </a:lnTo>
                  <a:lnTo>
                    <a:pt x="83" y="536"/>
                  </a:lnTo>
                  <a:lnTo>
                    <a:pt x="94" y="520"/>
                  </a:lnTo>
                  <a:lnTo>
                    <a:pt x="106" y="523"/>
                  </a:lnTo>
                  <a:lnTo>
                    <a:pt x="125" y="536"/>
                  </a:lnTo>
                  <a:lnTo>
                    <a:pt x="133" y="533"/>
                  </a:lnTo>
                  <a:lnTo>
                    <a:pt x="113" y="513"/>
                  </a:lnTo>
                  <a:lnTo>
                    <a:pt x="121" y="508"/>
                  </a:lnTo>
                  <a:lnTo>
                    <a:pt x="127" y="512"/>
                  </a:lnTo>
                  <a:lnTo>
                    <a:pt x="144" y="526"/>
                  </a:lnTo>
                  <a:lnTo>
                    <a:pt x="147" y="522"/>
                  </a:lnTo>
                  <a:lnTo>
                    <a:pt x="141" y="514"/>
                  </a:lnTo>
                  <a:lnTo>
                    <a:pt x="153" y="508"/>
                  </a:lnTo>
                  <a:lnTo>
                    <a:pt x="136" y="496"/>
                  </a:lnTo>
                  <a:lnTo>
                    <a:pt x="135" y="490"/>
                  </a:lnTo>
                  <a:lnTo>
                    <a:pt x="155" y="490"/>
                  </a:lnTo>
                  <a:lnTo>
                    <a:pt x="167" y="500"/>
                  </a:lnTo>
                  <a:lnTo>
                    <a:pt x="174" y="497"/>
                  </a:lnTo>
                  <a:lnTo>
                    <a:pt x="181" y="489"/>
                  </a:lnTo>
                  <a:lnTo>
                    <a:pt x="195" y="491"/>
                  </a:lnTo>
                  <a:lnTo>
                    <a:pt x="198" y="505"/>
                  </a:lnTo>
                  <a:lnTo>
                    <a:pt x="208" y="499"/>
                  </a:lnTo>
                  <a:lnTo>
                    <a:pt x="224" y="496"/>
                  </a:lnTo>
                  <a:lnTo>
                    <a:pt x="244" y="477"/>
                  </a:lnTo>
                  <a:lnTo>
                    <a:pt x="244" y="460"/>
                  </a:lnTo>
                  <a:lnTo>
                    <a:pt x="225" y="468"/>
                  </a:lnTo>
                  <a:lnTo>
                    <a:pt x="226" y="479"/>
                  </a:lnTo>
                  <a:lnTo>
                    <a:pt x="214" y="483"/>
                  </a:lnTo>
                  <a:lnTo>
                    <a:pt x="209" y="478"/>
                  </a:lnTo>
                  <a:lnTo>
                    <a:pt x="193" y="478"/>
                  </a:lnTo>
                  <a:lnTo>
                    <a:pt x="196" y="469"/>
                  </a:lnTo>
                  <a:lnTo>
                    <a:pt x="207" y="458"/>
                  </a:lnTo>
                  <a:lnTo>
                    <a:pt x="224" y="435"/>
                  </a:lnTo>
                  <a:lnTo>
                    <a:pt x="246" y="438"/>
                  </a:lnTo>
                  <a:lnTo>
                    <a:pt x="252" y="426"/>
                  </a:lnTo>
                  <a:lnTo>
                    <a:pt x="252" y="411"/>
                  </a:lnTo>
                  <a:lnTo>
                    <a:pt x="258" y="398"/>
                  </a:lnTo>
                  <a:lnTo>
                    <a:pt x="266" y="395"/>
                  </a:lnTo>
                  <a:lnTo>
                    <a:pt x="277" y="400"/>
                  </a:lnTo>
                  <a:lnTo>
                    <a:pt x="283" y="392"/>
                  </a:lnTo>
                  <a:lnTo>
                    <a:pt x="286" y="384"/>
                  </a:lnTo>
                  <a:lnTo>
                    <a:pt x="276" y="383"/>
                  </a:lnTo>
                  <a:lnTo>
                    <a:pt x="277" y="375"/>
                  </a:lnTo>
                  <a:lnTo>
                    <a:pt x="286" y="371"/>
                  </a:lnTo>
                  <a:lnTo>
                    <a:pt x="289" y="366"/>
                  </a:lnTo>
                  <a:lnTo>
                    <a:pt x="293" y="353"/>
                  </a:lnTo>
                  <a:lnTo>
                    <a:pt x="303" y="335"/>
                  </a:lnTo>
                  <a:lnTo>
                    <a:pt x="320" y="331"/>
                  </a:lnTo>
                  <a:lnTo>
                    <a:pt x="325" y="323"/>
                  </a:lnTo>
                  <a:lnTo>
                    <a:pt x="317" y="324"/>
                  </a:lnTo>
                  <a:lnTo>
                    <a:pt x="309" y="319"/>
                  </a:lnTo>
                  <a:lnTo>
                    <a:pt x="310" y="313"/>
                  </a:lnTo>
                  <a:lnTo>
                    <a:pt x="314" y="304"/>
                  </a:lnTo>
                  <a:lnTo>
                    <a:pt x="320" y="292"/>
                  </a:lnTo>
                  <a:lnTo>
                    <a:pt x="328" y="287"/>
                  </a:lnTo>
                  <a:lnTo>
                    <a:pt x="333" y="280"/>
                  </a:lnTo>
                  <a:lnTo>
                    <a:pt x="340" y="274"/>
                  </a:lnTo>
                  <a:lnTo>
                    <a:pt x="349" y="267"/>
                  </a:lnTo>
                  <a:lnTo>
                    <a:pt x="369" y="272"/>
                  </a:lnTo>
                  <a:lnTo>
                    <a:pt x="376" y="267"/>
                  </a:lnTo>
                  <a:lnTo>
                    <a:pt x="359" y="261"/>
                  </a:lnTo>
                  <a:lnTo>
                    <a:pt x="356" y="257"/>
                  </a:lnTo>
                  <a:lnTo>
                    <a:pt x="360" y="250"/>
                  </a:lnTo>
                  <a:lnTo>
                    <a:pt x="374" y="251"/>
                  </a:lnTo>
                  <a:lnTo>
                    <a:pt x="378" y="245"/>
                  </a:lnTo>
                  <a:lnTo>
                    <a:pt x="363" y="240"/>
                  </a:lnTo>
                  <a:lnTo>
                    <a:pt x="367" y="235"/>
                  </a:lnTo>
                  <a:lnTo>
                    <a:pt x="373" y="229"/>
                  </a:lnTo>
                  <a:lnTo>
                    <a:pt x="369" y="222"/>
                  </a:lnTo>
                  <a:lnTo>
                    <a:pt x="378" y="218"/>
                  </a:lnTo>
                  <a:lnTo>
                    <a:pt x="386" y="212"/>
                  </a:lnTo>
                  <a:lnTo>
                    <a:pt x="394" y="219"/>
                  </a:lnTo>
                  <a:lnTo>
                    <a:pt x="396" y="201"/>
                  </a:lnTo>
                  <a:lnTo>
                    <a:pt x="402" y="194"/>
                  </a:lnTo>
                  <a:lnTo>
                    <a:pt x="421" y="194"/>
                  </a:lnTo>
                  <a:lnTo>
                    <a:pt x="430" y="188"/>
                  </a:lnTo>
                  <a:lnTo>
                    <a:pt x="412" y="188"/>
                  </a:lnTo>
                  <a:lnTo>
                    <a:pt x="411" y="183"/>
                  </a:lnTo>
                  <a:lnTo>
                    <a:pt x="425" y="168"/>
                  </a:lnTo>
                  <a:lnTo>
                    <a:pt x="436" y="150"/>
                  </a:lnTo>
                  <a:lnTo>
                    <a:pt x="444" y="143"/>
                  </a:lnTo>
                  <a:lnTo>
                    <a:pt x="444" y="133"/>
                  </a:lnTo>
                  <a:lnTo>
                    <a:pt x="453" y="122"/>
                  </a:lnTo>
                  <a:lnTo>
                    <a:pt x="461" y="130"/>
                  </a:lnTo>
                  <a:lnTo>
                    <a:pt x="478" y="141"/>
                  </a:lnTo>
                  <a:lnTo>
                    <a:pt x="485" y="136"/>
                  </a:lnTo>
                  <a:lnTo>
                    <a:pt x="468" y="124"/>
                  </a:lnTo>
                  <a:lnTo>
                    <a:pt x="462" y="110"/>
                  </a:lnTo>
                  <a:lnTo>
                    <a:pt x="467" y="101"/>
                  </a:lnTo>
                  <a:lnTo>
                    <a:pt x="479" y="101"/>
                  </a:lnTo>
                  <a:lnTo>
                    <a:pt x="481" y="115"/>
                  </a:lnTo>
                  <a:lnTo>
                    <a:pt x="484" y="110"/>
                  </a:lnTo>
                  <a:lnTo>
                    <a:pt x="491" y="99"/>
                  </a:lnTo>
                  <a:lnTo>
                    <a:pt x="497" y="98"/>
                  </a:lnTo>
                  <a:lnTo>
                    <a:pt x="495" y="107"/>
                  </a:lnTo>
                  <a:lnTo>
                    <a:pt x="496" y="127"/>
                  </a:lnTo>
                  <a:lnTo>
                    <a:pt x="502" y="125"/>
                  </a:lnTo>
                  <a:lnTo>
                    <a:pt x="502" y="105"/>
                  </a:lnTo>
                  <a:lnTo>
                    <a:pt x="506" y="92"/>
                  </a:lnTo>
                  <a:lnTo>
                    <a:pt x="510" y="92"/>
                  </a:lnTo>
                  <a:lnTo>
                    <a:pt x="524" y="92"/>
                  </a:lnTo>
                  <a:lnTo>
                    <a:pt x="537" y="90"/>
                  </a:lnTo>
                  <a:lnTo>
                    <a:pt x="530" y="79"/>
                  </a:lnTo>
                  <a:lnTo>
                    <a:pt x="510" y="74"/>
                  </a:lnTo>
                  <a:lnTo>
                    <a:pt x="514" y="67"/>
                  </a:lnTo>
                  <a:lnTo>
                    <a:pt x="532" y="62"/>
                  </a:lnTo>
                  <a:lnTo>
                    <a:pt x="548" y="64"/>
                  </a:lnTo>
                  <a:lnTo>
                    <a:pt x="555" y="71"/>
                  </a:lnTo>
                  <a:lnTo>
                    <a:pt x="558" y="85"/>
                  </a:lnTo>
                  <a:lnTo>
                    <a:pt x="565" y="86"/>
                  </a:lnTo>
                  <a:lnTo>
                    <a:pt x="570" y="81"/>
                  </a:lnTo>
                  <a:lnTo>
                    <a:pt x="565" y="74"/>
                  </a:lnTo>
                  <a:lnTo>
                    <a:pt x="569" y="65"/>
                  </a:lnTo>
                  <a:lnTo>
                    <a:pt x="577" y="56"/>
                  </a:lnTo>
                  <a:lnTo>
                    <a:pt x="587" y="48"/>
                  </a:lnTo>
                  <a:lnTo>
                    <a:pt x="588" y="39"/>
                  </a:lnTo>
                  <a:lnTo>
                    <a:pt x="598" y="27"/>
                  </a:lnTo>
                  <a:lnTo>
                    <a:pt x="598" y="20"/>
                  </a:lnTo>
                  <a:lnTo>
                    <a:pt x="599" y="17"/>
                  </a:lnTo>
                  <a:lnTo>
                    <a:pt x="604" y="12"/>
                  </a:lnTo>
                  <a:lnTo>
                    <a:pt x="615" y="16"/>
                  </a:lnTo>
                  <a:lnTo>
                    <a:pt x="611" y="30"/>
                  </a:lnTo>
                  <a:lnTo>
                    <a:pt x="599" y="61"/>
                  </a:lnTo>
                  <a:lnTo>
                    <a:pt x="605" y="73"/>
                  </a:lnTo>
                  <a:lnTo>
                    <a:pt x="615" y="57"/>
                  </a:lnTo>
                  <a:lnTo>
                    <a:pt x="623" y="27"/>
                  </a:lnTo>
                  <a:lnTo>
                    <a:pt x="628" y="24"/>
                  </a:lnTo>
                  <a:lnTo>
                    <a:pt x="627" y="51"/>
                  </a:lnTo>
                  <a:lnTo>
                    <a:pt x="634" y="51"/>
                  </a:lnTo>
                  <a:lnTo>
                    <a:pt x="642" y="18"/>
                  </a:lnTo>
                  <a:lnTo>
                    <a:pt x="637" y="11"/>
                  </a:lnTo>
                  <a:lnTo>
                    <a:pt x="646" y="0"/>
                  </a:lnTo>
                  <a:lnTo>
                    <a:pt x="662" y="1"/>
                  </a:lnTo>
                  <a:lnTo>
                    <a:pt x="666" y="10"/>
                  </a:lnTo>
                  <a:lnTo>
                    <a:pt x="656" y="17"/>
                  </a:lnTo>
                  <a:lnTo>
                    <a:pt x="656" y="40"/>
                  </a:lnTo>
                  <a:lnTo>
                    <a:pt x="666" y="44"/>
                  </a:lnTo>
                  <a:lnTo>
                    <a:pt x="668" y="33"/>
                  </a:lnTo>
                  <a:lnTo>
                    <a:pt x="673" y="17"/>
                  </a:lnTo>
                  <a:lnTo>
                    <a:pt x="679" y="16"/>
                  </a:lnTo>
                  <a:lnTo>
                    <a:pt x="699" y="17"/>
                  </a:lnTo>
                  <a:lnTo>
                    <a:pt x="714" y="36"/>
                  </a:lnTo>
                  <a:lnTo>
                    <a:pt x="722" y="36"/>
                  </a:lnTo>
                  <a:lnTo>
                    <a:pt x="729" y="51"/>
                  </a:lnTo>
                  <a:lnTo>
                    <a:pt x="708" y="65"/>
                  </a:lnTo>
                  <a:lnTo>
                    <a:pt x="691" y="64"/>
                  </a:lnTo>
                  <a:lnTo>
                    <a:pt x="686" y="68"/>
                  </a:lnTo>
                  <a:lnTo>
                    <a:pt x="694" y="76"/>
                  </a:lnTo>
                  <a:lnTo>
                    <a:pt x="703" y="81"/>
                  </a:lnTo>
                  <a:lnTo>
                    <a:pt x="712" y="81"/>
                  </a:lnTo>
                  <a:lnTo>
                    <a:pt x="723" y="79"/>
                  </a:lnTo>
                  <a:lnTo>
                    <a:pt x="729" y="81"/>
                  </a:lnTo>
                  <a:lnTo>
                    <a:pt x="729" y="82"/>
                  </a:lnTo>
                  <a:lnTo>
                    <a:pt x="729" y="93"/>
                  </a:lnTo>
                  <a:lnTo>
                    <a:pt x="719" y="92"/>
                  </a:lnTo>
                  <a:lnTo>
                    <a:pt x="706" y="104"/>
                  </a:lnTo>
                  <a:lnTo>
                    <a:pt x="701" y="131"/>
                  </a:lnTo>
                  <a:lnTo>
                    <a:pt x="691" y="136"/>
                  </a:lnTo>
                  <a:lnTo>
                    <a:pt x="685" y="132"/>
                  </a:lnTo>
                  <a:lnTo>
                    <a:pt x="693" y="104"/>
                  </a:lnTo>
                  <a:lnTo>
                    <a:pt x="695" y="92"/>
                  </a:lnTo>
                  <a:lnTo>
                    <a:pt x="668" y="70"/>
                  </a:lnTo>
                  <a:lnTo>
                    <a:pt x="652" y="86"/>
                  </a:lnTo>
                  <a:lnTo>
                    <a:pt x="637" y="86"/>
                  </a:lnTo>
                  <a:lnTo>
                    <a:pt x="622" y="115"/>
                  </a:lnTo>
                  <a:lnTo>
                    <a:pt x="627" y="131"/>
                  </a:lnTo>
                  <a:lnTo>
                    <a:pt x="612" y="176"/>
                  </a:lnTo>
                  <a:lnTo>
                    <a:pt x="600" y="175"/>
                  </a:lnTo>
                  <a:lnTo>
                    <a:pt x="584" y="160"/>
                  </a:lnTo>
                  <a:lnTo>
                    <a:pt x="564" y="166"/>
                  </a:lnTo>
                  <a:lnTo>
                    <a:pt x="538" y="148"/>
                  </a:lnTo>
                  <a:lnTo>
                    <a:pt x="536" y="135"/>
                  </a:lnTo>
                  <a:lnTo>
                    <a:pt x="515" y="131"/>
                  </a:lnTo>
                  <a:lnTo>
                    <a:pt x="508" y="144"/>
                  </a:lnTo>
                  <a:lnTo>
                    <a:pt x="496" y="148"/>
                  </a:lnTo>
                  <a:lnTo>
                    <a:pt x="496" y="189"/>
                  </a:lnTo>
                  <a:lnTo>
                    <a:pt x="451" y="182"/>
                  </a:lnTo>
                  <a:lnTo>
                    <a:pt x="438" y="219"/>
                  </a:lnTo>
                  <a:lnTo>
                    <a:pt x="414" y="219"/>
                  </a:lnTo>
                  <a:lnTo>
                    <a:pt x="411" y="243"/>
                  </a:lnTo>
                  <a:lnTo>
                    <a:pt x="399" y="250"/>
                  </a:lnTo>
                  <a:lnTo>
                    <a:pt x="395" y="256"/>
                  </a:lnTo>
                  <a:lnTo>
                    <a:pt x="401" y="262"/>
                  </a:lnTo>
                  <a:lnTo>
                    <a:pt x="399" y="280"/>
                  </a:lnTo>
                  <a:lnTo>
                    <a:pt x="372" y="318"/>
                  </a:lnTo>
                  <a:lnTo>
                    <a:pt x="355" y="330"/>
                  </a:lnTo>
                  <a:lnTo>
                    <a:pt x="346" y="332"/>
                  </a:lnTo>
                  <a:lnTo>
                    <a:pt x="346" y="338"/>
                  </a:lnTo>
                  <a:lnTo>
                    <a:pt x="343" y="365"/>
                  </a:lnTo>
                  <a:lnTo>
                    <a:pt x="328" y="414"/>
                  </a:lnTo>
                  <a:lnTo>
                    <a:pt x="322" y="423"/>
                  </a:lnTo>
                  <a:lnTo>
                    <a:pt x="308" y="433"/>
                  </a:lnTo>
                  <a:lnTo>
                    <a:pt x="309" y="444"/>
                  </a:lnTo>
                  <a:lnTo>
                    <a:pt x="326" y="445"/>
                  </a:lnTo>
                  <a:lnTo>
                    <a:pt x="322" y="461"/>
                  </a:lnTo>
                  <a:lnTo>
                    <a:pt x="315" y="468"/>
                  </a:lnTo>
                  <a:lnTo>
                    <a:pt x="286" y="467"/>
                  </a:lnTo>
                  <a:lnTo>
                    <a:pt x="271" y="488"/>
                  </a:lnTo>
                  <a:lnTo>
                    <a:pt x="265" y="550"/>
                  </a:lnTo>
                  <a:lnTo>
                    <a:pt x="255" y="551"/>
                  </a:lnTo>
                  <a:lnTo>
                    <a:pt x="255" y="574"/>
                  </a:lnTo>
                  <a:lnTo>
                    <a:pt x="246" y="610"/>
                  </a:lnTo>
                  <a:lnTo>
                    <a:pt x="263" y="620"/>
                  </a:lnTo>
                  <a:lnTo>
                    <a:pt x="261" y="633"/>
                  </a:lnTo>
                  <a:lnTo>
                    <a:pt x="243" y="650"/>
                  </a:lnTo>
                  <a:lnTo>
                    <a:pt x="247" y="666"/>
                  </a:lnTo>
                  <a:lnTo>
                    <a:pt x="253" y="676"/>
                  </a:lnTo>
                  <a:lnTo>
                    <a:pt x="249" y="717"/>
                  </a:lnTo>
                  <a:lnTo>
                    <a:pt x="224" y="736"/>
                  </a:lnTo>
                  <a:lnTo>
                    <a:pt x="221" y="761"/>
                  </a:lnTo>
                  <a:lnTo>
                    <a:pt x="221" y="780"/>
                  </a:lnTo>
                  <a:lnTo>
                    <a:pt x="209" y="785"/>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56">
              <a:extLst>
                <a:ext uri="{FF2B5EF4-FFF2-40B4-BE49-F238E27FC236}">
                  <a16:creationId xmlns:a16="http://schemas.microsoft.com/office/drawing/2014/main" id="{A055DBA3-ACD5-4947-AC04-7A00A90FE773}"/>
                </a:ext>
              </a:extLst>
            </p:cNvPr>
            <p:cNvSpPr>
              <a:spLocks/>
            </p:cNvSpPr>
            <p:nvPr/>
          </p:nvSpPr>
          <p:spPr bwMode="auto">
            <a:xfrm>
              <a:off x="4585502" y="2788028"/>
              <a:ext cx="21110" cy="17862"/>
            </a:xfrm>
            <a:custGeom>
              <a:avLst/>
              <a:gdLst>
                <a:gd name="T0" fmla="*/ 10 w 13"/>
                <a:gd name="T1" fmla="*/ 0 h 11"/>
                <a:gd name="T2" fmla="*/ 13 w 13"/>
                <a:gd name="T3" fmla="*/ 7 h 11"/>
                <a:gd name="T4" fmla="*/ 0 w 13"/>
                <a:gd name="T5" fmla="*/ 11 h 11"/>
                <a:gd name="T6" fmla="*/ 1 w 13"/>
                <a:gd name="T7" fmla="*/ 3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lnTo>
                    <a:pt x="13" y="7"/>
                  </a:lnTo>
                  <a:lnTo>
                    <a:pt x="0" y="11"/>
                  </a:lnTo>
                  <a:lnTo>
                    <a:pt x="1" y="3"/>
                  </a:lnTo>
                  <a:lnTo>
                    <a:pt x="10"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57">
              <a:extLst>
                <a:ext uri="{FF2B5EF4-FFF2-40B4-BE49-F238E27FC236}">
                  <a16:creationId xmlns:a16="http://schemas.microsoft.com/office/drawing/2014/main" id="{104B6388-3874-41FB-909F-9145F0895965}"/>
                </a:ext>
              </a:extLst>
            </p:cNvPr>
            <p:cNvSpPr>
              <a:spLocks/>
            </p:cNvSpPr>
            <p:nvPr/>
          </p:nvSpPr>
          <p:spPr bwMode="auto">
            <a:xfrm>
              <a:off x="4580631" y="2906564"/>
              <a:ext cx="19485" cy="24357"/>
            </a:xfrm>
            <a:custGeom>
              <a:avLst/>
              <a:gdLst>
                <a:gd name="T0" fmla="*/ 4 w 12"/>
                <a:gd name="T1" fmla="*/ 0 h 15"/>
                <a:gd name="T2" fmla="*/ 12 w 12"/>
                <a:gd name="T3" fmla="*/ 6 h 15"/>
                <a:gd name="T4" fmla="*/ 10 w 12"/>
                <a:gd name="T5" fmla="*/ 15 h 15"/>
                <a:gd name="T6" fmla="*/ 3 w 12"/>
                <a:gd name="T7" fmla="*/ 14 h 15"/>
                <a:gd name="T8" fmla="*/ 0 w 12"/>
                <a:gd name="T9" fmla="*/ 8 h 15"/>
                <a:gd name="T10" fmla="*/ 4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4" y="0"/>
                  </a:moveTo>
                  <a:lnTo>
                    <a:pt x="12" y="6"/>
                  </a:lnTo>
                  <a:lnTo>
                    <a:pt x="10" y="15"/>
                  </a:lnTo>
                  <a:lnTo>
                    <a:pt x="3" y="14"/>
                  </a:lnTo>
                  <a:lnTo>
                    <a:pt x="0" y="8"/>
                  </a:lnTo>
                  <a:lnTo>
                    <a:pt x="4"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58">
              <a:extLst>
                <a:ext uri="{FF2B5EF4-FFF2-40B4-BE49-F238E27FC236}">
                  <a16:creationId xmlns:a16="http://schemas.microsoft.com/office/drawing/2014/main" id="{DF0D8B8F-4740-4CED-9331-E0374BF5BE09}"/>
                </a:ext>
              </a:extLst>
            </p:cNvPr>
            <p:cNvSpPr>
              <a:spLocks/>
            </p:cNvSpPr>
            <p:nvPr/>
          </p:nvSpPr>
          <p:spPr bwMode="auto">
            <a:xfrm>
              <a:off x="4819326" y="2546085"/>
              <a:ext cx="34100" cy="22733"/>
            </a:xfrm>
            <a:custGeom>
              <a:avLst/>
              <a:gdLst>
                <a:gd name="T0" fmla="*/ 16 w 21"/>
                <a:gd name="T1" fmla="*/ 10 h 14"/>
                <a:gd name="T2" fmla="*/ 5 w 21"/>
                <a:gd name="T3" fmla="*/ 14 h 14"/>
                <a:gd name="T4" fmla="*/ 0 w 21"/>
                <a:gd name="T5" fmla="*/ 6 h 14"/>
                <a:gd name="T6" fmla="*/ 7 w 21"/>
                <a:gd name="T7" fmla="*/ 0 h 14"/>
                <a:gd name="T8" fmla="*/ 21 w 21"/>
                <a:gd name="T9" fmla="*/ 1 h 14"/>
                <a:gd name="T10" fmla="*/ 21 w 21"/>
                <a:gd name="T11" fmla="*/ 6 h 14"/>
                <a:gd name="T12" fmla="*/ 16 w 21"/>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21" h="14">
                  <a:moveTo>
                    <a:pt x="16" y="10"/>
                  </a:moveTo>
                  <a:lnTo>
                    <a:pt x="5" y="14"/>
                  </a:lnTo>
                  <a:lnTo>
                    <a:pt x="0" y="6"/>
                  </a:lnTo>
                  <a:lnTo>
                    <a:pt x="7" y="0"/>
                  </a:lnTo>
                  <a:lnTo>
                    <a:pt x="21" y="1"/>
                  </a:lnTo>
                  <a:lnTo>
                    <a:pt x="21" y="6"/>
                  </a:lnTo>
                  <a:lnTo>
                    <a:pt x="16" y="1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59">
              <a:extLst>
                <a:ext uri="{FF2B5EF4-FFF2-40B4-BE49-F238E27FC236}">
                  <a16:creationId xmlns:a16="http://schemas.microsoft.com/office/drawing/2014/main" id="{F243DF3F-2B8E-4B6D-9D84-3811788833B0}"/>
                </a:ext>
              </a:extLst>
            </p:cNvPr>
            <p:cNvSpPr>
              <a:spLocks/>
            </p:cNvSpPr>
            <p:nvPr/>
          </p:nvSpPr>
          <p:spPr bwMode="auto">
            <a:xfrm>
              <a:off x="4945981" y="2425926"/>
              <a:ext cx="29228" cy="22733"/>
            </a:xfrm>
            <a:custGeom>
              <a:avLst/>
              <a:gdLst>
                <a:gd name="T0" fmla="*/ 18 w 18"/>
                <a:gd name="T1" fmla="*/ 4 h 14"/>
                <a:gd name="T2" fmla="*/ 14 w 18"/>
                <a:gd name="T3" fmla="*/ 12 h 14"/>
                <a:gd name="T4" fmla="*/ 0 w 18"/>
                <a:gd name="T5" fmla="*/ 14 h 14"/>
                <a:gd name="T6" fmla="*/ 0 w 18"/>
                <a:gd name="T7" fmla="*/ 5 h 14"/>
                <a:gd name="T8" fmla="*/ 6 w 18"/>
                <a:gd name="T9" fmla="*/ 0 h 14"/>
                <a:gd name="T10" fmla="*/ 18 w 18"/>
                <a:gd name="T11" fmla="*/ 4 h 14"/>
              </a:gdLst>
              <a:ahLst/>
              <a:cxnLst>
                <a:cxn ang="0">
                  <a:pos x="T0" y="T1"/>
                </a:cxn>
                <a:cxn ang="0">
                  <a:pos x="T2" y="T3"/>
                </a:cxn>
                <a:cxn ang="0">
                  <a:pos x="T4" y="T5"/>
                </a:cxn>
                <a:cxn ang="0">
                  <a:pos x="T6" y="T7"/>
                </a:cxn>
                <a:cxn ang="0">
                  <a:pos x="T8" y="T9"/>
                </a:cxn>
                <a:cxn ang="0">
                  <a:pos x="T10" y="T11"/>
                </a:cxn>
              </a:cxnLst>
              <a:rect l="0" t="0" r="r" b="b"/>
              <a:pathLst>
                <a:path w="18" h="14">
                  <a:moveTo>
                    <a:pt x="18" y="4"/>
                  </a:moveTo>
                  <a:lnTo>
                    <a:pt x="14" y="12"/>
                  </a:lnTo>
                  <a:lnTo>
                    <a:pt x="0" y="14"/>
                  </a:lnTo>
                  <a:lnTo>
                    <a:pt x="0" y="5"/>
                  </a:lnTo>
                  <a:lnTo>
                    <a:pt x="6" y="0"/>
                  </a:lnTo>
                  <a:lnTo>
                    <a:pt x="18" y="4"/>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60">
              <a:extLst>
                <a:ext uri="{FF2B5EF4-FFF2-40B4-BE49-F238E27FC236}">
                  <a16:creationId xmlns:a16="http://schemas.microsoft.com/office/drawing/2014/main" id="{03648152-A76D-405B-9004-59DEF475E3E1}"/>
                </a:ext>
              </a:extLst>
            </p:cNvPr>
            <p:cNvSpPr>
              <a:spLocks/>
            </p:cNvSpPr>
            <p:nvPr/>
          </p:nvSpPr>
          <p:spPr bwMode="auto">
            <a:xfrm>
              <a:off x="5002814" y="2360974"/>
              <a:ext cx="24357" cy="19485"/>
            </a:xfrm>
            <a:custGeom>
              <a:avLst/>
              <a:gdLst>
                <a:gd name="T0" fmla="*/ 7 w 15"/>
                <a:gd name="T1" fmla="*/ 0 h 12"/>
                <a:gd name="T2" fmla="*/ 15 w 15"/>
                <a:gd name="T3" fmla="*/ 4 h 12"/>
                <a:gd name="T4" fmla="*/ 11 w 15"/>
                <a:gd name="T5" fmla="*/ 12 h 12"/>
                <a:gd name="T6" fmla="*/ 2 w 15"/>
                <a:gd name="T7" fmla="*/ 12 h 12"/>
                <a:gd name="T8" fmla="*/ 0 w 15"/>
                <a:gd name="T9" fmla="*/ 3 h 12"/>
                <a:gd name="T10" fmla="*/ 7 w 15"/>
                <a:gd name="T11" fmla="*/ 0 h 12"/>
              </a:gdLst>
              <a:ahLst/>
              <a:cxnLst>
                <a:cxn ang="0">
                  <a:pos x="T0" y="T1"/>
                </a:cxn>
                <a:cxn ang="0">
                  <a:pos x="T2" y="T3"/>
                </a:cxn>
                <a:cxn ang="0">
                  <a:pos x="T4" y="T5"/>
                </a:cxn>
                <a:cxn ang="0">
                  <a:pos x="T6" y="T7"/>
                </a:cxn>
                <a:cxn ang="0">
                  <a:pos x="T8" y="T9"/>
                </a:cxn>
                <a:cxn ang="0">
                  <a:pos x="T10" y="T11"/>
                </a:cxn>
              </a:cxnLst>
              <a:rect l="0" t="0" r="r" b="b"/>
              <a:pathLst>
                <a:path w="15" h="12">
                  <a:moveTo>
                    <a:pt x="7" y="0"/>
                  </a:moveTo>
                  <a:lnTo>
                    <a:pt x="15" y="4"/>
                  </a:lnTo>
                  <a:lnTo>
                    <a:pt x="11" y="12"/>
                  </a:lnTo>
                  <a:lnTo>
                    <a:pt x="2" y="12"/>
                  </a:lnTo>
                  <a:lnTo>
                    <a:pt x="0" y="3"/>
                  </a:lnTo>
                  <a:lnTo>
                    <a:pt x="7"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1">
              <a:extLst>
                <a:ext uri="{FF2B5EF4-FFF2-40B4-BE49-F238E27FC236}">
                  <a16:creationId xmlns:a16="http://schemas.microsoft.com/office/drawing/2014/main" id="{D982ED60-A2F6-4311-98D7-29EBB97CD163}"/>
                </a:ext>
              </a:extLst>
            </p:cNvPr>
            <p:cNvSpPr>
              <a:spLocks/>
            </p:cNvSpPr>
            <p:nvPr/>
          </p:nvSpPr>
          <p:spPr bwMode="auto">
            <a:xfrm>
              <a:off x="4632592" y="1732572"/>
              <a:ext cx="19485" cy="17862"/>
            </a:xfrm>
            <a:custGeom>
              <a:avLst/>
              <a:gdLst>
                <a:gd name="T0" fmla="*/ 0 w 12"/>
                <a:gd name="T1" fmla="*/ 7 h 11"/>
                <a:gd name="T2" fmla="*/ 2 w 12"/>
                <a:gd name="T3" fmla="*/ 0 h 11"/>
                <a:gd name="T4" fmla="*/ 12 w 12"/>
                <a:gd name="T5" fmla="*/ 2 h 11"/>
                <a:gd name="T6" fmla="*/ 8 w 12"/>
                <a:gd name="T7" fmla="*/ 6 h 11"/>
                <a:gd name="T8" fmla="*/ 5 w 12"/>
                <a:gd name="T9" fmla="*/ 11 h 11"/>
                <a:gd name="T10" fmla="*/ 0 w 12"/>
                <a:gd name="T11" fmla="*/ 7 h 11"/>
              </a:gdLst>
              <a:ahLst/>
              <a:cxnLst>
                <a:cxn ang="0">
                  <a:pos x="T0" y="T1"/>
                </a:cxn>
                <a:cxn ang="0">
                  <a:pos x="T2" y="T3"/>
                </a:cxn>
                <a:cxn ang="0">
                  <a:pos x="T4" y="T5"/>
                </a:cxn>
                <a:cxn ang="0">
                  <a:pos x="T6" y="T7"/>
                </a:cxn>
                <a:cxn ang="0">
                  <a:pos x="T8" y="T9"/>
                </a:cxn>
                <a:cxn ang="0">
                  <a:pos x="T10" y="T11"/>
                </a:cxn>
              </a:cxnLst>
              <a:rect l="0" t="0" r="r" b="b"/>
              <a:pathLst>
                <a:path w="12" h="11">
                  <a:moveTo>
                    <a:pt x="0" y="7"/>
                  </a:moveTo>
                  <a:lnTo>
                    <a:pt x="2" y="0"/>
                  </a:lnTo>
                  <a:lnTo>
                    <a:pt x="12" y="2"/>
                  </a:lnTo>
                  <a:lnTo>
                    <a:pt x="8" y="6"/>
                  </a:lnTo>
                  <a:lnTo>
                    <a:pt x="5" y="11"/>
                  </a:lnTo>
                  <a:lnTo>
                    <a:pt x="0" y="7"/>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62">
              <a:extLst>
                <a:ext uri="{FF2B5EF4-FFF2-40B4-BE49-F238E27FC236}">
                  <a16:creationId xmlns:a16="http://schemas.microsoft.com/office/drawing/2014/main" id="{33654747-824B-41EF-9B57-B2B604890F80}"/>
                </a:ext>
              </a:extLst>
            </p:cNvPr>
            <p:cNvSpPr>
              <a:spLocks/>
            </p:cNvSpPr>
            <p:nvPr/>
          </p:nvSpPr>
          <p:spPr bwMode="auto">
            <a:xfrm>
              <a:off x="5028794" y="2305766"/>
              <a:ext cx="32476" cy="32476"/>
            </a:xfrm>
            <a:custGeom>
              <a:avLst/>
              <a:gdLst>
                <a:gd name="T0" fmla="*/ 17 w 20"/>
                <a:gd name="T1" fmla="*/ 0 h 20"/>
                <a:gd name="T2" fmla="*/ 20 w 20"/>
                <a:gd name="T3" fmla="*/ 5 h 20"/>
                <a:gd name="T4" fmla="*/ 12 w 20"/>
                <a:gd name="T5" fmla="*/ 12 h 20"/>
                <a:gd name="T6" fmla="*/ 0 w 20"/>
                <a:gd name="T7" fmla="*/ 20 h 20"/>
                <a:gd name="T8" fmla="*/ 0 w 20"/>
                <a:gd name="T9" fmla="*/ 12 h 20"/>
                <a:gd name="T10" fmla="*/ 6 w 20"/>
                <a:gd name="T11" fmla="*/ 3 h 20"/>
                <a:gd name="T12" fmla="*/ 17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7" y="0"/>
                  </a:moveTo>
                  <a:lnTo>
                    <a:pt x="20" y="5"/>
                  </a:lnTo>
                  <a:lnTo>
                    <a:pt x="12" y="12"/>
                  </a:lnTo>
                  <a:lnTo>
                    <a:pt x="0" y="20"/>
                  </a:lnTo>
                  <a:lnTo>
                    <a:pt x="0" y="12"/>
                  </a:lnTo>
                  <a:lnTo>
                    <a:pt x="6" y="3"/>
                  </a:lnTo>
                  <a:lnTo>
                    <a:pt x="17"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3">
              <a:extLst>
                <a:ext uri="{FF2B5EF4-FFF2-40B4-BE49-F238E27FC236}">
                  <a16:creationId xmlns:a16="http://schemas.microsoft.com/office/drawing/2014/main" id="{9631DBD6-018F-43CD-B5FC-47884783EEAD}"/>
                </a:ext>
              </a:extLst>
            </p:cNvPr>
            <p:cNvSpPr>
              <a:spLocks/>
            </p:cNvSpPr>
            <p:nvPr/>
          </p:nvSpPr>
          <p:spPr bwMode="auto">
            <a:xfrm>
              <a:off x="5023923" y="2125526"/>
              <a:ext cx="22733" cy="43843"/>
            </a:xfrm>
            <a:custGeom>
              <a:avLst/>
              <a:gdLst>
                <a:gd name="T0" fmla="*/ 14 w 14"/>
                <a:gd name="T1" fmla="*/ 0 h 27"/>
                <a:gd name="T2" fmla="*/ 14 w 14"/>
                <a:gd name="T3" fmla="*/ 6 h 27"/>
                <a:gd name="T4" fmla="*/ 8 w 14"/>
                <a:gd name="T5" fmla="*/ 27 h 27"/>
                <a:gd name="T6" fmla="*/ 0 w 14"/>
                <a:gd name="T7" fmla="*/ 26 h 27"/>
                <a:gd name="T8" fmla="*/ 0 w 14"/>
                <a:gd name="T9" fmla="*/ 17 h 27"/>
                <a:gd name="T10" fmla="*/ 5 w 14"/>
                <a:gd name="T11" fmla="*/ 2 h 27"/>
                <a:gd name="T12" fmla="*/ 14 w 1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4" h="27">
                  <a:moveTo>
                    <a:pt x="14" y="0"/>
                  </a:moveTo>
                  <a:lnTo>
                    <a:pt x="14" y="6"/>
                  </a:lnTo>
                  <a:lnTo>
                    <a:pt x="8" y="27"/>
                  </a:lnTo>
                  <a:lnTo>
                    <a:pt x="0" y="26"/>
                  </a:lnTo>
                  <a:lnTo>
                    <a:pt x="0" y="17"/>
                  </a:lnTo>
                  <a:lnTo>
                    <a:pt x="5" y="2"/>
                  </a:lnTo>
                  <a:lnTo>
                    <a:pt x="14"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4">
              <a:extLst>
                <a:ext uri="{FF2B5EF4-FFF2-40B4-BE49-F238E27FC236}">
                  <a16:creationId xmlns:a16="http://schemas.microsoft.com/office/drawing/2014/main" id="{8B401063-8A34-4486-9C74-C07BB56FE487}"/>
                </a:ext>
              </a:extLst>
            </p:cNvPr>
            <p:cNvSpPr>
              <a:spLocks/>
            </p:cNvSpPr>
            <p:nvPr/>
          </p:nvSpPr>
          <p:spPr bwMode="auto">
            <a:xfrm>
              <a:off x="5075883" y="2094675"/>
              <a:ext cx="40595" cy="32476"/>
            </a:xfrm>
            <a:custGeom>
              <a:avLst/>
              <a:gdLst>
                <a:gd name="T0" fmla="*/ 8 w 25"/>
                <a:gd name="T1" fmla="*/ 20 h 20"/>
                <a:gd name="T2" fmla="*/ 1 w 25"/>
                <a:gd name="T3" fmla="*/ 16 h 20"/>
                <a:gd name="T4" fmla="*/ 0 w 25"/>
                <a:gd name="T5" fmla="*/ 8 h 20"/>
                <a:gd name="T6" fmla="*/ 13 w 25"/>
                <a:gd name="T7" fmla="*/ 0 h 20"/>
                <a:gd name="T8" fmla="*/ 23 w 25"/>
                <a:gd name="T9" fmla="*/ 6 h 20"/>
                <a:gd name="T10" fmla="*/ 25 w 25"/>
                <a:gd name="T11" fmla="*/ 14 h 20"/>
                <a:gd name="T12" fmla="*/ 22 w 25"/>
                <a:gd name="T13" fmla="*/ 19 h 20"/>
                <a:gd name="T14" fmla="*/ 8 w 2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8" y="20"/>
                  </a:moveTo>
                  <a:lnTo>
                    <a:pt x="1" y="16"/>
                  </a:lnTo>
                  <a:lnTo>
                    <a:pt x="0" y="8"/>
                  </a:lnTo>
                  <a:lnTo>
                    <a:pt x="13" y="0"/>
                  </a:lnTo>
                  <a:lnTo>
                    <a:pt x="23" y="6"/>
                  </a:lnTo>
                  <a:lnTo>
                    <a:pt x="25" y="14"/>
                  </a:lnTo>
                  <a:lnTo>
                    <a:pt x="22" y="19"/>
                  </a:lnTo>
                  <a:lnTo>
                    <a:pt x="8" y="2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65">
              <a:extLst>
                <a:ext uri="{FF2B5EF4-FFF2-40B4-BE49-F238E27FC236}">
                  <a16:creationId xmlns:a16="http://schemas.microsoft.com/office/drawing/2014/main" id="{26B43070-C2ED-47FE-A872-BC913E3CFFAF}"/>
                </a:ext>
              </a:extLst>
            </p:cNvPr>
            <p:cNvSpPr>
              <a:spLocks/>
            </p:cNvSpPr>
            <p:nvPr/>
          </p:nvSpPr>
          <p:spPr bwMode="auto">
            <a:xfrm>
              <a:off x="5122974" y="2093051"/>
              <a:ext cx="42218" cy="38971"/>
            </a:xfrm>
            <a:custGeom>
              <a:avLst/>
              <a:gdLst>
                <a:gd name="T0" fmla="*/ 21 w 26"/>
                <a:gd name="T1" fmla="*/ 11 h 24"/>
                <a:gd name="T2" fmla="*/ 16 w 26"/>
                <a:gd name="T3" fmla="*/ 20 h 24"/>
                <a:gd name="T4" fmla="*/ 3 w 26"/>
                <a:gd name="T5" fmla="*/ 24 h 24"/>
                <a:gd name="T6" fmla="*/ 0 w 26"/>
                <a:gd name="T7" fmla="*/ 21 h 24"/>
                <a:gd name="T8" fmla="*/ 6 w 26"/>
                <a:gd name="T9" fmla="*/ 6 h 24"/>
                <a:gd name="T10" fmla="*/ 16 w 26"/>
                <a:gd name="T11" fmla="*/ 0 h 24"/>
                <a:gd name="T12" fmla="*/ 26 w 26"/>
                <a:gd name="T13" fmla="*/ 1 h 24"/>
                <a:gd name="T14" fmla="*/ 21 w 26"/>
                <a:gd name="T15" fmla="*/ 1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4">
                  <a:moveTo>
                    <a:pt x="21" y="11"/>
                  </a:moveTo>
                  <a:lnTo>
                    <a:pt x="16" y="20"/>
                  </a:lnTo>
                  <a:lnTo>
                    <a:pt x="3" y="24"/>
                  </a:lnTo>
                  <a:lnTo>
                    <a:pt x="0" y="21"/>
                  </a:lnTo>
                  <a:lnTo>
                    <a:pt x="6" y="6"/>
                  </a:lnTo>
                  <a:lnTo>
                    <a:pt x="16" y="0"/>
                  </a:lnTo>
                  <a:lnTo>
                    <a:pt x="26" y="1"/>
                  </a:lnTo>
                  <a:lnTo>
                    <a:pt x="21" y="1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66">
              <a:extLst>
                <a:ext uri="{FF2B5EF4-FFF2-40B4-BE49-F238E27FC236}">
                  <a16:creationId xmlns:a16="http://schemas.microsoft.com/office/drawing/2014/main" id="{765C0DA8-C8ED-4DDF-9A5A-5979C400397E}"/>
                </a:ext>
              </a:extLst>
            </p:cNvPr>
            <p:cNvSpPr>
              <a:spLocks/>
            </p:cNvSpPr>
            <p:nvPr/>
          </p:nvSpPr>
          <p:spPr bwMode="auto">
            <a:xfrm>
              <a:off x="5171687" y="2055704"/>
              <a:ext cx="55208" cy="61704"/>
            </a:xfrm>
            <a:custGeom>
              <a:avLst/>
              <a:gdLst>
                <a:gd name="T0" fmla="*/ 15 w 34"/>
                <a:gd name="T1" fmla="*/ 2 h 38"/>
                <a:gd name="T2" fmla="*/ 22 w 34"/>
                <a:gd name="T3" fmla="*/ 0 h 38"/>
                <a:gd name="T4" fmla="*/ 21 w 34"/>
                <a:gd name="T5" fmla="*/ 7 h 38"/>
                <a:gd name="T6" fmla="*/ 30 w 34"/>
                <a:gd name="T7" fmla="*/ 2 h 38"/>
                <a:gd name="T8" fmla="*/ 34 w 34"/>
                <a:gd name="T9" fmla="*/ 7 h 38"/>
                <a:gd name="T10" fmla="*/ 25 w 34"/>
                <a:gd name="T11" fmla="*/ 21 h 38"/>
                <a:gd name="T12" fmla="*/ 15 w 34"/>
                <a:gd name="T13" fmla="*/ 28 h 38"/>
                <a:gd name="T14" fmla="*/ 9 w 34"/>
                <a:gd name="T15" fmla="*/ 29 h 38"/>
                <a:gd name="T16" fmla="*/ 2 w 34"/>
                <a:gd name="T17" fmla="*/ 38 h 38"/>
                <a:gd name="T18" fmla="*/ 0 w 34"/>
                <a:gd name="T19" fmla="*/ 30 h 38"/>
                <a:gd name="T20" fmla="*/ 7 w 34"/>
                <a:gd name="T21" fmla="*/ 16 h 38"/>
                <a:gd name="T22" fmla="*/ 15 w 34"/>
                <a:gd name="T2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8">
                  <a:moveTo>
                    <a:pt x="15" y="2"/>
                  </a:moveTo>
                  <a:lnTo>
                    <a:pt x="22" y="0"/>
                  </a:lnTo>
                  <a:lnTo>
                    <a:pt x="21" y="7"/>
                  </a:lnTo>
                  <a:lnTo>
                    <a:pt x="30" y="2"/>
                  </a:lnTo>
                  <a:lnTo>
                    <a:pt x="34" y="7"/>
                  </a:lnTo>
                  <a:lnTo>
                    <a:pt x="25" y="21"/>
                  </a:lnTo>
                  <a:lnTo>
                    <a:pt x="15" y="28"/>
                  </a:lnTo>
                  <a:lnTo>
                    <a:pt x="9" y="29"/>
                  </a:lnTo>
                  <a:lnTo>
                    <a:pt x="2" y="38"/>
                  </a:lnTo>
                  <a:lnTo>
                    <a:pt x="0" y="30"/>
                  </a:lnTo>
                  <a:lnTo>
                    <a:pt x="7" y="16"/>
                  </a:lnTo>
                  <a:lnTo>
                    <a:pt x="15"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67">
              <a:extLst>
                <a:ext uri="{FF2B5EF4-FFF2-40B4-BE49-F238E27FC236}">
                  <a16:creationId xmlns:a16="http://schemas.microsoft.com/office/drawing/2014/main" id="{5A61F85C-4075-42DC-B9CE-C08C128AE7E3}"/>
                </a:ext>
              </a:extLst>
            </p:cNvPr>
            <p:cNvSpPr>
              <a:spLocks/>
            </p:cNvSpPr>
            <p:nvPr/>
          </p:nvSpPr>
          <p:spPr bwMode="auto">
            <a:xfrm>
              <a:off x="5183053" y="2005366"/>
              <a:ext cx="38971" cy="42218"/>
            </a:xfrm>
            <a:custGeom>
              <a:avLst/>
              <a:gdLst>
                <a:gd name="T0" fmla="*/ 23 w 24"/>
                <a:gd name="T1" fmla="*/ 1 h 26"/>
                <a:gd name="T2" fmla="*/ 24 w 24"/>
                <a:gd name="T3" fmla="*/ 8 h 26"/>
                <a:gd name="T4" fmla="*/ 8 w 24"/>
                <a:gd name="T5" fmla="*/ 26 h 26"/>
                <a:gd name="T6" fmla="*/ 0 w 24"/>
                <a:gd name="T7" fmla="*/ 21 h 26"/>
                <a:gd name="T8" fmla="*/ 8 w 24"/>
                <a:gd name="T9" fmla="*/ 6 h 26"/>
                <a:gd name="T10" fmla="*/ 18 w 24"/>
                <a:gd name="T11" fmla="*/ 0 h 26"/>
                <a:gd name="T12" fmla="*/ 23 w 24"/>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24" h="26">
                  <a:moveTo>
                    <a:pt x="23" y="1"/>
                  </a:moveTo>
                  <a:lnTo>
                    <a:pt x="24" y="8"/>
                  </a:lnTo>
                  <a:lnTo>
                    <a:pt x="8" y="26"/>
                  </a:lnTo>
                  <a:lnTo>
                    <a:pt x="0" y="21"/>
                  </a:lnTo>
                  <a:lnTo>
                    <a:pt x="8" y="6"/>
                  </a:lnTo>
                  <a:lnTo>
                    <a:pt x="18" y="0"/>
                  </a:lnTo>
                  <a:lnTo>
                    <a:pt x="23"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68">
              <a:extLst>
                <a:ext uri="{FF2B5EF4-FFF2-40B4-BE49-F238E27FC236}">
                  <a16:creationId xmlns:a16="http://schemas.microsoft.com/office/drawing/2014/main" id="{47C7137A-3C5E-49A6-B688-3C2D8D961F40}"/>
                </a:ext>
              </a:extLst>
            </p:cNvPr>
            <p:cNvSpPr>
              <a:spLocks/>
            </p:cNvSpPr>
            <p:nvPr/>
          </p:nvSpPr>
          <p:spPr bwMode="auto">
            <a:xfrm>
              <a:off x="5244756" y="1981010"/>
              <a:ext cx="40595" cy="38971"/>
            </a:xfrm>
            <a:custGeom>
              <a:avLst/>
              <a:gdLst>
                <a:gd name="T0" fmla="*/ 22 w 25"/>
                <a:gd name="T1" fmla="*/ 0 h 24"/>
                <a:gd name="T2" fmla="*/ 25 w 25"/>
                <a:gd name="T3" fmla="*/ 5 h 24"/>
                <a:gd name="T4" fmla="*/ 21 w 25"/>
                <a:gd name="T5" fmla="*/ 19 h 24"/>
                <a:gd name="T6" fmla="*/ 10 w 25"/>
                <a:gd name="T7" fmla="*/ 24 h 24"/>
                <a:gd name="T8" fmla="*/ 0 w 25"/>
                <a:gd name="T9" fmla="*/ 15 h 24"/>
                <a:gd name="T10" fmla="*/ 3 w 25"/>
                <a:gd name="T11" fmla="*/ 7 h 24"/>
                <a:gd name="T12" fmla="*/ 22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2" y="0"/>
                  </a:moveTo>
                  <a:lnTo>
                    <a:pt x="25" y="5"/>
                  </a:lnTo>
                  <a:lnTo>
                    <a:pt x="21" y="19"/>
                  </a:lnTo>
                  <a:lnTo>
                    <a:pt x="10" y="24"/>
                  </a:lnTo>
                  <a:lnTo>
                    <a:pt x="0" y="15"/>
                  </a:lnTo>
                  <a:lnTo>
                    <a:pt x="3" y="7"/>
                  </a:lnTo>
                  <a:lnTo>
                    <a:pt x="2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69">
              <a:extLst>
                <a:ext uri="{FF2B5EF4-FFF2-40B4-BE49-F238E27FC236}">
                  <a16:creationId xmlns:a16="http://schemas.microsoft.com/office/drawing/2014/main" id="{917C0B27-30CD-4277-B111-7A4AD31C20AB}"/>
                </a:ext>
              </a:extLst>
            </p:cNvPr>
            <p:cNvSpPr>
              <a:spLocks/>
            </p:cNvSpPr>
            <p:nvPr/>
          </p:nvSpPr>
          <p:spPr bwMode="auto">
            <a:xfrm>
              <a:off x="5434739" y="1842989"/>
              <a:ext cx="45466" cy="34100"/>
            </a:xfrm>
            <a:custGeom>
              <a:avLst/>
              <a:gdLst>
                <a:gd name="T0" fmla="*/ 10 w 28"/>
                <a:gd name="T1" fmla="*/ 4 h 21"/>
                <a:gd name="T2" fmla="*/ 24 w 28"/>
                <a:gd name="T3" fmla="*/ 0 h 21"/>
                <a:gd name="T4" fmla="*/ 28 w 28"/>
                <a:gd name="T5" fmla="*/ 9 h 21"/>
                <a:gd name="T6" fmla="*/ 18 w 28"/>
                <a:gd name="T7" fmla="*/ 21 h 21"/>
                <a:gd name="T8" fmla="*/ 1 w 28"/>
                <a:gd name="T9" fmla="*/ 16 h 21"/>
                <a:gd name="T10" fmla="*/ 0 w 28"/>
                <a:gd name="T11" fmla="*/ 9 h 21"/>
                <a:gd name="T12" fmla="*/ 10 w 28"/>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8" h="21">
                  <a:moveTo>
                    <a:pt x="10" y="4"/>
                  </a:moveTo>
                  <a:lnTo>
                    <a:pt x="24" y="0"/>
                  </a:lnTo>
                  <a:lnTo>
                    <a:pt x="28" y="9"/>
                  </a:lnTo>
                  <a:lnTo>
                    <a:pt x="18" y="21"/>
                  </a:lnTo>
                  <a:lnTo>
                    <a:pt x="1" y="16"/>
                  </a:lnTo>
                  <a:lnTo>
                    <a:pt x="0" y="9"/>
                  </a:lnTo>
                  <a:lnTo>
                    <a:pt x="10" y="4"/>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0">
              <a:extLst>
                <a:ext uri="{FF2B5EF4-FFF2-40B4-BE49-F238E27FC236}">
                  <a16:creationId xmlns:a16="http://schemas.microsoft.com/office/drawing/2014/main" id="{14200E03-2E92-449D-9DE6-0DDF3B8A27A5}"/>
                </a:ext>
              </a:extLst>
            </p:cNvPr>
            <p:cNvSpPr>
              <a:spLocks/>
            </p:cNvSpPr>
            <p:nvPr/>
          </p:nvSpPr>
          <p:spPr bwMode="auto">
            <a:xfrm>
              <a:off x="5343807" y="1891702"/>
              <a:ext cx="32476" cy="27605"/>
            </a:xfrm>
            <a:custGeom>
              <a:avLst/>
              <a:gdLst>
                <a:gd name="T0" fmla="*/ 9 w 20"/>
                <a:gd name="T1" fmla="*/ 0 h 17"/>
                <a:gd name="T2" fmla="*/ 20 w 20"/>
                <a:gd name="T3" fmla="*/ 10 h 17"/>
                <a:gd name="T4" fmla="*/ 18 w 20"/>
                <a:gd name="T5" fmla="*/ 15 h 17"/>
                <a:gd name="T6" fmla="*/ 12 w 20"/>
                <a:gd name="T7" fmla="*/ 17 h 17"/>
                <a:gd name="T8" fmla="*/ 0 w 20"/>
                <a:gd name="T9" fmla="*/ 5 h 17"/>
                <a:gd name="T10" fmla="*/ 9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9" y="0"/>
                  </a:moveTo>
                  <a:lnTo>
                    <a:pt x="20" y="10"/>
                  </a:lnTo>
                  <a:lnTo>
                    <a:pt x="18" y="15"/>
                  </a:lnTo>
                  <a:lnTo>
                    <a:pt x="12" y="17"/>
                  </a:lnTo>
                  <a:lnTo>
                    <a:pt x="0" y="5"/>
                  </a:lnTo>
                  <a:lnTo>
                    <a:pt x="9"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1">
              <a:extLst>
                <a:ext uri="{FF2B5EF4-FFF2-40B4-BE49-F238E27FC236}">
                  <a16:creationId xmlns:a16="http://schemas.microsoft.com/office/drawing/2014/main" id="{64840D60-C462-43FE-B9EF-3B634BB8E25E}"/>
                </a:ext>
              </a:extLst>
            </p:cNvPr>
            <p:cNvSpPr>
              <a:spLocks/>
            </p:cNvSpPr>
            <p:nvPr/>
          </p:nvSpPr>
          <p:spPr bwMode="auto">
            <a:xfrm>
              <a:off x="5489948" y="1802395"/>
              <a:ext cx="21110" cy="24357"/>
            </a:xfrm>
            <a:custGeom>
              <a:avLst/>
              <a:gdLst>
                <a:gd name="T0" fmla="*/ 6 w 13"/>
                <a:gd name="T1" fmla="*/ 0 h 15"/>
                <a:gd name="T2" fmla="*/ 13 w 13"/>
                <a:gd name="T3" fmla="*/ 6 h 15"/>
                <a:gd name="T4" fmla="*/ 11 w 13"/>
                <a:gd name="T5" fmla="*/ 13 h 15"/>
                <a:gd name="T6" fmla="*/ 1 w 13"/>
                <a:gd name="T7" fmla="*/ 15 h 15"/>
                <a:gd name="T8" fmla="*/ 0 w 13"/>
                <a:gd name="T9" fmla="*/ 6 h 15"/>
                <a:gd name="T10" fmla="*/ 6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6" y="0"/>
                  </a:moveTo>
                  <a:lnTo>
                    <a:pt x="13" y="6"/>
                  </a:lnTo>
                  <a:lnTo>
                    <a:pt x="11" y="13"/>
                  </a:lnTo>
                  <a:lnTo>
                    <a:pt x="1" y="15"/>
                  </a:lnTo>
                  <a:lnTo>
                    <a:pt x="0" y="6"/>
                  </a:lnTo>
                  <a:lnTo>
                    <a:pt x="6"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2">
              <a:extLst>
                <a:ext uri="{FF2B5EF4-FFF2-40B4-BE49-F238E27FC236}">
                  <a16:creationId xmlns:a16="http://schemas.microsoft.com/office/drawing/2014/main" id="{446F9C28-FD40-44BD-B1B3-02427548C02A}"/>
                </a:ext>
              </a:extLst>
            </p:cNvPr>
            <p:cNvSpPr>
              <a:spLocks/>
            </p:cNvSpPr>
            <p:nvPr/>
          </p:nvSpPr>
          <p:spPr bwMode="auto">
            <a:xfrm>
              <a:off x="5551651" y="1784533"/>
              <a:ext cx="24357" cy="14615"/>
            </a:xfrm>
            <a:custGeom>
              <a:avLst/>
              <a:gdLst>
                <a:gd name="T0" fmla="*/ 11 w 15"/>
                <a:gd name="T1" fmla="*/ 0 h 9"/>
                <a:gd name="T2" fmla="*/ 15 w 15"/>
                <a:gd name="T3" fmla="*/ 4 h 9"/>
                <a:gd name="T4" fmla="*/ 13 w 15"/>
                <a:gd name="T5" fmla="*/ 9 h 9"/>
                <a:gd name="T6" fmla="*/ 0 w 15"/>
                <a:gd name="T7" fmla="*/ 6 h 9"/>
                <a:gd name="T8" fmla="*/ 11 w 15"/>
                <a:gd name="T9" fmla="*/ 0 h 9"/>
              </a:gdLst>
              <a:ahLst/>
              <a:cxnLst>
                <a:cxn ang="0">
                  <a:pos x="T0" y="T1"/>
                </a:cxn>
                <a:cxn ang="0">
                  <a:pos x="T2" y="T3"/>
                </a:cxn>
                <a:cxn ang="0">
                  <a:pos x="T4" y="T5"/>
                </a:cxn>
                <a:cxn ang="0">
                  <a:pos x="T6" y="T7"/>
                </a:cxn>
                <a:cxn ang="0">
                  <a:pos x="T8" y="T9"/>
                </a:cxn>
              </a:cxnLst>
              <a:rect l="0" t="0" r="r" b="b"/>
              <a:pathLst>
                <a:path w="15" h="9">
                  <a:moveTo>
                    <a:pt x="11" y="0"/>
                  </a:moveTo>
                  <a:lnTo>
                    <a:pt x="15" y="4"/>
                  </a:lnTo>
                  <a:lnTo>
                    <a:pt x="13" y="9"/>
                  </a:lnTo>
                  <a:lnTo>
                    <a:pt x="0" y="6"/>
                  </a:lnTo>
                  <a:lnTo>
                    <a:pt x="11"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3">
              <a:extLst>
                <a:ext uri="{FF2B5EF4-FFF2-40B4-BE49-F238E27FC236}">
                  <a16:creationId xmlns:a16="http://schemas.microsoft.com/office/drawing/2014/main" id="{3822DA9A-4424-45FE-AEF8-4CE4FC766C02}"/>
                </a:ext>
              </a:extLst>
            </p:cNvPr>
            <p:cNvSpPr>
              <a:spLocks/>
            </p:cNvSpPr>
            <p:nvPr/>
          </p:nvSpPr>
          <p:spPr bwMode="auto">
            <a:xfrm>
              <a:off x="5444482" y="3182606"/>
              <a:ext cx="418935" cy="241943"/>
            </a:xfrm>
            <a:custGeom>
              <a:avLst/>
              <a:gdLst>
                <a:gd name="T0" fmla="*/ 215 w 258"/>
                <a:gd name="T1" fmla="*/ 26 h 149"/>
                <a:gd name="T2" fmla="*/ 208 w 258"/>
                <a:gd name="T3" fmla="*/ 24 h 149"/>
                <a:gd name="T4" fmla="*/ 198 w 258"/>
                <a:gd name="T5" fmla="*/ 20 h 149"/>
                <a:gd name="T6" fmla="*/ 183 w 258"/>
                <a:gd name="T7" fmla="*/ 27 h 149"/>
                <a:gd name="T8" fmla="*/ 154 w 258"/>
                <a:gd name="T9" fmla="*/ 3 h 149"/>
                <a:gd name="T10" fmla="*/ 136 w 258"/>
                <a:gd name="T11" fmla="*/ 0 h 149"/>
                <a:gd name="T12" fmla="*/ 112 w 258"/>
                <a:gd name="T13" fmla="*/ 4 h 149"/>
                <a:gd name="T14" fmla="*/ 106 w 258"/>
                <a:gd name="T15" fmla="*/ 17 h 149"/>
                <a:gd name="T16" fmla="*/ 108 w 258"/>
                <a:gd name="T17" fmla="*/ 32 h 149"/>
                <a:gd name="T18" fmla="*/ 114 w 258"/>
                <a:gd name="T19" fmla="*/ 50 h 149"/>
                <a:gd name="T20" fmla="*/ 109 w 258"/>
                <a:gd name="T21" fmla="*/ 61 h 149"/>
                <a:gd name="T22" fmla="*/ 107 w 258"/>
                <a:gd name="T23" fmla="*/ 69 h 149"/>
                <a:gd name="T24" fmla="*/ 91 w 258"/>
                <a:gd name="T25" fmla="*/ 71 h 149"/>
                <a:gd name="T26" fmla="*/ 75 w 258"/>
                <a:gd name="T27" fmla="*/ 51 h 149"/>
                <a:gd name="T28" fmla="*/ 62 w 258"/>
                <a:gd name="T29" fmla="*/ 47 h 149"/>
                <a:gd name="T30" fmla="*/ 55 w 258"/>
                <a:gd name="T31" fmla="*/ 38 h 149"/>
                <a:gd name="T32" fmla="*/ 49 w 258"/>
                <a:gd name="T33" fmla="*/ 33 h 149"/>
                <a:gd name="T34" fmla="*/ 22 w 258"/>
                <a:gd name="T35" fmla="*/ 46 h 149"/>
                <a:gd name="T36" fmla="*/ 18 w 258"/>
                <a:gd name="T37" fmla="*/ 54 h 149"/>
                <a:gd name="T38" fmla="*/ 15 w 258"/>
                <a:gd name="T39" fmla="*/ 74 h 149"/>
                <a:gd name="T40" fmla="*/ 4 w 258"/>
                <a:gd name="T41" fmla="*/ 86 h 149"/>
                <a:gd name="T42" fmla="*/ 6 w 258"/>
                <a:gd name="T43" fmla="*/ 103 h 149"/>
                <a:gd name="T44" fmla="*/ 0 w 258"/>
                <a:gd name="T45" fmla="*/ 112 h 149"/>
                <a:gd name="T46" fmla="*/ 0 w 258"/>
                <a:gd name="T47" fmla="*/ 128 h 149"/>
                <a:gd name="T48" fmla="*/ 0 w 258"/>
                <a:gd name="T49" fmla="*/ 136 h 149"/>
                <a:gd name="T50" fmla="*/ 12 w 258"/>
                <a:gd name="T51" fmla="*/ 117 h 149"/>
                <a:gd name="T52" fmla="*/ 29 w 258"/>
                <a:gd name="T53" fmla="*/ 112 h 149"/>
                <a:gd name="T54" fmla="*/ 47 w 258"/>
                <a:gd name="T55" fmla="*/ 114 h 149"/>
                <a:gd name="T56" fmla="*/ 66 w 258"/>
                <a:gd name="T57" fmla="*/ 111 h 149"/>
                <a:gd name="T58" fmla="*/ 83 w 258"/>
                <a:gd name="T59" fmla="*/ 109 h 149"/>
                <a:gd name="T60" fmla="*/ 114 w 258"/>
                <a:gd name="T61" fmla="*/ 118 h 149"/>
                <a:gd name="T62" fmla="*/ 124 w 258"/>
                <a:gd name="T63" fmla="*/ 112 h 149"/>
                <a:gd name="T64" fmla="*/ 132 w 258"/>
                <a:gd name="T65" fmla="*/ 111 h 149"/>
                <a:gd name="T66" fmla="*/ 135 w 258"/>
                <a:gd name="T67" fmla="*/ 120 h 149"/>
                <a:gd name="T68" fmla="*/ 164 w 258"/>
                <a:gd name="T69" fmla="*/ 125 h 149"/>
                <a:gd name="T70" fmla="*/ 199 w 258"/>
                <a:gd name="T71" fmla="*/ 149 h 149"/>
                <a:gd name="T72" fmla="*/ 210 w 258"/>
                <a:gd name="T73" fmla="*/ 140 h 149"/>
                <a:gd name="T74" fmla="*/ 230 w 258"/>
                <a:gd name="T75" fmla="*/ 142 h 149"/>
                <a:gd name="T76" fmla="*/ 258 w 258"/>
                <a:gd name="T77" fmla="*/ 115 h 149"/>
                <a:gd name="T78" fmla="*/ 249 w 258"/>
                <a:gd name="T79" fmla="*/ 86 h 149"/>
                <a:gd name="T80" fmla="*/ 226 w 258"/>
                <a:gd name="T81" fmla="*/ 56 h 149"/>
                <a:gd name="T82" fmla="*/ 236 w 258"/>
                <a:gd name="T83" fmla="*/ 43 h 149"/>
                <a:gd name="T84" fmla="*/ 232 w 258"/>
                <a:gd name="T85" fmla="*/ 34 h 149"/>
                <a:gd name="T86" fmla="*/ 215 w 258"/>
                <a:gd name="T87" fmla="*/ 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149">
                  <a:moveTo>
                    <a:pt x="215" y="26"/>
                  </a:moveTo>
                  <a:lnTo>
                    <a:pt x="208" y="24"/>
                  </a:lnTo>
                  <a:lnTo>
                    <a:pt x="198" y="20"/>
                  </a:lnTo>
                  <a:lnTo>
                    <a:pt x="183" y="27"/>
                  </a:lnTo>
                  <a:lnTo>
                    <a:pt x="154" y="3"/>
                  </a:lnTo>
                  <a:lnTo>
                    <a:pt x="136" y="0"/>
                  </a:lnTo>
                  <a:lnTo>
                    <a:pt x="112" y="4"/>
                  </a:lnTo>
                  <a:lnTo>
                    <a:pt x="106" y="17"/>
                  </a:lnTo>
                  <a:lnTo>
                    <a:pt x="108" y="32"/>
                  </a:lnTo>
                  <a:lnTo>
                    <a:pt x="114" y="50"/>
                  </a:lnTo>
                  <a:lnTo>
                    <a:pt x="109" y="61"/>
                  </a:lnTo>
                  <a:lnTo>
                    <a:pt x="107" y="69"/>
                  </a:lnTo>
                  <a:lnTo>
                    <a:pt x="91" y="71"/>
                  </a:lnTo>
                  <a:lnTo>
                    <a:pt x="75" y="51"/>
                  </a:lnTo>
                  <a:lnTo>
                    <a:pt x="62" y="47"/>
                  </a:lnTo>
                  <a:lnTo>
                    <a:pt x="55" y="38"/>
                  </a:lnTo>
                  <a:lnTo>
                    <a:pt x="49" y="33"/>
                  </a:lnTo>
                  <a:lnTo>
                    <a:pt x="22" y="46"/>
                  </a:lnTo>
                  <a:lnTo>
                    <a:pt x="18" y="54"/>
                  </a:lnTo>
                  <a:lnTo>
                    <a:pt x="15" y="74"/>
                  </a:lnTo>
                  <a:lnTo>
                    <a:pt x="4" y="86"/>
                  </a:lnTo>
                  <a:lnTo>
                    <a:pt x="6" y="103"/>
                  </a:lnTo>
                  <a:lnTo>
                    <a:pt x="0" y="112"/>
                  </a:lnTo>
                  <a:lnTo>
                    <a:pt x="0" y="128"/>
                  </a:lnTo>
                  <a:lnTo>
                    <a:pt x="0" y="136"/>
                  </a:lnTo>
                  <a:lnTo>
                    <a:pt x="12" y="117"/>
                  </a:lnTo>
                  <a:lnTo>
                    <a:pt x="29" y="112"/>
                  </a:lnTo>
                  <a:lnTo>
                    <a:pt x="47" y="114"/>
                  </a:lnTo>
                  <a:lnTo>
                    <a:pt x="66" y="111"/>
                  </a:lnTo>
                  <a:lnTo>
                    <a:pt x="83" y="109"/>
                  </a:lnTo>
                  <a:lnTo>
                    <a:pt x="114" y="118"/>
                  </a:lnTo>
                  <a:lnTo>
                    <a:pt x="124" y="112"/>
                  </a:lnTo>
                  <a:lnTo>
                    <a:pt x="132" y="111"/>
                  </a:lnTo>
                  <a:lnTo>
                    <a:pt x="135" y="120"/>
                  </a:lnTo>
                  <a:lnTo>
                    <a:pt x="164" y="125"/>
                  </a:lnTo>
                  <a:lnTo>
                    <a:pt x="199" y="149"/>
                  </a:lnTo>
                  <a:lnTo>
                    <a:pt x="210" y="140"/>
                  </a:lnTo>
                  <a:lnTo>
                    <a:pt x="230" y="142"/>
                  </a:lnTo>
                  <a:lnTo>
                    <a:pt x="258" y="115"/>
                  </a:lnTo>
                  <a:lnTo>
                    <a:pt x="249" y="86"/>
                  </a:lnTo>
                  <a:lnTo>
                    <a:pt x="226" y="56"/>
                  </a:lnTo>
                  <a:lnTo>
                    <a:pt x="236" y="43"/>
                  </a:lnTo>
                  <a:lnTo>
                    <a:pt x="232" y="34"/>
                  </a:lnTo>
                  <a:lnTo>
                    <a:pt x="215" y="26"/>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4">
              <a:extLst>
                <a:ext uri="{FF2B5EF4-FFF2-40B4-BE49-F238E27FC236}">
                  <a16:creationId xmlns:a16="http://schemas.microsoft.com/office/drawing/2014/main" id="{4533E7D4-5341-4E2A-82E2-5EFB4860EDDB}"/>
                </a:ext>
              </a:extLst>
            </p:cNvPr>
            <p:cNvSpPr>
              <a:spLocks/>
            </p:cNvSpPr>
            <p:nvPr/>
          </p:nvSpPr>
          <p:spPr bwMode="auto">
            <a:xfrm>
              <a:off x="5569512" y="3008862"/>
              <a:ext cx="248439" cy="217586"/>
            </a:xfrm>
            <a:custGeom>
              <a:avLst/>
              <a:gdLst>
                <a:gd name="T0" fmla="*/ 29 w 126"/>
                <a:gd name="T1" fmla="*/ 91 h 110"/>
                <a:gd name="T2" fmla="*/ 49 w 126"/>
                <a:gd name="T3" fmla="*/ 88 h 110"/>
                <a:gd name="T4" fmla="*/ 64 w 126"/>
                <a:gd name="T5" fmla="*/ 90 h 110"/>
                <a:gd name="T6" fmla="*/ 88 w 126"/>
                <a:gd name="T7" fmla="*/ 110 h 110"/>
                <a:gd name="T8" fmla="*/ 100 w 126"/>
                <a:gd name="T9" fmla="*/ 104 h 110"/>
                <a:gd name="T10" fmla="*/ 108 w 126"/>
                <a:gd name="T11" fmla="*/ 108 h 110"/>
                <a:gd name="T12" fmla="*/ 114 w 126"/>
                <a:gd name="T13" fmla="*/ 109 h 110"/>
                <a:gd name="T14" fmla="*/ 126 w 126"/>
                <a:gd name="T15" fmla="*/ 94 h 110"/>
                <a:gd name="T16" fmla="*/ 124 w 126"/>
                <a:gd name="T17" fmla="*/ 84 h 110"/>
                <a:gd name="T18" fmla="*/ 113 w 126"/>
                <a:gd name="T19" fmla="*/ 71 h 110"/>
                <a:gd name="T20" fmla="*/ 107 w 126"/>
                <a:gd name="T21" fmla="*/ 42 h 110"/>
                <a:gd name="T22" fmla="*/ 113 w 126"/>
                <a:gd name="T23" fmla="*/ 30 h 110"/>
                <a:gd name="T24" fmla="*/ 120 w 126"/>
                <a:gd name="T25" fmla="*/ 10 h 110"/>
                <a:gd name="T26" fmla="*/ 119 w 126"/>
                <a:gd name="T27" fmla="*/ 2 h 110"/>
                <a:gd name="T28" fmla="*/ 115 w 126"/>
                <a:gd name="T29" fmla="*/ 1 h 110"/>
                <a:gd name="T30" fmla="*/ 116 w 126"/>
                <a:gd name="T31" fmla="*/ 1 h 110"/>
                <a:gd name="T32" fmla="*/ 114 w 126"/>
                <a:gd name="T33" fmla="*/ 3 h 110"/>
                <a:gd name="T34" fmla="*/ 97 w 126"/>
                <a:gd name="T35" fmla="*/ 6 h 110"/>
                <a:gd name="T36" fmla="*/ 84 w 126"/>
                <a:gd name="T37" fmla="*/ 4 h 110"/>
                <a:gd name="T38" fmla="*/ 67 w 126"/>
                <a:gd name="T39" fmla="*/ 0 h 110"/>
                <a:gd name="T40" fmla="*/ 49 w 126"/>
                <a:gd name="T41" fmla="*/ 3 h 110"/>
                <a:gd name="T42" fmla="*/ 38 w 126"/>
                <a:gd name="T43" fmla="*/ 10 h 110"/>
                <a:gd name="T44" fmla="*/ 32 w 126"/>
                <a:gd name="T45" fmla="*/ 13 h 110"/>
                <a:gd name="T46" fmla="*/ 23 w 126"/>
                <a:gd name="T47" fmla="*/ 13 h 110"/>
                <a:gd name="T48" fmla="*/ 8 w 126"/>
                <a:gd name="T49" fmla="*/ 28 h 110"/>
                <a:gd name="T50" fmla="*/ 1 w 126"/>
                <a:gd name="T51" fmla="*/ 28 h 110"/>
                <a:gd name="T52" fmla="*/ 0 w 126"/>
                <a:gd name="T53" fmla="*/ 48 h 110"/>
                <a:gd name="T54" fmla="*/ 6 w 126"/>
                <a:gd name="T55" fmla="*/ 56 h 110"/>
                <a:gd name="T56" fmla="*/ 5 w 126"/>
                <a:gd name="T57" fmla="*/ 60 h 110"/>
                <a:gd name="T58" fmla="*/ 0 w 126"/>
                <a:gd name="T59" fmla="*/ 63 h 110"/>
                <a:gd name="T60" fmla="*/ 6 w 126"/>
                <a:gd name="T61" fmla="*/ 70 h 110"/>
                <a:gd name="T62" fmla="*/ 17 w 126"/>
                <a:gd name="T63" fmla="*/ 81 h 110"/>
                <a:gd name="T64" fmla="*/ 23 w 126"/>
                <a:gd name="T65" fmla="*/ 79 h 110"/>
                <a:gd name="T66" fmla="*/ 28 w 126"/>
                <a:gd name="T67" fmla="*/ 76 h 110"/>
                <a:gd name="T68" fmla="*/ 29 w 126"/>
                <a:gd name="T69" fmla="*/ 84 h 110"/>
                <a:gd name="T70" fmla="*/ 29 w 126"/>
                <a:gd name="T71" fmla="*/ 9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10">
                  <a:moveTo>
                    <a:pt x="29" y="91"/>
                  </a:moveTo>
                  <a:cubicBezTo>
                    <a:pt x="49" y="88"/>
                    <a:pt x="49" y="88"/>
                    <a:pt x="49" y="88"/>
                  </a:cubicBezTo>
                  <a:cubicBezTo>
                    <a:pt x="64" y="90"/>
                    <a:pt x="64" y="90"/>
                    <a:pt x="64" y="90"/>
                  </a:cubicBezTo>
                  <a:cubicBezTo>
                    <a:pt x="88" y="110"/>
                    <a:pt x="88" y="110"/>
                    <a:pt x="88" y="110"/>
                  </a:cubicBezTo>
                  <a:cubicBezTo>
                    <a:pt x="100" y="104"/>
                    <a:pt x="100" y="104"/>
                    <a:pt x="100" y="104"/>
                  </a:cubicBezTo>
                  <a:cubicBezTo>
                    <a:pt x="108" y="108"/>
                    <a:pt x="108" y="108"/>
                    <a:pt x="108" y="108"/>
                  </a:cubicBezTo>
                  <a:cubicBezTo>
                    <a:pt x="114" y="109"/>
                    <a:pt x="114" y="109"/>
                    <a:pt x="114" y="109"/>
                  </a:cubicBezTo>
                  <a:cubicBezTo>
                    <a:pt x="126" y="94"/>
                    <a:pt x="126" y="94"/>
                    <a:pt x="126" y="94"/>
                  </a:cubicBezTo>
                  <a:cubicBezTo>
                    <a:pt x="124" y="84"/>
                    <a:pt x="124" y="84"/>
                    <a:pt x="124" y="84"/>
                  </a:cubicBezTo>
                  <a:cubicBezTo>
                    <a:pt x="113" y="71"/>
                    <a:pt x="113" y="71"/>
                    <a:pt x="113" y="71"/>
                  </a:cubicBezTo>
                  <a:cubicBezTo>
                    <a:pt x="107" y="42"/>
                    <a:pt x="107" y="42"/>
                    <a:pt x="107" y="42"/>
                  </a:cubicBezTo>
                  <a:cubicBezTo>
                    <a:pt x="113" y="30"/>
                    <a:pt x="113" y="30"/>
                    <a:pt x="113" y="30"/>
                  </a:cubicBezTo>
                  <a:cubicBezTo>
                    <a:pt x="120" y="10"/>
                    <a:pt x="120" y="10"/>
                    <a:pt x="120" y="10"/>
                  </a:cubicBezTo>
                  <a:cubicBezTo>
                    <a:pt x="119" y="2"/>
                    <a:pt x="119" y="2"/>
                    <a:pt x="119" y="2"/>
                  </a:cubicBezTo>
                  <a:cubicBezTo>
                    <a:pt x="115" y="1"/>
                    <a:pt x="115" y="1"/>
                    <a:pt x="115" y="1"/>
                  </a:cubicBezTo>
                  <a:cubicBezTo>
                    <a:pt x="116" y="1"/>
                    <a:pt x="116" y="1"/>
                    <a:pt x="116" y="1"/>
                  </a:cubicBezTo>
                  <a:cubicBezTo>
                    <a:pt x="114" y="3"/>
                    <a:pt x="114" y="3"/>
                    <a:pt x="114" y="3"/>
                  </a:cubicBezTo>
                  <a:cubicBezTo>
                    <a:pt x="97" y="6"/>
                    <a:pt x="97" y="6"/>
                    <a:pt x="97" y="6"/>
                  </a:cubicBezTo>
                  <a:cubicBezTo>
                    <a:pt x="84" y="4"/>
                    <a:pt x="84" y="4"/>
                    <a:pt x="84" y="4"/>
                  </a:cubicBezTo>
                  <a:cubicBezTo>
                    <a:pt x="67" y="0"/>
                    <a:pt x="67" y="0"/>
                    <a:pt x="67" y="0"/>
                  </a:cubicBezTo>
                  <a:cubicBezTo>
                    <a:pt x="49" y="3"/>
                    <a:pt x="49" y="3"/>
                    <a:pt x="49" y="3"/>
                  </a:cubicBezTo>
                  <a:cubicBezTo>
                    <a:pt x="49" y="3"/>
                    <a:pt x="41" y="9"/>
                    <a:pt x="38" y="10"/>
                  </a:cubicBezTo>
                  <a:cubicBezTo>
                    <a:pt x="34" y="10"/>
                    <a:pt x="32" y="13"/>
                    <a:pt x="32" y="13"/>
                  </a:cubicBezTo>
                  <a:cubicBezTo>
                    <a:pt x="23" y="13"/>
                    <a:pt x="23" y="13"/>
                    <a:pt x="23" y="13"/>
                  </a:cubicBezTo>
                  <a:cubicBezTo>
                    <a:pt x="8" y="28"/>
                    <a:pt x="8" y="28"/>
                    <a:pt x="8" y="28"/>
                  </a:cubicBezTo>
                  <a:cubicBezTo>
                    <a:pt x="1" y="28"/>
                    <a:pt x="1" y="28"/>
                    <a:pt x="1" y="28"/>
                  </a:cubicBezTo>
                  <a:cubicBezTo>
                    <a:pt x="0" y="48"/>
                    <a:pt x="0" y="48"/>
                    <a:pt x="0" y="48"/>
                  </a:cubicBezTo>
                  <a:cubicBezTo>
                    <a:pt x="6" y="56"/>
                    <a:pt x="6" y="56"/>
                    <a:pt x="6" y="56"/>
                  </a:cubicBezTo>
                  <a:cubicBezTo>
                    <a:pt x="5" y="60"/>
                    <a:pt x="5" y="60"/>
                    <a:pt x="5" y="60"/>
                  </a:cubicBezTo>
                  <a:cubicBezTo>
                    <a:pt x="0" y="63"/>
                    <a:pt x="0" y="63"/>
                    <a:pt x="0" y="63"/>
                  </a:cubicBezTo>
                  <a:cubicBezTo>
                    <a:pt x="6" y="70"/>
                    <a:pt x="6" y="70"/>
                    <a:pt x="6" y="70"/>
                  </a:cubicBezTo>
                  <a:cubicBezTo>
                    <a:pt x="17" y="81"/>
                    <a:pt x="17" y="81"/>
                    <a:pt x="17" y="81"/>
                  </a:cubicBezTo>
                  <a:cubicBezTo>
                    <a:pt x="23" y="79"/>
                    <a:pt x="23" y="79"/>
                    <a:pt x="23" y="79"/>
                  </a:cubicBezTo>
                  <a:cubicBezTo>
                    <a:pt x="28" y="76"/>
                    <a:pt x="28" y="76"/>
                    <a:pt x="28" y="76"/>
                  </a:cubicBezTo>
                  <a:cubicBezTo>
                    <a:pt x="29" y="84"/>
                    <a:pt x="29" y="84"/>
                    <a:pt x="29" y="84"/>
                  </a:cubicBezTo>
                  <a:lnTo>
                    <a:pt x="29" y="9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5">
              <a:extLst>
                <a:ext uri="{FF2B5EF4-FFF2-40B4-BE49-F238E27FC236}">
                  <a16:creationId xmlns:a16="http://schemas.microsoft.com/office/drawing/2014/main" id="{D21BE301-E768-4000-AD4C-0C507112A25E}"/>
                </a:ext>
              </a:extLst>
            </p:cNvPr>
            <p:cNvSpPr>
              <a:spLocks/>
            </p:cNvSpPr>
            <p:nvPr/>
          </p:nvSpPr>
          <p:spPr bwMode="auto">
            <a:xfrm>
              <a:off x="5488323" y="3129021"/>
              <a:ext cx="71446" cy="87684"/>
            </a:xfrm>
            <a:custGeom>
              <a:avLst/>
              <a:gdLst>
                <a:gd name="T0" fmla="*/ 35 w 44"/>
                <a:gd name="T1" fmla="*/ 0 h 54"/>
                <a:gd name="T2" fmla="*/ 44 w 44"/>
                <a:gd name="T3" fmla="*/ 2 h 54"/>
                <a:gd name="T4" fmla="*/ 42 w 44"/>
                <a:gd name="T5" fmla="*/ 9 h 54"/>
                <a:gd name="T6" fmla="*/ 36 w 44"/>
                <a:gd name="T7" fmla="*/ 14 h 54"/>
                <a:gd name="T8" fmla="*/ 36 w 44"/>
                <a:gd name="T9" fmla="*/ 20 h 54"/>
                <a:gd name="T10" fmla="*/ 22 w 44"/>
                <a:gd name="T11" fmla="*/ 25 h 54"/>
                <a:gd name="T12" fmla="*/ 13 w 44"/>
                <a:gd name="T13" fmla="*/ 32 h 54"/>
                <a:gd name="T14" fmla="*/ 7 w 44"/>
                <a:gd name="T15" fmla="*/ 50 h 54"/>
                <a:gd name="T16" fmla="*/ 2 w 44"/>
                <a:gd name="T17" fmla="*/ 54 h 54"/>
                <a:gd name="T18" fmla="*/ 1 w 44"/>
                <a:gd name="T19" fmla="*/ 29 h 54"/>
                <a:gd name="T20" fmla="*/ 2 w 44"/>
                <a:gd name="T21" fmla="*/ 22 h 54"/>
                <a:gd name="T22" fmla="*/ 0 w 44"/>
                <a:gd name="T23" fmla="*/ 14 h 54"/>
                <a:gd name="T24" fmla="*/ 11 w 44"/>
                <a:gd name="T25" fmla="*/ 9 h 54"/>
                <a:gd name="T26" fmla="*/ 19 w 44"/>
                <a:gd name="T27" fmla="*/ 6 h 54"/>
                <a:gd name="T28" fmla="*/ 25 w 44"/>
                <a:gd name="T29" fmla="*/ 2 h 54"/>
                <a:gd name="T30" fmla="*/ 35 w 44"/>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4">
                  <a:moveTo>
                    <a:pt x="35" y="0"/>
                  </a:moveTo>
                  <a:lnTo>
                    <a:pt x="44" y="2"/>
                  </a:lnTo>
                  <a:lnTo>
                    <a:pt x="42" y="9"/>
                  </a:lnTo>
                  <a:lnTo>
                    <a:pt x="36" y="14"/>
                  </a:lnTo>
                  <a:lnTo>
                    <a:pt x="36" y="20"/>
                  </a:lnTo>
                  <a:lnTo>
                    <a:pt x="22" y="25"/>
                  </a:lnTo>
                  <a:lnTo>
                    <a:pt x="13" y="32"/>
                  </a:lnTo>
                  <a:lnTo>
                    <a:pt x="7" y="50"/>
                  </a:lnTo>
                  <a:lnTo>
                    <a:pt x="2" y="54"/>
                  </a:lnTo>
                  <a:lnTo>
                    <a:pt x="1" y="29"/>
                  </a:lnTo>
                  <a:lnTo>
                    <a:pt x="2" y="22"/>
                  </a:lnTo>
                  <a:lnTo>
                    <a:pt x="0" y="14"/>
                  </a:lnTo>
                  <a:lnTo>
                    <a:pt x="11" y="9"/>
                  </a:lnTo>
                  <a:lnTo>
                    <a:pt x="19" y="6"/>
                  </a:lnTo>
                  <a:lnTo>
                    <a:pt x="25" y="2"/>
                  </a:lnTo>
                  <a:lnTo>
                    <a:pt x="3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6">
              <a:extLst>
                <a:ext uri="{FF2B5EF4-FFF2-40B4-BE49-F238E27FC236}">
                  <a16:creationId xmlns:a16="http://schemas.microsoft.com/office/drawing/2014/main" id="{CA0F0E6B-F9AD-4FAC-8B0D-D5AFFC905FD7}"/>
                </a:ext>
              </a:extLst>
            </p:cNvPr>
            <p:cNvSpPr>
              <a:spLocks/>
            </p:cNvSpPr>
            <p:nvPr/>
          </p:nvSpPr>
          <p:spPr bwMode="auto">
            <a:xfrm>
              <a:off x="5499690" y="3086803"/>
              <a:ext cx="37347" cy="35723"/>
            </a:xfrm>
            <a:custGeom>
              <a:avLst/>
              <a:gdLst>
                <a:gd name="T0" fmla="*/ 15 w 23"/>
                <a:gd name="T1" fmla="*/ 0 h 22"/>
                <a:gd name="T2" fmla="*/ 18 w 23"/>
                <a:gd name="T3" fmla="*/ 7 h 22"/>
                <a:gd name="T4" fmla="*/ 23 w 23"/>
                <a:gd name="T5" fmla="*/ 7 h 22"/>
                <a:gd name="T6" fmla="*/ 23 w 23"/>
                <a:gd name="T7" fmla="*/ 13 h 22"/>
                <a:gd name="T8" fmla="*/ 18 w 23"/>
                <a:gd name="T9" fmla="*/ 17 h 22"/>
                <a:gd name="T10" fmla="*/ 15 w 23"/>
                <a:gd name="T11" fmla="*/ 22 h 22"/>
                <a:gd name="T12" fmla="*/ 7 w 23"/>
                <a:gd name="T13" fmla="*/ 18 h 22"/>
                <a:gd name="T14" fmla="*/ 3 w 23"/>
                <a:gd name="T15" fmla="*/ 14 h 22"/>
                <a:gd name="T16" fmla="*/ 0 w 23"/>
                <a:gd name="T17" fmla="*/ 9 h 22"/>
                <a:gd name="T18" fmla="*/ 5 w 23"/>
                <a:gd name="T19" fmla="*/ 6 h 22"/>
                <a:gd name="T20" fmla="*/ 15 w 2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15" y="0"/>
                  </a:moveTo>
                  <a:lnTo>
                    <a:pt x="18" y="7"/>
                  </a:lnTo>
                  <a:lnTo>
                    <a:pt x="23" y="7"/>
                  </a:lnTo>
                  <a:lnTo>
                    <a:pt x="23" y="13"/>
                  </a:lnTo>
                  <a:lnTo>
                    <a:pt x="18" y="17"/>
                  </a:lnTo>
                  <a:lnTo>
                    <a:pt x="15" y="22"/>
                  </a:lnTo>
                  <a:lnTo>
                    <a:pt x="7" y="18"/>
                  </a:lnTo>
                  <a:lnTo>
                    <a:pt x="3" y="14"/>
                  </a:lnTo>
                  <a:lnTo>
                    <a:pt x="0" y="9"/>
                  </a:lnTo>
                  <a:lnTo>
                    <a:pt x="5" y="6"/>
                  </a:lnTo>
                  <a:lnTo>
                    <a:pt x="1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77">
              <a:extLst>
                <a:ext uri="{FF2B5EF4-FFF2-40B4-BE49-F238E27FC236}">
                  <a16:creationId xmlns:a16="http://schemas.microsoft.com/office/drawing/2014/main" id="{26692AB1-CEEC-4E32-B8FA-A23A678A1B4F}"/>
                </a:ext>
              </a:extLst>
            </p:cNvPr>
            <p:cNvSpPr>
              <a:spLocks/>
            </p:cNvSpPr>
            <p:nvPr/>
          </p:nvSpPr>
          <p:spPr bwMode="auto">
            <a:xfrm>
              <a:off x="5444482" y="3359598"/>
              <a:ext cx="332875" cy="272795"/>
            </a:xfrm>
            <a:custGeom>
              <a:avLst/>
              <a:gdLst>
                <a:gd name="T0" fmla="*/ 199 w 205"/>
                <a:gd name="T1" fmla="*/ 40 h 168"/>
                <a:gd name="T2" fmla="*/ 192 w 205"/>
                <a:gd name="T3" fmla="*/ 51 h 168"/>
                <a:gd name="T4" fmla="*/ 193 w 205"/>
                <a:gd name="T5" fmla="*/ 57 h 168"/>
                <a:gd name="T6" fmla="*/ 205 w 205"/>
                <a:gd name="T7" fmla="*/ 63 h 168"/>
                <a:gd name="T8" fmla="*/ 202 w 205"/>
                <a:gd name="T9" fmla="*/ 73 h 168"/>
                <a:gd name="T10" fmla="*/ 188 w 205"/>
                <a:gd name="T11" fmla="*/ 76 h 168"/>
                <a:gd name="T12" fmla="*/ 188 w 205"/>
                <a:gd name="T13" fmla="*/ 89 h 168"/>
                <a:gd name="T14" fmla="*/ 177 w 205"/>
                <a:gd name="T15" fmla="*/ 86 h 168"/>
                <a:gd name="T16" fmla="*/ 170 w 205"/>
                <a:gd name="T17" fmla="*/ 99 h 168"/>
                <a:gd name="T18" fmla="*/ 175 w 205"/>
                <a:gd name="T19" fmla="*/ 108 h 168"/>
                <a:gd name="T20" fmla="*/ 166 w 205"/>
                <a:gd name="T21" fmla="*/ 120 h 168"/>
                <a:gd name="T22" fmla="*/ 175 w 205"/>
                <a:gd name="T23" fmla="*/ 135 h 168"/>
                <a:gd name="T24" fmla="*/ 170 w 205"/>
                <a:gd name="T25" fmla="*/ 141 h 168"/>
                <a:gd name="T26" fmla="*/ 156 w 205"/>
                <a:gd name="T27" fmla="*/ 136 h 168"/>
                <a:gd name="T28" fmla="*/ 152 w 205"/>
                <a:gd name="T29" fmla="*/ 142 h 168"/>
                <a:gd name="T30" fmla="*/ 137 w 205"/>
                <a:gd name="T31" fmla="*/ 145 h 168"/>
                <a:gd name="T32" fmla="*/ 136 w 205"/>
                <a:gd name="T33" fmla="*/ 162 h 168"/>
                <a:gd name="T34" fmla="*/ 107 w 205"/>
                <a:gd name="T35" fmla="*/ 157 h 168"/>
                <a:gd name="T36" fmla="*/ 96 w 205"/>
                <a:gd name="T37" fmla="*/ 168 h 168"/>
                <a:gd name="T38" fmla="*/ 91 w 205"/>
                <a:gd name="T39" fmla="*/ 147 h 168"/>
                <a:gd name="T40" fmla="*/ 74 w 205"/>
                <a:gd name="T41" fmla="*/ 146 h 168"/>
                <a:gd name="T42" fmla="*/ 62 w 205"/>
                <a:gd name="T43" fmla="*/ 131 h 168"/>
                <a:gd name="T44" fmla="*/ 68 w 205"/>
                <a:gd name="T45" fmla="*/ 119 h 168"/>
                <a:gd name="T46" fmla="*/ 69 w 205"/>
                <a:gd name="T47" fmla="*/ 99 h 168"/>
                <a:gd name="T48" fmla="*/ 58 w 205"/>
                <a:gd name="T49" fmla="*/ 90 h 168"/>
                <a:gd name="T50" fmla="*/ 45 w 205"/>
                <a:gd name="T51" fmla="*/ 85 h 168"/>
                <a:gd name="T52" fmla="*/ 27 w 205"/>
                <a:gd name="T53" fmla="*/ 85 h 168"/>
                <a:gd name="T54" fmla="*/ 15 w 205"/>
                <a:gd name="T55" fmla="*/ 82 h 168"/>
                <a:gd name="T56" fmla="*/ 9 w 205"/>
                <a:gd name="T57" fmla="*/ 80 h 168"/>
                <a:gd name="T58" fmla="*/ 7 w 205"/>
                <a:gd name="T59" fmla="*/ 82 h 168"/>
                <a:gd name="T60" fmla="*/ 7 w 205"/>
                <a:gd name="T61" fmla="*/ 70 h 168"/>
                <a:gd name="T62" fmla="*/ 7 w 205"/>
                <a:gd name="T63" fmla="*/ 54 h 168"/>
                <a:gd name="T64" fmla="*/ 1 w 205"/>
                <a:gd name="T65" fmla="*/ 45 h 168"/>
                <a:gd name="T66" fmla="*/ 0 w 205"/>
                <a:gd name="T67" fmla="*/ 27 h 168"/>
                <a:gd name="T68" fmla="*/ 12 w 205"/>
                <a:gd name="T69" fmla="*/ 8 h 168"/>
                <a:gd name="T70" fmla="*/ 29 w 205"/>
                <a:gd name="T71" fmla="*/ 3 h 168"/>
                <a:gd name="T72" fmla="*/ 47 w 205"/>
                <a:gd name="T73" fmla="*/ 5 h 168"/>
                <a:gd name="T74" fmla="*/ 66 w 205"/>
                <a:gd name="T75" fmla="*/ 2 h 168"/>
                <a:gd name="T76" fmla="*/ 83 w 205"/>
                <a:gd name="T77" fmla="*/ 0 h 168"/>
                <a:gd name="T78" fmla="*/ 114 w 205"/>
                <a:gd name="T79" fmla="*/ 9 h 168"/>
                <a:gd name="T80" fmla="*/ 124 w 205"/>
                <a:gd name="T81" fmla="*/ 3 h 168"/>
                <a:gd name="T82" fmla="*/ 132 w 205"/>
                <a:gd name="T83" fmla="*/ 2 h 168"/>
                <a:gd name="T84" fmla="*/ 135 w 205"/>
                <a:gd name="T85" fmla="*/ 11 h 168"/>
                <a:gd name="T86" fmla="*/ 164 w 205"/>
                <a:gd name="T87" fmla="*/ 16 h 168"/>
                <a:gd name="T88" fmla="*/ 199 w 205"/>
                <a:gd name="T89"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 h="168">
                  <a:moveTo>
                    <a:pt x="199" y="40"/>
                  </a:moveTo>
                  <a:lnTo>
                    <a:pt x="192" y="51"/>
                  </a:lnTo>
                  <a:lnTo>
                    <a:pt x="193" y="57"/>
                  </a:lnTo>
                  <a:lnTo>
                    <a:pt x="205" y="63"/>
                  </a:lnTo>
                  <a:lnTo>
                    <a:pt x="202" y="73"/>
                  </a:lnTo>
                  <a:lnTo>
                    <a:pt x="188" y="76"/>
                  </a:lnTo>
                  <a:lnTo>
                    <a:pt x="188" y="89"/>
                  </a:lnTo>
                  <a:lnTo>
                    <a:pt x="177" y="86"/>
                  </a:lnTo>
                  <a:lnTo>
                    <a:pt x="170" y="99"/>
                  </a:lnTo>
                  <a:lnTo>
                    <a:pt x="175" y="108"/>
                  </a:lnTo>
                  <a:lnTo>
                    <a:pt x="166" y="120"/>
                  </a:lnTo>
                  <a:lnTo>
                    <a:pt x="175" y="135"/>
                  </a:lnTo>
                  <a:lnTo>
                    <a:pt x="170" y="141"/>
                  </a:lnTo>
                  <a:lnTo>
                    <a:pt x="156" y="136"/>
                  </a:lnTo>
                  <a:lnTo>
                    <a:pt x="152" y="142"/>
                  </a:lnTo>
                  <a:lnTo>
                    <a:pt x="137" y="145"/>
                  </a:lnTo>
                  <a:lnTo>
                    <a:pt x="136" y="162"/>
                  </a:lnTo>
                  <a:lnTo>
                    <a:pt x="107" y="157"/>
                  </a:lnTo>
                  <a:lnTo>
                    <a:pt x="96" y="168"/>
                  </a:lnTo>
                  <a:lnTo>
                    <a:pt x="91" y="147"/>
                  </a:lnTo>
                  <a:lnTo>
                    <a:pt x="74" y="146"/>
                  </a:lnTo>
                  <a:lnTo>
                    <a:pt x="62" y="131"/>
                  </a:lnTo>
                  <a:lnTo>
                    <a:pt x="68" y="119"/>
                  </a:lnTo>
                  <a:lnTo>
                    <a:pt x="69" y="99"/>
                  </a:lnTo>
                  <a:lnTo>
                    <a:pt x="58" y="90"/>
                  </a:lnTo>
                  <a:lnTo>
                    <a:pt x="45" y="85"/>
                  </a:lnTo>
                  <a:lnTo>
                    <a:pt x="27" y="85"/>
                  </a:lnTo>
                  <a:lnTo>
                    <a:pt x="15" y="82"/>
                  </a:lnTo>
                  <a:lnTo>
                    <a:pt x="9" y="80"/>
                  </a:lnTo>
                  <a:lnTo>
                    <a:pt x="7" y="82"/>
                  </a:lnTo>
                  <a:lnTo>
                    <a:pt x="7" y="70"/>
                  </a:lnTo>
                  <a:lnTo>
                    <a:pt x="7" y="54"/>
                  </a:lnTo>
                  <a:lnTo>
                    <a:pt x="1" y="45"/>
                  </a:lnTo>
                  <a:lnTo>
                    <a:pt x="0" y="27"/>
                  </a:lnTo>
                  <a:lnTo>
                    <a:pt x="12" y="8"/>
                  </a:lnTo>
                  <a:lnTo>
                    <a:pt x="29" y="3"/>
                  </a:lnTo>
                  <a:lnTo>
                    <a:pt x="47" y="5"/>
                  </a:lnTo>
                  <a:lnTo>
                    <a:pt x="66" y="2"/>
                  </a:lnTo>
                  <a:lnTo>
                    <a:pt x="83" y="0"/>
                  </a:lnTo>
                  <a:lnTo>
                    <a:pt x="114" y="9"/>
                  </a:lnTo>
                  <a:lnTo>
                    <a:pt x="124" y="3"/>
                  </a:lnTo>
                  <a:lnTo>
                    <a:pt x="132" y="2"/>
                  </a:lnTo>
                  <a:lnTo>
                    <a:pt x="135" y="11"/>
                  </a:lnTo>
                  <a:lnTo>
                    <a:pt x="164" y="16"/>
                  </a:lnTo>
                  <a:lnTo>
                    <a:pt x="199" y="4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78">
              <a:extLst>
                <a:ext uri="{FF2B5EF4-FFF2-40B4-BE49-F238E27FC236}">
                  <a16:creationId xmlns:a16="http://schemas.microsoft.com/office/drawing/2014/main" id="{2E712363-031C-4786-AA66-A7EB73C9BB4D}"/>
                </a:ext>
              </a:extLst>
            </p:cNvPr>
            <p:cNvSpPr>
              <a:spLocks/>
            </p:cNvSpPr>
            <p:nvPr/>
          </p:nvSpPr>
          <p:spPr bwMode="auto">
            <a:xfrm>
              <a:off x="5369788" y="3450529"/>
              <a:ext cx="186735" cy="121784"/>
            </a:xfrm>
            <a:custGeom>
              <a:avLst/>
              <a:gdLst>
                <a:gd name="T0" fmla="*/ 45 w 95"/>
                <a:gd name="T1" fmla="*/ 20 h 62"/>
                <a:gd name="T2" fmla="*/ 50 w 95"/>
                <a:gd name="T3" fmla="*/ 21 h 62"/>
                <a:gd name="T4" fmla="*/ 60 w 95"/>
                <a:gd name="T5" fmla="*/ 24 h 62"/>
                <a:gd name="T6" fmla="*/ 75 w 95"/>
                <a:gd name="T7" fmla="*/ 24 h 62"/>
                <a:gd name="T8" fmla="*/ 86 w 95"/>
                <a:gd name="T9" fmla="*/ 28 h 62"/>
                <a:gd name="T10" fmla="*/ 95 w 95"/>
                <a:gd name="T11" fmla="*/ 35 h 62"/>
                <a:gd name="T12" fmla="*/ 94 w 95"/>
                <a:gd name="T13" fmla="*/ 52 h 62"/>
                <a:gd name="T14" fmla="*/ 89 w 95"/>
                <a:gd name="T15" fmla="*/ 62 h 62"/>
                <a:gd name="T16" fmla="*/ 3 w 95"/>
                <a:gd name="T17" fmla="*/ 62 h 62"/>
                <a:gd name="T18" fmla="*/ 11 w 95"/>
                <a:gd name="T19" fmla="*/ 56 h 62"/>
                <a:gd name="T20" fmla="*/ 15 w 95"/>
                <a:gd name="T21" fmla="*/ 50 h 62"/>
                <a:gd name="T22" fmla="*/ 8 w 95"/>
                <a:gd name="T23" fmla="*/ 45 h 62"/>
                <a:gd name="T24" fmla="*/ 0 w 95"/>
                <a:gd name="T25" fmla="*/ 48 h 62"/>
                <a:gd name="T26" fmla="*/ 1 w 95"/>
                <a:gd name="T27" fmla="*/ 42 h 62"/>
                <a:gd name="T28" fmla="*/ 3 w 95"/>
                <a:gd name="T29" fmla="*/ 35 h 62"/>
                <a:gd name="T30" fmla="*/ 6 w 95"/>
                <a:gd name="T31" fmla="*/ 31 h 62"/>
                <a:gd name="T32" fmla="*/ 10 w 95"/>
                <a:gd name="T33" fmla="*/ 33 h 62"/>
                <a:gd name="T34" fmla="*/ 16 w 95"/>
                <a:gd name="T35" fmla="*/ 29 h 62"/>
                <a:gd name="T36" fmla="*/ 36 w 95"/>
                <a:gd name="T37" fmla="*/ 0 h 62"/>
                <a:gd name="T38" fmla="*/ 39 w 95"/>
                <a:gd name="T39" fmla="*/ 5 h 62"/>
                <a:gd name="T40" fmla="*/ 37 w 95"/>
                <a:gd name="T41" fmla="*/ 14 h 62"/>
                <a:gd name="T42" fmla="*/ 25 w 95"/>
                <a:gd name="T43" fmla="*/ 31 h 62"/>
                <a:gd name="T44" fmla="*/ 42 w 95"/>
                <a:gd name="T45" fmla="*/ 33 h 62"/>
                <a:gd name="T46" fmla="*/ 47 w 95"/>
                <a:gd name="T47" fmla="*/ 27 h 62"/>
                <a:gd name="T48" fmla="*/ 43 w 95"/>
                <a:gd name="T49" fmla="*/ 21 h 62"/>
                <a:gd name="T50" fmla="*/ 45 w 95"/>
                <a:gd name="T5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62">
                  <a:moveTo>
                    <a:pt x="45" y="20"/>
                  </a:moveTo>
                  <a:cubicBezTo>
                    <a:pt x="50" y="21"/>
                    <a:pt x="50" y="21"/>
                    <a:pt x="50" y="21"/>
                  </a:cubicBezTo>
                  <a:cubicBezTo>
                    <a:pt x="60" y="24"/>
                    <a:pt x="60" y="24"/>
                    <a:pt x="60" y="24"/>
                  </a:cubicBezTo>
                  <a:cubicBezTo>
                    <a:pt x="75" y="24"/>
                    <a:pt x="75" y="24"/>
                    <a:pt x="75" y="24"/>
                  </a:cubicBezTo>
                  <a:cubicBezTo>
                    <a:pt x="86" y="28"/>
                    <a:pt x="86" y="28"/>
                    <a:pt x="86" y="28"/>
                  </a:cubicBezTo>
                  <a:cubicBezTo>
                    <a:pt x="95" y="35"/>
                    <a:pt x="95" y="35"/>
                    <a:pt x="95" y="35"/>
                  </a:cubicBezTo>
                  <a:cubicBezTo>
                    <a:pt x="94" y="52"/>
                    <a:pt x="94" y="52"/>
                    <a:pt x="94" y="52"/>
                  </a:cubicBezTo>
                  <a:cubicBezTo>
                    <a:pt x="89" y="62"/>
                    <a:pt x="89" y="62"/>
                    <a:pt x="89" y="62"/>
                  </a:cubicBezTo>
                  <a:cubicBezTo>
                    <a:pt x="3" y="62"/>
                    <a:pt x="3" y="62"/>
                    <a:pt x="3" y="62"/>
                  </a:cubicBezTo>
                  <a:cubicBezTo>
                    <a:pt x="11" y="56"/>
                    <a:pt x="11" y="56"/>
                    <a:pt x="11" y="56"/>
                  </a:cubicBezTo>
                  <a:cubicBezTo>
                    <a:pt x="15" y="50"/>
                    <a:pt x="15" y="50"/>
                    <a:pt x="15" y="50"/>
                  </a:cubicBezTo>
                  <a:cubicBezTo>
                    <a:pt x="8" y="45"/>
                    <a:pt x="8" y="45"/>
                    <a:pt x="8" y="45"/>
                  </a:cubicBezTo>
                  <a:cubicBezTo>
                    <a:pt x="0" y="48"/>
                    <a:pt x="0" y="48"/>
                    <a:pt x="0" y="48"/>
                  </a:cubicBezTo>
                  <a:cubicBezTo>
                    <a:pt x="1" y="42"/>
                    <a:pt x="1" y="42"/>
                    <a:pt x="1" y="42"/>
                  </a:cubicBezTo>
                  <a:cubicBezTo>
                    <a:pt x="3" y="35"/>
                    <a:pt x="3" y="35"/>
                    <a:pt x="3" y="35"/>
                  </a:cubicBezTo>
                  <a:cubicBezTo>
                    <a:pt x="6" y="31"/>
                    <a:pt x="6" y="31"/>
                    <a:pt x="6" y="31"/>
                  </a:cubicBezTo>
                  <a:cubicBezTo>
                    <a:pt x="10" y="33"/>
                    <a:pt x="10" y="33"/>
                    <a:pt x="10" y="33"/>
                  </a:cubicBezTo>
                  <a:cubicBezTo>
                    <a:pt x="16" y="29"/>
                    <a:pt x="16" y="29"/>
                    <a:pt x="16" y="29"/>
                  </a:cubicBezTo>
                  <a:cubicBezTo>
                    <a:pt x="25" y="25"/>
                    <a:pt x="36" y="0"/>
                    <a:pt x="36" y="0"/>
                  </a:cubicBezTo>
                  <a:cubicBezTo>
                    <a:pt x="39" y="5"/>
                    <a:pt x="39" y="5"/>
                    <a:pt x="39" y="5"/>
                  </a:cubicBezTo>
                  <a:cubicBezTo>
                    <a:pt x="37" y="14"/>
                    <a:pt x="37" y="14"/>
                    <a:pt x="37" y="14"/>
                  </a:cubicBezTo>
                  <a:cubicBezTo>
                    <a:pt x="25" y="31"/>
                    <a:pt x="25" y="31"/>
                    <a:pt x="25" y="31"/>
                  </a:cubicBezTo>
                  <a:cubicBezTo>
                    <a:pt x="42" y="33"/>
                    <a:pt x="42" y="33"/>
                    <a:pt x="42" y="33"/>
                  </a:cubicBezTo>
                  <a:cubicBezTo>
                    <a:pt x="47" y="27"/>
                    <a:pt x="47" y="27"/>
                    <a:pt x="47" y="27"/>
                  </a:cubicBezTo>
                  <a:cubicBezTo>
                    <a:pt x="43" y="21"/>
                    <a:pt x="43" y="21"/>
                    <a:pt x="43" y="21"/>
                  </a:cubicBezTo>
                  <a:lnTo>
                    <a:pt x="45" y="2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79">
              <a:extLst>
                <a:ext uri="{FF2B5EF4-FFF2-40B4-BE49-F238E27FC236}">
                  <a16:creationId xmlns:a16="http://schemas.microsoft.com/office/drawing/2014/main" id="{1AF87B88-2216-4D09-8241-C3554736F356}"/>
                </a:ext>
              </a:extLst>
            </p:cNvPr>
            <p:cNvSpPr>
              <a:spLocks/>
            </p:cNvSpPr>
            <p:nvPr/>
          </p:nvSpPr>
          <p:spPr bwMode="auto">
            <a:xfrm>
              <a:off x="5582502" y="3367717"/>
              <a:ext cx="581313" cy="496876"/>
            </a:xfrm>
            <a:custGeom>
              <a:avLst/>
              <a:gdLst>
                <a:gd name="T0" fmla="*/ 332 w 358"/>
                <a:gd name="T1" fmla="*/ 230 h 306"/>
                <a:gd name="T2" fmla="*/ 309 w 358"/>
                <a:gd name="T3" fmla="*/ 233 h 306"/>
                <a:gd name="T4" fmla="*/ 296 w 358"/>
                <a:gd name="T5" fmla="*/ 265 h 306"/>
                <a:gd name="T6" fmla="*/ 303 w 358"/>
                <a:gd name="T7" fmla="*/ 291 h 306"/>
                <a:gd name="T8" fmla="*/ 271 w 358"/>
                <a:gd name="T9" fmla="*/ 293 h 306"/>
                <a:gd name="T10" fmla="*/ 238 w 358"/>
                <a:gd name="T11" fmla="*/ 285 h 306"/>
                <a:gd name="T12" fmla="*/ 199 w 358"/>
                <a:gd name="T13" fmla="*/ 291 h 306"/>
                <a:gd name="T14" fmla="*/ 180 w 358"/>
                <a:gd name="T15" fmla="*/ 293 h 306"/>
                <a:gd name="T16" fmla="*/ 147 w 358"/>
                <a:gd name="T17" fmla="*/ 282 h 306"/>
                <a:gd name="T18" fmla="*/ 124 w 358"/>
                <a:gd name="T19" fmla="*/ 277 h 306"/>
                <a:gd name="T20" fmla="*/ 51 w 358"/>
                <a:gd name="T21" fmla="*/ 293 h 306"/>
                <a:gd name="T22" fmla="*/ 29 w 358"/>
                <a:gd name="T23" fmla="*/ 306 h 306"/>
                <a:gd name="T24" fmla="*/ 17 w 358"/>
                <a:gd name="T25" fmla="*/ 282 h 306"/>
                <a:gd name="T26" fmla="*/ 20 w 358"/>
                <a:gd name="T27" fmla="*/ 243 h 306"/>
                <a:gd name="T28" fmla="*/ 17 w 358"/>
                <a:gd name="T29" fmla="*/ 181 h 306"/>
                <a:gd name="T30" fmla="*/ 22 w 358"/>
                <a:gd name="T31" fmla="*/ 152 h 306"/>
                <a:gd name="T32" fmla="*/ 52 w 358"/>
                <a:gd name="T33" fmla="*/ 140 h 306"/>
                <a:gd name="T34" fmla="*/ 71 w 358"/>
                <a:gd name="T35" fmla="*/ 131 h 306"/>
                <a:gd name="T36" fmla="*/ 90 w 358"/>
                <a:gd name="T37" fmla="*/ 130 h 306"/>
                <a:gd name="T38" fmla="*/ 90 w 358"/>
                <a:gd name="T39" fmla="*/ 103 h 306"/>
                <a:gd name="T40" fmla="*/ 92 w 358"/>
                <a:gd name="T41" fmla="*/ 81 h 306"/>
                <a:gd name="T42" fmla="*/ 103 w 358"/>
                <a:gd name="T43" fmla="*/ 71 h 306"/>
                <a:gd name="T44" fmla="*/ 120 w 358"/>
                <a:gd name="T45" fmla="*/ 58 h 306"/>
                <a:gd name="T46" fmla="*/ 107 w 358"/>
                <a:gd name="T47" fmla="*/ 46 h 306"/>
                <a:gd name="T48" fmla="*/ 125 w 358"/>
                <a:gd name="T49" fmla="*/ 26 h 306"/>
                <a:gd name="T50" fmla="*/ 173 w 358"/>
                <a:gd name="T51" fmla="*/ 1 h 306"/>
                <a:gd name="T52" fmla="*/ 218 w 358"/>
                <a:gd name="T53" fmla="*/ 11 h 306"/>
                <a:gd name="T54" fmla="*/ 279 w 358"/>
                <a:gd name="T55" fmla="*/ 29 h 306"/>
                <a:gd name="T56" fmla="*/ 322 w 358"/>
                <a:gd name="T57" fmla="*/ 115 h 306"/>
                <a:gd name="T58" fmla="*/ 339 w 358"/>
                <a:gd name="T59" fmla="*/ 126 h 306"/>
                <a:gd name="T60" fmla="*/ 354 w 358"/>
                <a:gd name="T61" fmla="*/ 164 h 306"/>
                <a:gd name="T62" fmla="*/ 318 w 358"/>
                <a:gd name="T63" fmla="*/ 170 h 306"/>
                <a:gd name="T64" fmla="*/ 335 w 358"/>
                <a:gd name="T65" fmla="*/ 2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06">
                  <a:moveTo>
                    <a:pt x="335" y="222"/>
                  </a:moveTo>
                  <a:lnTo>
                    <a:pt x="332" y="230"/>
                  </a:lnTo>
                  <a:lnTo>
                    <a:pt x="327" y="238"/>
                  </a:lnTo>
                  <a:lnTo>
                    <a:pt x="309" y="233"/>
                  </a:lnTo>
                  <a:lnTo>
                    <a:pt x="301" y="244"/>
                  </a:lnTo>
                  <a:lnTo>
                    <a:pt x="296" y="265"/>
                  </a:lnTo>
                  <a:lnTo>
                    <a:pt x="299" y="272"/>
                  </a:lnTo>
                  <a:lnTo>
                    <a:pt x="303" y="291"/>
                  </a:lnTo>
                  <a:lnTo>
                    <a:pt x="290" y="299"/>
                  </a:lnTo>
                  <a:lnTo>
                    <a:pt x="271" y="293"/>
                  </a:lnTo>
                  <a:lnTo>
                    <a:pt x="255" y="300"/>
                  </a:lnTo>
                  <a:lnTo>
                    <a:pt x="238" y="285"/>
                  </a:lnTo>
                  <a:lnTo>
                    <a:pt x="221" y="296"/>
                  </a:lnTo>
                  <a:lnTo>
                    <a:pt x="199" y="291"/>
                  </a:lnTo>
                  <a:lnTo>
                    <a:pt x="190" y="305"/>
                  </a:lnTo>
                  <a:lnTo>
                    <a:pt x="180" y="293"/>
                  </a:lnTo>
                  <a:lnTo>
                    <a:pt x="159" y="288"/>
                  </a:lnTo>
                  <a:lnTo>
                    <a:pt x="147" y="282"/>
                  </a:lnTo>
                  <a:lnTo>
                    <a:pt x="137" y="287"/>
                  </a:lnTo>
                  <a:lnTo>
                    <a:pt x="124" y="277"/>
                  </a:lnTo>
                  <a:lnTo>
                    <a:pt x="63" y="277"/>
                  </a:lnTo>
                  <a:lnTo>
                    <a:pt x="51" y="293"/>
                  </a:lnTo>
                  <a:lnTo>
                    <a:pt x="33" y="296"/>
                  </a:lnTo>
                  <a:lnTo>
                    <a:pt x="29" y="306"/>
                  </a:lnTo>
                  <a:lnTo>
                    <a:pt x="17" y="306"/>
                  </a:lnTo>
                  <a:lnTo>
                    <a:pt x="17" y="282"/>
                  </a:lnTo>
                  <a:lnTo>
                    <a:pt x="0" y="260"/>
                  </a:lnTo>
                  <a:lnTo>
                    <a:pt x="20" y="243"/>
                  </a:lnTo>
                  <a:lnTo>
                    <a:pt x="17" y="208"/>
                  </a:lnTo>
                  <a:lnTo>
                    <a:pt x="17" y="181"/>
                  </a:lnTo>
                  <a:lnTo>
                    <a:pt x="11" y="163"/>
                  </a:lnTo>
                  <a:lnTo>
                    <a:pt x="22" y="152"/>
                  </a:lnTo>
                  <a:lnTo>
                    <a:pt x="51" y="157"/>
                  </a:lnTo>
                  <a:lnTo>
                    <a:pt x="52" y="140"/>
                  </a:lnTo>
                  <a:lnTo>
                    <a:pt x="67" y="137"/>
                  </a:lnTo>
                  <a:lnTo>
                    <a:pt x="71" y="131"/>
                  </a:lnTo>
                  <a:lnTo>
                    <a:pt x="85" y="136"/>
                  </a:lnTo>
                  <a:lnTo>
                    <a:pt x="90" y="130"/>
                  </a:lnTo>
                  <a:lnTo>
                    <a:pt x="81" y="115"/>
                  </a:lnTo>
                  <a:lnTo>
                    <a:pt x="90" y="103"/>
                  </a:lnTo>
                  <a:lnTo>
                    <a:pt x="85" y="94"/>
                  </a:lnTo>
                  <a:lnTo>
                    <a:pt x="92" y="81"/>
                  </a:lnTo>
                  <a:lnTo>
                    <a:pt x="103" y="84"/>
                  </a:lnTo>
                  <a:lnTo>
                    <a:pt x="103" y="71"/>
                  </a:lnTo>
                  <a:lnTo>
                    <a:pt x="117" y="68"/>
                  </a:lnTo>
                  <a:lnTo>
                    <a:pt x="120" y="58"/>
                  </a:lnTo>
                  <a:lnTo>
                    <a:pt x="108" y="52"/>
                  </a:lnTo>
                  <a:lnTo>
                    <a:pt x="107" y="46"/>
                  </a:lnTo>
                  <a:lnTo>
                    <a:pt x="114" y="35"/>
                  </a:lnTo>
                  <a:lnTo>
                    <a:pt x="125" y="26"/>
                  </a:lnTo>
                  <a:lnTo>
                    <a:pt x="145" y="28"/>
                  </a:lnTo>
                  <a:lnTo>
                    <a:pt x="173" y="1"/>
                  </a:lnTo>
                  <a:lnTo>
                    <a:pt x="203" y="0"/>
                  </a:lnTo>
                  <a:lnTo>
                    <a:pt x="218" y="11"/>
                  </a:lnTo>
                  <a:lnTo>
                    <a:pt x="235" y="0"/>
                  </a:lnTo>
                  <a:lnTo>
                    <a:pt x="279" y="29"/>
                  </a:lnTo>
                  <a:lnTo>
                    <a:pt x="279" y="69"/>
                  </a:lnTo>
                  <a:lnTo>
                    <a:pt x="322" y="115"/>
                  </a:lnTo>
                  <a:lnTo>
                    <a:pt x="324" y="126"/>
                  </a:lnTo>
                  <a:lnTo>
                    <a:pt x="339" y="126"/>
                  </a:lnTo>
                  <a:lnTo>
                    <a:pt x="358" y="146"/>
                  </a:lnTo>
                  <a:lnTo>
                    <a:pt x="354" y="164"/>
                  </a:lnTo>
                  <a:lnTo>
                    <a:pt x="324" y="164"/>
                  </a:lnTo>
                  <a:lnTo>
                    <a:pt x="318" y="170"/>
                  </a:lnTo>
                  <a:lnTo>
                    <a:pt x="332" y="191"/>
                  </a:lnTo>
                  <a:lnTo>
                    <a:pt x="335" y="222"/>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0">
              <a:extLst>
                <a:ext uri="{FF2B5EF4-FFF2-40B4-BE49-F238E27FC236}">
                  <a16:creationId xmlns:a16="http://schemas.microsoft.com/office/drawing/2014/main" id="{4A89DDF2-7513-45AC-B678-E8B7BEDD3D53}"/>
                </a:ext>
              </a:extLst>
            </p:cNvPr>
            <p:cNvSpPr>
              <a:spLocks/>
            </p:cNvSpPr>
            <p:nvPr/>
          </p:nvSpPr>
          <p:spPr bwMode="auto">
            <a:xfrm>
              <a:off x="5394144" y="4199092"/>
              <a:ext cx="720958" cy="513114"/>
            </a:xfrm>
            <a:custGeom>
              <a:avLst/>
              <a:gdLst>
                <a:gd name="T0" fmla="*/ 383 w 444"/>
                <a:gd name="T1" fmla="*/ 283 h 316"/>
                <a:gd name="T2" fmla="*/ 354 w 444"/>
                <a:gd name="T3" fmla="*/ 271 h 316"/>
                <a:gd name="T4" fmla="*/ 334 w 444"/>
                <a:gd name="T5" fmla="*/ 261 h 316"/>
                <a:gd name="T6" fmla="*/ 250 w 444"/>
                <a:gd name="T7" fmla="*/ 311 h 316"/>
                <a:gd name="T8" fmla="*/ 211 w 444"/>
                <a:gd name="T9" fmla="*/ 308 h 316"/>
                <a:gd name="T10" fmla="*/ 176 w 444"/>
                <a:gd name="T11" fmla="*/ 313 h 316"/>
                <a:gd name="T12" fmla="*/ 128 w 444"/>
                <a:gd name="T13" fmla="*/ 305 h 316"/>
                <a:gd name="T14" fmla="*/ 115 w 444"/>
                <a:gd name="T15" fmla="*/ 288 h 316"/>
                <a:gd name="T16" fmla="*/ 110 w 444"/>
                <a:gd name="T17" fmla="*/ 272 h 316"/>
                <a:gd name="T18" fmla="*/ 110 w 444"/>
                <a:gd name="T19" fmla="*/ 257 h 316"/>
                <a:gd name="T20" fmla="*/ 93 w 444"/>
                <a:gd name="T21" fmla="*/ 268 h 316"/>
                <a:gd name="T22" fmla="*/ 63 w 444"/>
                <a:gd name="T23" fmla="*/ 256 h 316"/>
                <a:gd name="T24" fmla="*/ 57 w 444"/>
                <a:gd name="T25" fmla="*/ 228 h 316"/>
                <a:gd name="T26" fmla="*/ 32 w 444"/>
                <a:gd name="T27" fmla="*/ 208 h 316"/>
                <a:gd name="T28" fmla="*/ 24 w 444"/>
                <a:gd name="T29" fmla="*/ 173 h 316"/>
                <a:gd name="T30" fmla="*/ 0 w 444"/>
                <a:gd name="T31" fmla="*/ 152 h 316"/>
                <a:gd name="T32" fmla="*/ 26 w 444"/>
                <a:gd name="T33" fmla="*/ 142 h 316"/>
                <a:gd name="T34" fmla="*/ 48 w 444"/>
                <a:gd name="T35" fmla="*/ 119 h 316"/>
                <a:gd name="T36" fmla="*/ 76 w 444"/>
                <a:gd name="T37" fmla="*/ 73 h 316"/>
                <a:gd name="T38" fmla="*/ 93 w 444"/>
                <a:gd name="T39" fmla="*/ 46 h 316"/>
                <a:gd name="T40" fmla="*/ 117 w 444"/>
                <a:gd name="T41" fmla="*/ 27 h 316"/>
                <a:gd name="T42" fmla="*/ 173 w 444"/>
                <a:gd name="T43" fmla="*/ 26 h 316"/>
                <a:gd name="T44" fmla="*/ 196 w 444"/>
                <a:gd name="T45" fmla="*/ 27 h 316"/>
                <a:gd name="T46" fmla="*/ 229 w 444"/>
                <a:gd name="T47" fmla="*/ 22 h 316"/>
                <a:gd name="T48" fmla="*/ 269 w 444"/>
                <a:gd name="T49" fmla="*/ 0 h 316"/>
                <a:gd name="T50" fmla="*/ 312 w 444"/>
                <a:gd name="T51" fmla="*/ 27 h 316"/>
                <a:gd name="T52" fmla="*/ 325 w 444"/>
                <a:gd name="T53" fmla="*/ 50 h 316"/>
                <a:gd name="T54" fmla="*/ 355 w 444"/>
                <a:gd name="T55" fmla="*/ 78 h 316"/>
                <a:gd name="T56" fmla="*/ 364 w 444"/>
                <a:gd name="T57" fmla="*/ 116 h 316"/>
                <a:gd name="T58" fmla="*/ 363 w 444"/>
                <a:gd name="T59" fmla="*/ 171 h 316"/>
                <a:gd name="T60" fmla="*/ 385 w 444"/>
                <a:gd name="T61" fmla="*/ 183 h 316"/>
                <a:gd name="T62" fmla="*/ 412 w 444"/>
                <a:gd name="T63" fmla="*/ 169 h 316"/>
                <a:gd name="T64" fmla="*/ 433 w 444"/>
                <a:gd name="T65" fmla="*/ 171 h 316"/>
                <a:gd name="T66" fmla="*/ 442 w 444"/>
                <a:gd name="T67" fmla="*/ 202 h 316"/>
                <a:gd name="T68" fmla="*/ 422 w 444"/>
                <a:gd name="T69" fmla="*/ 210 h 316"/>
                <a:gd name="T70" fmla="*/ 414 w 444"/>
                <a:gd name="T71" fmla="*/ 217 h 316"/>
                <a:gd name="T72" fmla="*/ 419 w 444"/>
                <a:gd name="T73" fmla="*/ 208 h 316"/>
                <a:gd name="T74" fmla="*/ 408 w 444"/>
                <a:gd name="T75" fmla="*/ 203 h 316"/>
                <a:gd name="T76" fmla="*/ 406 w 444"/>
                <a:gd name="T77" fmla="*/ 225 h 316"/>
                <a:gd name="T78" fmla="*/ 399 w 444"/>
                <a:gd name="T79" fmla="*/ 28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4" h="316">
                  <a:moveTo>
                    <a:pt x="399" y="285"/>
                  </a:moveTo>
                  <a:lnTo>
                    <a:pt x="383" y="283"/>
                  </a:lnTo>
                  <a:lnTo>
                    <a:pt x="374" y="273"/>
                  </a:lnTo>
                  <a:lnTo>
                    <a:pt x="354" y="271"/>
                  </a:lnTo>
                  <a:lnTo>
                    <a:pt x="347" y="266"/>
                  </a:lnTo>
                  <a:lnTo>
                    <a:pt x="334" y="261"/>
                  </a:lnTo>
                  <a:lnTo>
                    <a:pt x="280" y="283"/>
                  </a:lnTo>
                  <a:lnTo>
                    <a:pt x="250" y="311"/>
                  </a:lnTo>
                  <a:lnTo>
                    <a:pt x="222" y="312"/>
                  </a:lnTo>
                  <a:lnTo>
                    <a:pt x="211" y="308"/>
                  </a:lnTo>
                  <a:lnTo>
                    <a:pt x="194" y="316"/>
                  </a:lnTo>
                  <a:lnTo>
                    <a:pt x="176" y="313"/>
                  </a:lnTo>
                  <a:lnTo>
                    <a:pt x="146" y="315"/>
                  </a:lnTo>
                  <a:lnTo>
                    <a:pt x="128" y="305"/>
                  </a:lnTo>
                  <a:lnTo>
                    <a:pt x="128" y="290"/>
                  </a:lnTo>
                  <a:lnTo>
                    <a:pt x="115" y="288"/>
                  </a:lnTo>
                  <a:lnTo>
                    <a:pt x="110" y="279"/>
                  </a:lnTo>
                  <a:lnTo>
                    <a:pt x="110" y="272"/>
                  </a:lnTo>
                  <a:lnTo>
                    <a:pt x="117" y="270"/>
                  </a:lnTo>
                  <a:lnTo>
                    <a:pt x="110" y="257"/>
                  </a:lnTo>
                  <a:lnTo>
                    <a:pt x="99" y="256"/>
                  </a:lnTo>
                  <a:lnTo>
                    <a:pt x="93" y="268"/>
                  </a:lnTo>
                  <a:lnTo>
                    <a:pt x="85" y="264"/>
                  </a:lnTo>
                  <a:lnTo>
                    <a:pt x="63" y="256"/>
                  </a:lnTo>
                  <a:lnTo>
                    <a:pt x="54" y="249"/>
                  </a:lnTo>
                  <a:lnTo>
                    <a:pt x="57" y="228"/>
                  </a:lnTo>
                  <a:lnTo>
                    <a:pt x="41" y="207"/>
                  </a:lnTo>
                  <a:lnTo>
                    <a:pt x="32" y="208"/>
                  </a:lnTo>
                  <a:lnTo>
                    <a:pt x="30" y="185"/>
                  </a:lnTo>
                  <a:lnTo>
                    <a:pt x="24" y="173"/>
                  </a:lnTo>
                  <a:lnTo>
                    <a:pt x="2" y="160"/>
                  </a:lnTo>
                  <a:lnTo>
                    <a:pt x="0" y="152"/>
                  </a:lnTo>
                  <a:lnTo>
                    <a:pt x="20" y="151"/>
                  </a:lnTo>
                  <a:lnTo>
                    <a:pt x="26" y="142"/>
                  </a:lnTo>
                  <a:lnTo>
                    <a:pt x="41" y="139"/>
                  </a:lnTo>
                  <a:lnTo>
                    <a:pt x="48" y="119"/>
                  </a:lnTo>
                  <a:lnTo>
                    <a:pt x="55" y="96"/>
                  </a:lnTo>
                  <a:lnTo>
                    <a:pt x="76" y="73"/>
                  </a:lnTo>
                  <a:lnTo>
                    <a:pt x="78" y="62"/>
                  </a:lnTo>
                  <a:lnTo>
                    <a:pt x="93" y="46"/>
                  </a:lnTo>
                  <a:lnTo>
                    <a:pt x="108" y="43"/>
                  </a:lnTo>
                  <a:lnTo>
                    <a:pt x="117" y="27"/>
                  </a:lnTo>
                  <a:lnTo>
                    <a:pt x="143" y="23"/>
                  </a:lnTo>
                  <a:lnTo>
                    <a:pt x="173" y="26"/>
                  </a:lnTo>
                  <a:lnTo>
                    <a:pt x="189" y="22"/>
                  </a:lnTo>
                  <a:lnTo>
                    <a:pt x="196" y="27"/>
                  </a:lnTo>
                  <a:lnTo>
                    <a:pt x="217" y="32"/>
                  </a:lnTo>
                  <a:lnTo>
                    <a:pt x="229" y="22"/>
                  </a:lnTo>
                  <a:lnTo>
                    <a:pt x="253" y="22"/>
                  </a:lnTo>
                  <a:lnTo>
                    <a:pt x="269" y="0"/>
                  </a:lnTo>
                  <a:lnTo>
                    <a:pt x="297" y="12"/>
                  </a:lnTo>
                  <a:lnTo>
                    <a:pt x="312" y="27"/>
                  </a:lnTo>
                  <a:lnTo>
                    <a:pt x="312" y="46"/>
                  </a:lnTo>
                  <a:lnTo>
                    <a:pt x="325" y="50"/>
                  </a:lnTo>
                  <a:lnTo>
                    <a:pt x="337" y="62"/>
                  </a:lnTo>
                  <a:lnTo>
                    <a:pt x="355" y="78"/>
                  </a:lnTo>
                  <a:lnTo>
                    <a:pt x="361" y="91"/>
                  </a:lnTo>
                  <a:lnTo>
                    <a:pt x="364" y="116"/>
                  </a:lnTo>
                  <a:lnTo>
                    <a:pt x="357" y="152"/>
                  </a:lnTo>
                  <a:lnTo>
                    <a:pt x="363" y="171"/>
                  </a:lnTo>
                  <a:lnTo>
                    <a:pt x="376" y="179"/>
                  </a:lnTo>
                  <a:lnTo>
                    <a:pt x="385" y="183"/>
                  </a:lnTo>
                  <a:lnTo>
                    <a:pt x="399" y="186"/>
                  </a:lnTo>
                  <a:lnTo>
                    <a:pt x="412" y="169"/>
                  </a:lnTo>
                  <a:lnTo>
                    <a:pt x="433" y="166"/>
                  </a:lnTo>
                  <a:lnTo>
                    <a:pt x="433" y="171"/>
                  </a:lnTo>
                  <a:lnTo>
                    <a:pt x="444" y="187"/>
                  </a:lnTo>
                  <a:lnTo>
                    <a:pt x="442" y="202"/>
                  </a:lnTo>
                  <a:lnTo>
                    <a:pt x="437" y="205"/>
                  </a:lnTo>
                  <a:lnTo>
                    <a:pt x="422" y="210"/>
                  </a:lnTo>
                  <a:lnTo>
                    <a:pt x="417" y="217"/>
                  </a:lnTo>
                  <a:lnTo>
                    <a:pt x="414" y="217"/>
                  </a:lnTo>
                  <a:lnTo>
                    <a:pt x="414" y="211"/>
                  </a:lnTo>
                  <a:lnTo>
                    <a:pt x="419" y="208"/>
                  </a:lnTo>
                  <a:lnTo>
                    <a:pt x="415" y="203"/>
                  </a:lnTo>
                  <a:lnTo>
                    <a:pt x="408" y="203"/>
                  </a:lnTo>
                  <a:lnTo>
                    <a:pt x="408" y="210"/>
                  </a:lnTo>
                  <a:lnTo>
                    <a:pt x="406" y="225"/>
                  </a:lnTo>
                  <a:lnTo>
                    <a:pt x="403" y="228"/>
                  </a:lnTo>
                  <a:lnTo>
                    <a:pt x="399" y="285"/>
                  </a:lnTo>
                  <a:close/>
                </a:path>
              </a:pathLst>
            </a:custGeom>
            <a:solidFill>
              <a:schemeClr val="bg2">
                <a:lumMod val="75000"/>
              </a:scheme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81">
              <a:extLst>
                <a:ext uri="{FF2B5EF4-FFF2-40B4-BE49-F238E27FC236}">
                  <a16:creationId xmlns:a16="http://schemas.microsoft.com/office/drawing/2014/main" id="{B5D81750-27B8-4D2C-8621-EE5325F2062D}"/>
                </a:ext>
              </a:extLst>
            </p:cNvPr>
            <p:cNvSpPr>
              <a:spLocks/>
            </p:cNvSpPr>
            <p:nvPr/>
          </p:nvSpPr>
          <p:spPr bwMode="auto">
            <a:xfrm>
              <a:off x="5520799" y="3681106"/>
              <a:ext cx="1277914" cy="857355"/>
            </a:xfrm>
            <a:custGeom>
              <a:avLst/>
              <a:gdLst>
                <a:gd name="T0" fmla="*/ 71 w 787"/>
                <a:gd name="T1" fmla="*/ 103 h 528"/>
                <a:gd name="T2" fmla="*/ 162 w 787"/>
                <a:gd name="T3" fmla="*/ 84 h 528"/>
                <a:gd name="T4" fmla="*/ 197 w 787"/>
                <a:gd name="T5" fmla="*/ 95 h 528"/>
                <a:gd name="T6" fmla="*/ 237 w 787"/>
                <a:gd name="T7" fmla="*/ 98 h 528"/>
                <a:gd name="T8" fmla="*/ 293 w 787"/>
                <a:gd name="T9" fmla="*/ 107 h 528"/>
                <a:gd name="T10" fmla="*/ 341 w 787"/>
                <a:gd name="T11" fmla="*/ 98 h 528"/>
                <a:gd name="T12" fmla="*/ 339 w 787"/>
                <a:gd name="T13" fmla="*/ 51 h 528"/>
                <a:gd name="T14" fmla="*/ 370 w 787"/>
                <a:gd name="T15" fmla="*/ 37 h 528"/>
                <a:gd name="T16" fmla="*/ 401 w 787"/>
                <a:gd name="T17" fmla="*/ 37 h 528"/>
                <a:gd name="T18" fmla="*/ 435 w 787"/>
                <a:gd name="T19" fmla="*/ 5 h 528"/>
                <a:gd name="T20" fmla="*/ 487 w 787"/>
                <a:gd name="T21" fmla="*/ 61 h 528"/>
                <a:gd name="T22" fmla="*/ 538 w 787"/>
                <a:gd name="T23" fmla="*/ 83 h 528"/>
                <a:gd name="T24" fmla="*/ 576 w 787"/>
                <a:gd name="T25" fmla="*/ 120 h 528"/>
                <a:gd name="T26" fmla="*/ 662 w 787"/>
                <a:gd name="T27" fmla="*/ 121 h 528"/>
                <a:gd name="T28" fmla="*/ 757 w 787"/>
                <a:gd name="T29" fmla="*/ 128 h 528"/>
                <a:gd name="T30" fmla="*/ 774 w 787"/>
                <a:gd name="T31" fmla="*/ 160 h 528"/>
                <a:gd name="T32" fmla="*/ 781 w 787"/>
                <a:gd name="T33" fmla="*/ 240 h 528"/>
                <a:gd name="T34" fmla="*/ 736 w 787"/>
                <a:gd name="T35" fmla="*/ 267 h 528"/>
                <a:gd name="T36" fmla="*/ 732 w 787"/>
                <a:gd name="T37" fmla="*/ 311 h 528"/>
                <a:gd name="T38" fmla="*/ 696 w 787"/>
                <a:gd name="T39" fmla="*/ 328 h 528"/>
                <a:gd name="T40" fmla="*/ 675 w 787"/>
                <a:gd name="T41" fmla="*/ 351 h 528"/>
                <a:gd name="T42" fmla="*/ 649 w 787"/>
                <a:gd name="T43" fmla="*/ 361 h 528"/>
                <a:gd name="T44" fmla="*/ 619 w 787"/>
                <a:gd name="T45" fmla="*/ 397 h 528"/>
                <a:gd name="T46" fmla="*/ 611 w 787"/>
                <a:gd name="T47" fmla="*/ 384 h 528"/>
                <a:gd name="T48" fmla="*/ 580 w 787"/>
                <a:gd name="T49" fmla="*/ 407 h 528"/>
                <a:gd name="T50" fmla="*/ 562 w 787"/>
                <a:gd name="T51" fmla="*/ 418 h 528"/>
                <a:gd name="T52" fmla="*/ 602 w 787"/>
                <a:gd name="T53" fmla="*/ 432 h 528"/>
                <a:gd name="T54" fmla="*/ 637 w 787"/>
                <a:gd name="T55" fmla="*/ 450 h 528"/>
                <a:gd name="T56" fmla="*/ 592 w 787"/>
                <a:gd name="T57" fmla="*/ 405 h 528"/>
                <a:gd name="T58" fmla="*/ 628 w 787"/>
                <a:gd name="T59" fmla="*/ 437 h 528"/>
                <a:gd name="T60" fmla="*/ 661 w 787"/>
                <a:gd name="T61" fmla="*/ 437 h 528"/>
                <a:gd name="T62" fmla="*/ 681 w 787"/>
                <a:gd name="T63" fmla="*/ 454 h 528"/>
                <a:gd name="T64" fmla="*/ 633 w 787"/>
                <a:gd name="T65" fmla="*/ 479 h 528"/>
                <a:gd name="T66" fmla="*/ 587 w 787"/>
                <a:gd name="T67" fmla="*/ 527 h 528"/>
                <a:gd name="T68" fmla="*/ 557 w 787"/>
                <a:gd name="T69" fmla="*/ 509 h 528"/>
                <a:gd name="T70" fmla="*/ 542 w 787"/>
                <a:gd name="T71" fmla="*/ 487 h 528"/>
                <a:gd name="T72" fmla="*/ 520 w 787"/>
                <a:gd name="T73" fmla="*/ 475 h 528"/>
                <a:gd name="T74" fmla="*/ 490 w 787"/>
                <a:gd name="T75" fmla="*/ 467 h 528"/>
                <a:gd name="T76" fmla="*/ 508 w 787"/>
                <a:gd name="T77" fmla="*/ 439 h 528"/>
                <a:gd name="T78" fmla="*/ 524 w 787"/>
                <a:gd name="T79" fmla="*/ 414 h 528"/>
                <a:gd name="T80" fmla="*/ 473 w 787"/>
                <a:gd name="T81" fmla="*/ 419 h 528"/>
                <a:gd name="T82" fmla="*/ 439 w 787"/>
                <a:gd name="T83" fmla="*/ 403 h 528"/>
                <a:gd name="T84" fmla="*/ 447 w 787"/>
                <a:gd name="T85" fmla="*/ 391 h 528"/>
                <a:gd name="T86" fmla="*/ 396 w 787"/>
                <a:gd name="T87" fmla="*/ 411 h 528"/>
                <a:gd name="T88" fmla="*/ 383 w 787"/>
                <a:gd name="T89" fmla="*/ 454 h 528"/>
                <a:gd name="T90" fmla="*/ 355 w 787"/>
                <a:gd name="T91" fmla="*/ 485 h 528"/>
                <a:gd name="T92" fmla="*/ 307 w 787"/>
                <a:gd name="T93" fmla="*/ 502 h 528"/>
                <a:gd name="T94" fmla="*/ 308 w 787"/>
                <a:gd name="T95" fmla="*/ 470 h 528"/>
                <a:gd name="T96" fmla="*/ 366 w 787"/>
                <a:gd name="T97" fmla="*/ 422 h 528"/>
                <a:gd name="T98" fmla="*/ 356 w 787"/>
                <a:gd name="T99" fmla="*/ 391 h 528"/>
                <a:gd name="T100" fmla="*/ 319 w 787"/>
                <a:gd name="T101" fmla="*/ 348 h 528"/>
                <a:gd name="T102" fmla="*/ 256 w 787"/>
                <a:gd name="T103" fmla="*/ 307 h 528"/>
                <a:gd name="T104" fmla="*/ 205 w 787"/>
                <a:gd name="T105" fmla="*/ 311 h 528"/>
                <a:gd name="T106" fmla="*/ 151 w 787"/>
                <a:gd name="T107" fmla="*/ 341 h 528"/>
                <a:gd name="T108" fmla="*/ 111 w 787"/>
                <a:gd name="T109" fmla="*/ 341 h 528"/>
                <a:gd name="T110" fmla="*/ 39 w 787"/>
                <a:gd name="T111" fmla="*/ 346 h 528"/>
                <a:gd name="T112" fmla="*/ 11 w 787"/>
                <a:gd name="T113" fmla="*/ 320 h 528"/>
                <a:gd name="T114" fmla="*/ 11 w 787"/>
                <a:gd name="T115" fmla="*/ 301 h 528"/>
                <a:gd name="T116" fmla="*/ 26 w 787"/>
                <a:gd name="T117" fmla="*/ 277 h 528"/>
                <a:gd name="T118" fmla="*/ 21 w 787"/>
                <a:gd name="T119" fmla="*/ 262 h 528"/>
                <a:gd name="T120" fmla="*/ 73 w 787"/>
                <a:gd name="T121" fmla="*/ 186 h 528"/>
                <a:gd name="T122" fmla="*/ 55 w 787"/>
                <a:gd name="T123" fmla="*/ 113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528">
                  <a:moveTo>
                    <a:pt x="55" y="113"/>
                  </a:moveTo>
                  <a:lnTo>
                    <a:pt x="67" y="113"/>
                  </a:lnTo>
                  <a:lnTo>
                    <a:pt x="71" y="103"/>
                  </a:lnTo>
                  <a:lnTo>
                    <a:pt x="89" y="100"/>
                  </a:lnTo>
                  <a:lnTo>
                    <a:pt x="101" y="84"/>
                  </a:lnTo>
                  <a:lnTo>
                    <a:pt x="162" y="84"/>
                  </a:lnTo>
                  <a:lnTo>
                    <a:pt x="175" y="94"/>
                  </a:lnTo>
                  <a:lnTo>
                    <a:pt x="185" y="89"/>
                  </a:lnTo>
                  <a:lnTo>
                    <a:pt x="197" y="95"/>
                  </a:lnTo>
                  <a:lnTo>
                    <a:pt x="218" y="100"/>
                  </a:lnTo>
                  <a:lnTo>
                    <a:pt x="228" y="112"/>
                  </a:lnTo>
                  <a:lnTo>
                    <a:pt x="237" y="98"/>
                  </a:lnTo>
                  <a:lnTo>
                    <a:pt x="259" y="103"/>
                  </a:lnTo>
                  <a:lnTo>
                    <a:pt x="276" y="92"/>
                  </a:lnTo>
                  <a:lnTo>
                    <a:pt x="293" y="107"/>
                  </a:lnTo>
                  <a:lnTo>
                    <a:pt x="309" y="100"/>
                  </a:lnTo>
                  <a:lnTo>
                    <a:pt x="328" y="106"/>
                  </a:lnTo>
                  <a:lnTo>
                    <a:pt x="341" y="98"/>
                  </a:lnTo>
                  <a:lnTo>
                    <a:pt x="337" y="79"/>
                  </a:lnTo>
                  <a:lnTo>
                    <a:pt x="334" y="72"/>
                  </a:lnTo>
                  <a:lnTo>
                    <a:pt x="339" y="51"/>
                  </a:lnTo>
                  <a:lnTo>
                    <a:pt x="347" y="40"/>
                  </a:lnTo>
                  <a:lnTo>
                    <a:pt x="365" y="45"/>
                  </a:lnTo>
                  <a:lnTo>
                    <a:pt x="370" y="37"/>
                  </a:lnTo>
                  <a:lnTo>
                    <a:pt x="373" y="29"/>
                  </a:lnTo>
                  <a:lnTo>
                    <a:pt x="382" y="40"/>
                  </a:lnTo>
                  <a:lnTo>
                    <a:pt x="401" y="37"/>
                  </a:lnTo>
                  <a:lnTo>
                    <a:pt x="402" y="16"/>
                  </a:lnTo>
                  <a:lnTo>
                    <a:pt x="426" y="17"/>
                  </a:lnTo>
                  <a:lnTo>
                    <a:pt x="435" y="5"/>
                  </a:lnTo>
                  <a:lnTo>
                    <a:pt x="458" y="0"/>
                  </a:lnTo>
                  <a:lnTo>
                    <a:pt x="487" y="43"/>
                  </a:lnTo>
                  <a:lnTo>
                    <a:pt x="487" y="61"/>
                  </a:lnTo>
                  <a:lnTo>
                    <a:pt x="502" y="83"/>
                  </a:lnTo>
                  <a:lnTo>
                    <a:pt x="521" y="73"/>
                  </a:lnTo>
                  <a:lnTo>
                    <a:pt x="538" y="83"/>
                  </a:lnTo>
                  <a:lnTo>
                    <a:pt x="553" y="78"/>
                  </a:lnTo>
                  <a:lnTo>
                    <a:pt x="564" y="92"/>
                  </a:lnTo>
                  <a:lnTo>
                    <a:pt x="576" y="120"/>
                  </a:lnTo>
                  <a:lnTo>
                    <a:pt x="614" y="124"/>
                  </a:lnTo>
                  <a:lnTo>
                    <a:pt x="648" y="100"/>
                  </a:lnTo>
                  <a:lnTo>
                    <a:pt x="662" y="121"/>
                  </a:lnTo>
                  <a:lnTo>
                    <a:pt x="682" y="128"/>
                  </a:lnTo>
                  <a:lnTo>
                    <a:pt x="688" y="115"/>
                  </a:lnTo>
                  <a:lnTo>
                    <a:pt x="757" y="128"/>
                  </a:lnTo>
                  <a:lnTo>
                    <a:pt x="766" y="120"/>
                  </a:lnTo>
                  <a:lnTo>
                    <a:pt x="784" y="155"/>
                  </a:lnTo>
                  <a:lnTo>
                    <a:pt x="774" y="160"/>
                  </a:lnTo>
                  <a:lnTo>
                    <a:pt x="777" y="200"/>
                  </a:lnTo>
                  <a:lnTo>
                    <a:pt x="787" y="214"/>
                  </a:lnTo>
                  <a:lnTo>
                    <a:pt x="781" y="240"/>
                  </a:lnTo>
                  <a:lnTo>
                    <a:pt x="749" y="255"/>
                  </a:lnTo>
                  <a:lnTo>
                    <a:pt x="746" y="266"/>
                  </a:lnTo>
                  <a:lnTo>
                    <a:pt x="736" y="267"/>
                  </a:lnTo>
                  <a:lnTo>
                    <a:pt x="728" y="283"/>
                  </a:lnTo>
                  <a:lnTo>
                    <a:pt x="740" y="302"/>
                  </a:lnTo>
                  <a:lnTo>
                    <a:pt x="732" y="311"/>
                  </a:lnTo>
                  <a:lnTo>
                    <a:pt x="713" y="312"/>
                  </a:lnTo>
                  <a:lnTo>
                    <a:pt x="698" y="320"/>
                  </a:lnTo>
                  <a:lnTo>
                    <a:pt x="696" y="328"/>
                  </a:lnTo>
                  <a:lnTo>
                    <a:pt x="682" y="339"/>
                  </a:lnTo>
                  <a:lnTo>
                    <a:pt x="682" y="348"/>
                  </a:lnTo>
                  <a:lnTo>
                    <a:pt x="675" y="351"/>
                  </a:lnTo>
                  <a:lnTo>
                    <a:pt x="671" y="347"/>
                  </a:lnTo>
                  <a:lnTo>
                    <a:pt x="654" y="363"/>
                  </a:lnTo>
                  <a:lnTo>
                    <a:pt x="649" y="361"/>
                  </a:lnTo>
                  <a:lnTo>
                    <a:pt x="639" y="363"/>
                  </a:lnTo>
                  <a:lnTo>
                    <a:pt x="622" y="384"/>
                  </a:lnTo>
                  <a:lnTo>
                    <a:pt x="619" y="397"/>
                  </a:lnTo>
                  <a:lnTo>
                    <a:pt x="609" y="402"/>
                  </a:lnTo>
                  <a:lnTo>
                    <a:pt x="607" y="397"/>
                  </a:lnTo>
                  <a:lnTo>
                    <a:pt x="611" y="384"/>
                  </a:lnTo>
                  <a:lnTo>
                    <a:pt x="605" y="387"/>
                  </a:lnTo>
                  <a:lnTo>
                    <a:pt x="592" y="398"/>
                  </a:lnTo>
                  <a:lnTo>
                    <a:pt x="580" y="407"/>
                  </a:lnTo>
                  <a:lnTo>
                    <a:pt x="571" y="408"/>
                  </a:lnTo>
                  <a:lnTo>
                    <a:pt x="563" y="411"/>
                  </a:lnTo>
                  <a:lnTo>
                    <a:pt x="562" y="418"/>
                  </a:lnTo>
                  <a:lnTo>
                    <a:pt x="580" y="419"/>
                  </a:lnTo>
                  <a:lnTo>
                    <a:pt x="587" y="426"/>
                  </a:lnTo>
                  <a:lnTo>
                    <a:pt x="602" y="432"/>
                  </a:lnTo>
                  <a:lnTo>
                    <a:pt x="615" y="450"/>
                  </a:lnTo>
                  <a:lnTo>
                    <a:pt x="627" y="454"/>
                  </a:lnTo>
                  <a:lnTo>
                    <a:pt x="637" y="450"/>
                  </a:lnTo>
                  <a:lnTo>
                    <a:pt x="605" y="424"/>
                  </a:lnTo>
                  <a:lnTo>
                    <a:pt x="590" y="409"/>
                  </a:lnTo>
                  <a:lnTo>
                    <a:pt x="592" y="405"/>
                  </a:lnTo>
                  <a:lnTo>
                    <a:pt x="605" y="413"/>
                  </a:lnTo>
                  <a:lnTo>
                    <a:pt x="617" y="420"/>
                  </a:lnTo>
                  <a:lnTo>
                    <a:pt x="628" y="437"/>
                  </a:lnTo>
                  <a:lnTo>
                    <a:pt x="641" y="445"/>
                  </a:lnTo>
                  <a:lnTo>
                    <a:pt x="649" y="438"/>
                  </a:lnTo>
                  <a:lnTo>
                    <a:pt x="661" y="437"/>
                  </a:lnTo>
                  <a:lnTo>
                    <a:pt x="666" y="432"/>
                  </a:lnTo>
                  <a:lnTo>
                    <a:pt x="681" y="432"/>
                  </a:lnTo>
                  <a:lnTo>
                    <a:pt x="681" y="454"/>
                  </a:lnTo>
                  <a:lnTo>
                    <a:pt x="668" y="462"/>
                  </a:lnTo>
                  <a:lnTo>
                    <a:pt x="648" y="466"/>
                  </a:lnTo>
                  <a:lnTo>
                    <a:pt x="633" y="479"/>
                  </a:lnTo>
                  <a:lnTo>
                    <a:pt x="620" y="488"/>
                  </a:lnTo>
                  <a:lnTo>
                    <a:pt x="603" y="501"/>
                  </a:lnTo>
                  <a:lnTo>
                    <a:pt x="587" y="527"/>
                  </a:lnTo>
                  <a:lnTo>
                    <a:pt x="575" y="528"/>
                  </a:lnTo>
                  <a:lnTo>
                    <a:pt x="559" y="526"/>
                  </a:lnTo>
                  <a:lnTo>
                    <a:pt x="557" y="509"/>
                  </a:lnTo>
                  <a:lnTo>
                    <a:pt x="551" y="504"/>
                  </a:lnTo>
                  <a:lnTo>
                    <a:pt x="546" y="496"/>
                  </a:lnTo>
                  <a:lnTo>
                    <a:pt x="542" y="487"/>
                  </a:lnTo>
                  <a:lnTo>
                    <a:pt x="538" y="477"/>
                  </a:lnTo>
                  <a:lnTo>
                    <a:pt x="529" y="473"/>
                  </a:lnTo>
                  <a:lnTo>
                    <a:pt x="520" y="475"/>
                  </a:lnTo>
                  <a:lnTo>
                    <a:pt x="508" y="471"/>
                  </a:lnTo>
                  <a:lnTo>
                    <a:pt x="495" y="473"/>
                  </a:lnTo>
                  <a:lnTo>
                    <a:pt x="490" y="467"/>
                  </a:lnTo>
                  <a:lnTo>
                    <a:pt x="492" y="458"/>
                  </a:lnTo>
                  <a:lnTo>
                    <a:pt x="496" y="453"/>
                  </a:lnTo>
                  <a:lnTo>
                    <a:pt x="508" y="439"/>
                  </a:lnTo>
                  <a:lnTo>
                    <a:pt x="530" y="425"/>
                  </a:lnTo>
                  <a:lnTo>
                    <a:pt x="535" y="418"/>
                  </a:lnTo>
                  <a:lnTo>
                    <a:pt x="524" y="414"/>
                  </a:lnTo>
                  <a:lnTo>
                    <a:pt x="503" y="410"/>
                  </a:lnTo>
                  <a:lnTo>
                    <a:pt x="487" y="413"/>
                  </a:lnTo>
                  <a:lnTo>
                    <a:pt x="473" y="419"/>
                  </a:lnTo>
                  <a:lnTo>
                    <a:pt x="464" y="416"/>
                  </a:lnTo>
                  <a:lnTo>
                    <a:pt x="446" y="409"/>
                  </a:lnTo>
                  <a:lnTo>
                    <a:pt x="439" y="403"/>
                  </a:lnTo>
                  <a:lnTo>
                    <a:pt x="464" y="396"/>
                  </a:lnTo>
                  <a:lnTo>
                    <a:pt x="467" y="391"/>
                  </a:lnTo>
                  <a:lnTo>
                    <a:pt x="447" y="391"/>
                  </a:lnTo>
                  <a:lnTo>
                    <a:pt x="427" y="396"/>
                  </a:lnTo>
                  <a:lnTo>
                    <a:pt x="413" y="398"/>
                  </a:lnTo>
                  <a:lnTo>
                    <a:pt x="396" y="411"/>
                  </a:lnTo>
                  <a:lnTo>
                    <a:pt x="390" y="432"/>
                  </a:lnTo>
                  <a:lnTo>
                    <a:pt x="387" y="437"/>
                  </a:lnTo>
                  <a:lnTo>
                    <a:pt x="383" y="454"/>
                  </a:lnTo>
                  <a:lnTo>
                    <a:pt x="376" y="467"/>
                  </a:lnTo>
                  <a:lnTo>
                    <a:pt x="362" y="473"/>
                  </a:lnTo>
                  <a:lnTo>
                    <a:pt x="355" y="485"/>
                  </a:lnTo>
                  <a:lnTo>
                    <a:pt x="334" y="488"/>
                  </a:lnTo>
                  <a:lnTo>
                    <a:pt x="321" y="505"/>
                  </a:lnTo>
                  <a:lnTo>
                    <a:pt x="307" y="502"/>
                  </a:lnTo>
                  <a:lnTo>
                    <a:pt x="298" y="498"/>
                  </a:lnTo>
                  <a:lnTo>
                    <a:pt x="297" y="470"/>
                  </a:lnTo>
                  <a:lnTo>
                    <a:pt x="308" y="470"/>
                  </a:lnTo>
                  <a:lnTo>
                    <a:pt x="322" y="445"/>
                  </a:lnTo>
                  <a:lnTo>
                    <a:pt x="321" y="426"/>
                  </a:lnTo>
                  <a:lnTo>
                    <a:pt x="366" y="422"/>
                  </a:lnTo>
                  <a:lnTo>
                    <a:pt x="367" y="402"/>
                  </a:lnTo>
                  <a:lnTo>
                    <a:pt x="359" y="398"/>
                  </a:lnTo>
                  <a:lnTo>
                    <a:pt x="356" y="391"/>
                  </a:lnTo>
                  <a:lnTo>
                    <a:pt x="342" y="386"/>
                  </a:lnTo>
                  <a:lnTo>
                    <a:pt x="327" y="357"/>
                  </a:lnTo>
                  <a:lnTo>
                    <a:pt x="319" y="348"/>
                  </a:lnTo>
                  <a:lnTo>
                    <a:pt x="297" y="320"/>
                  </a:lnTo>
                  <a:lnTo>
                    <a:pt x="283" y="319"/>
                  </a:lnTo>
                  <a:lnTo>
                    <a:pt x="256" y="307"/>
                  </a:lnTo>
                  <a:lnTo>
                    <a:pt x="234" y="300"/>
                  </a:lnTo>
                  <a:lnTo>
                    <a:pt x="220" y="310"/>
                  </a:lnTo>
                  <a:lnTo>
                    <a:pt x="205" y="311"/>
                  </a:lnTo>
                  <a:lnTo>
                    <a:pt x="191" y="319"/>
                  </a:lnTo>
                  <a:lnTo>
                    <a:pt x="175" y="341"/>
                  </a:lnTo>
                  <a:lnTo>
                    <a:pt x="151" y="341"/>
                  </a:lnTo>
                  <a:lnTo>
                    <a:pt x="139" y="351"/>
                  </a:lnTo>
                  <a:lnTo>
                    <a:pt x="118" y="346"/>
                  </a:lnTo>
                  <a:lnTo>
                    <a:pt x="111" y="341"/>
                  </a:lnTo>
                  <a:lnTo>
                    <a:pt x="95" y="345"/>
                  </a:lnTo>
                  <a:lnTo>
                    <a:pt x="65" y="342"/>
                  </a:lnTo>
                  <a:lnTo>
                    <a:pt x="39" y="346"/>
                  </a:lnTo>
                  <a:lnTo>
                    <a:pt x="37" y="337"/>
                  </a:lnTo>
                  <a:lnTo>
                    <a:pt x="19" y="336"/>
                  </a:lnTo>
                  <a:lnTo>
                    <a:pt x="11" y="320"/>
                  </a:lnTo>
                  <a:lnTo>
                    <a:pt x="0" y="319"/>
                  </a:lnTo>
                  <a:lnTo>
                    <a:pt x="3" y="306"/>
                  </a:lnTo>
                  <a:lnTo>
                    <a:pt x="11" y="301"/>
                  </a:lnTo>
                  <a:lnTo>
                    <a:pt x="10" y="282"/>
                  </a:lnTo>
                  <a:lnTo>
                    <a:pt x="17" y="277"/>
                  </a:lnTo>
                  <a:lnTo>
                    <a:pt x="26" y="277"/>
                  </a:lnTo>
                  <a:lnTo>
                    <a:pt x="31" y="276"/>
                  </a:lnTo>
                  <a:lnTo>
                    <a:pt x="32" y="267"/>
                  </a:lnTo>
                  <a:lnTo>
                    <a:pt x="21" y="262"/>
                  </a:lnTo>
                  <a:lnTo>
                    <a:pt x="19" y="239"/>
                  </a:lnTo>
                  <a:lnTo>
                    <a:pt x="61" y="191"/>
                  </a:lnTo>
                  <a:lnTo>
                    <a:pt x="73" y="186"/>
                  </a:lnTo>
                  <a:lnTo>
                    <a:pt x="77" y="158"/>
                  </a:lnTo>
                  <a:lnTo>
                    <a:pt x="58" y="130"/>
                  </a:lnTo>
                  <a:lnTo>
                    <a:pt x="55" y="113"/>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82">
              <a:extLst>
                <a:ext uri="{FF2B5EF4-FFF2-40B4-BE49-F238E27FC236}">
                  <a16:creationId xmlns:a16="http://schemas.microsoft.com/office/drawing/2014/main" id="{DC3A41BB-4379-49D8-86F8-D66BB62026A4}"/>
                </a:ext>
              </a:extLst>
            </p:cNvPr>
            <p:cNvSpPr>
              <a:spLocks/>
            </p:cNvSpPr>
            <p:nvPr/>
          </p:nvSpPr>
          <p:spPr bwMode="auto">
            <a:xfrm>
              <a:off x="5830941" y="4168239"/>
              <a:ext cx="285785" cy="321508"/>
            </a:xfrm>
            <a:custGeom>
              <a:avLst/>
              <a:gdLst>
                <a:gd name="T0" fmla="*/ 0 w 176"/>
                <a:gd name="T1" fmla="*/ 19 h 198"/>
                <a:gd name="T2" fmla="*/ 14 w 176"/>
                <a:gd name="T3" fmla="*/ 11 h 198"/>
                <a:gd name="T4" fmla="*/ 29 w 176"/>
                <a:gd name="T5" fmla="*/ 10 h 198"/>
                <a:gd name="T6" fmla="*/ 43 w 176"/>
                <a:gd name="T7" fmla="*/ 0 h 198"/>
                <a:gd name="T8" fmla="*/ 65 w 176"/>
                <a:gd name="T9" fmla="*/ 7 h 198"/>
                <a:gd name="T10" fmla="*/ 92 w 176"/>
                <a:gd name="T11" fmla="*/ 19 h 198"/>
                <a:gd name="T12" fmla="*/ 106 w 176"/>
                <a:gd name="T13" fmla="*/ 20 h 198"/>
                <a:gd name="T14" fmla="*/ 128 w 176"/>
                <a:gd name="T15" fmla="*/ 48 h 198"/>
                <a:gd name="T16" fmla="*/ 136 w 176"/>
                <a:gd name="T17" fmla="*/ 57 h 198"/>
                <a:gd name="T18" fmla="*/ 151 w 176"/>
                <a:gd name="T19" fmla="*/ 86 h 198"/>
                <a:gd name="T20" fmla="*/ 165 w 176"/>
                <a:gd name="T21" fmla="*/ 91 h 198"/>
                <a:gd name="T22" fmla="*/ 168 w 176"/>
                <a:gd name="T23" fmla="*/ 98 h 198"/>
                <a:gd name="T24" fmla="*/ 176 w 176"/>
                <a:gd name="T25" fmla="*/ 102 h 198"/>
                <a:gd name="T26" fmla="*/ 175 w 176"/>
                <a:gd name="T27" fmla="*/ 122 h 198"/>
                <a:gd name="T28" fmla="*/ 130 w 176"/>
                <a:gd name="T29" fmla="*/ 126 h 198"/>
                <a:gd name="T30" fmla="*/ 131 w 176"/>
                <a:gd name="T31" fmla="*/ 145 h 198"/>
                <a:gd name="T32" fmla="*/ 117 w 176"/>
                <a:gd name="T33" fmla="*/ 170 h 198"/>
                <a:gd name="T34" fmla="*/ 106 w 176"/>
                <a:gd name="T35" fmla="*/ 170 h 198"/>
                <a:gd name="T36" fmla="*/ 107 w 176"/>
                <a:gd name="T37" fmla="*/ 198 h 198"/>
                <a:gd name="T38" fmla="*/ 94 w 176"/>
                <a:gd name="T39" fmla="*/ 190 h 198"/>
                <a:gd name="T40" fmla="*/ 88 w 176"/>
                <a:gd name="T41" fmla="*/ 171 h 198"/>
                <a:gd name="T42" fmla="*/ 95 w 176"/>
                <a:gd name="T43" fmla="*/ 135 h 198"/>
                <a:gd name="T44" fmla="*/ 92 w 176"/>
                <a:gd name="T45" fmla="*/ 110 h 198"/>
                <a:gd name="T46" fmla="*/ 86 w 176"/>
                <a:gd name="T47" fmla="*/ 97 h 198"/>
                <a:gd name="T48" fmla="*/ 68 w 176"/>
                <a:gd name="T49" fmla="*/ 80 h 198"/>
                <a:gd name="T50" fmla="*/ 56 w 176"/>
                <a:gd name="T51" fmla="*/ 69 h 198"/>
                <a:gd name="T52" fmla="*/ 43 w 176"/>
                <a:gd name="T53" fmla="*/ 65 h 198"/>
                <a:gd name="T54" fmla="*/ 43 w 176"/>
                <a:gd name="T55" fmla="*/ 46 h 198"/>
                <a:gd name="T56" fmla="*/ 28 w 176"/>
                <a:gd name="T57" fmla="*/ 31 h 198"/>
                <a:gd name="T58" fmla="*/ 0 w 176"/>
                <a:gd name="T59"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98">
                  <a:moveTo>
                    <a:pt x="0" y="19"/>
                  </a:moveTo>
                  <a:lnTo>
                    <a:pt x="14" y="11"/>
                  </a:lnTo>
                  <a:lnTo>
                    <a:pt x="29" y="10"/>
                  </a:lnTo>
                  <a:lnTo>
                    <a:pt x="43" y="0"/>
                  </a:lnTo>
                  <a:lnTo>
                    <a:pt x="65" y="7"/>
                  </a:lnTo>
                  <a:lnTo>
                    <a:pt x="92" y="19"/>
                  </a:lnTo>
                  <a:lnTo>
                    <a:pt x="106" y="20"/>
                  </a:lnTo>
                  <a:lnTo>
                    <a:pt x="128" y="48"/>
                  </a:lnTo>
                  <a:lnTo>
                    <a:pt x="136" y="57"/>
                  </a:lnTo>
                  <a:lnTo>
                    <a:pt x="151" y="86"/>
                  </a:lnTo>
                  <a:lnTo>
                    <a:pt x="165" y="91"/>
                  </a:lnTo>
                  <a:lnTo>
                    <a:pt x="168" y="98"/>
                  </a:lnTo>
                  <a:lnTo>
                    <a:pt x="176" y="102"/>
                  </a:lnTo>
                  <a:lnTo>
                    <a:pt x="175" y="122"/>
                  </a:lnTo>
                  <a:lnTo>
                    <a:pt x="130" y="126"/>
                  </a:lnTo>
                  <a:lnTo>
                    <a:pt x="131" y="145"/>
                  </a:lnTo>
                  <a:lnTo>
                    <a:pt x="117" y="170"/>
                  </a:lnTo>
                  <a:lnTo>
                    <a:pt x="106" y="170"/>
                  </a:lnTo>
                  <a:lnTo>
                    <a:pt x="107" y="198"/>
                  </a:lnTo>
                  <a:lnTo>
                    <a:pt x="94" y="190"/>
                  </a:lnTo>
                  <a:lnTo>
                    <a:pt x="88" y="171"/>
                  </a:lnTo>
                  <a:lnTo>
                    <a:pt x="95" y="135"/>
                  </a:lnTo>
                  <a:lnTo>
                    <a:pt x="92" y="110"/>
                  </a:lnTo>
                  <a:lnTo>
                    <a:pt x="86" y="97"/>
                  </a:lnTo>
                  <a:lnTo>
                    <a:pt x="68" y="80"/>
                  </a:lnTo>
                  <a:lnTo>
                    <a:pt x="56" y="69"/>
                  </a:lnTo>
                  <a:lnTo>
                    <a:pt x="43" y="65"/>
                  </a:lnTo>
                  <a:lnTo>
                    <a:pt x="43" y="46"/>
                  </a:lnTo>
                  <a:lnTo>
                    <a:pt x="28" y="31"/>
                  </a:lnTo>
                  <a:lnTo>
                    <a:pt x="0" y="19"/>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83">
              <a:extLst>
                <a:ext uri="{FF2B5EF4-FFF2-40B4-BE49-F238E27FC236}">
                  <a16:creationId xmlns:a16="http://schemas.microsoft.com/office/drawing/2014/main" id="{B7A9D716-7603-40D4-9698-D5F46B0752C3}"/>
                </a:ext>
              </a:extLst>
            </p:cNvPr>
            <p:cNvSpPr>
              <a:spLocks/>
            </p:cNvSpPr>
            <p:nvPr/>
          </p:nvSpPr>
          <p:spPr bwMode="auto">
            <a:xfrm>
              <a:off x="5983576" y="4985000"/>
              <a:ext cx="21110" cy="17862"/>
            </a:xfrm>
            <a:custGeom>
              <a:avLst/>
              <a:gdLst>
                <a:gd name="T0" fmla="*/ 0 w 13"/>
                <a:gd name="T1" fmla="*/ 4 h 11"/>
                <a:gd name="T2" fmla="*/ 7 w 13"/>
                <a:gd name="T3" fmla="*/ 0 h 11"/>
                <a:gd name="T4" fmla="*/ 13 w 13"/>
                <a:gd name="T5" fmla="*/ 4 h 11"/>
                <a:gd name="T6" fmla="*/ 11 w 13"/>
                <a:gd name="T7" fmla="*/ 9 h 11"/>
                <a:gd name="T8" fmla="*/ 5 w 13"/>
                <a:gd name="T9" fmla="*/ 11 h 11"/>
                <a:gd name="T10" fmla="*/ 0 w 13"/>
                <a:gd name="T11" fmla="*/ 4 h 11"/>
              </a:gdLst>
              <a:ahLst/>
              <a:cxnLst>
                <a:cxn ang="0">
                  <a:pos x="T0" y="T1"/>
                </a:cxn>
                <a:cxn ang="0">
                  <a:pos x="T2" y="T3"/>
                </a:cxn>
                <a:cxn ang="0">
                  <a:pos x="T4" y="T5"/>
                </a:cxn>
                <a:cxn ang="0">
                  <a:pos x="T6" y="T7"/>
                </a:cxn>
                <a:cxn ang="0">
                  <a:pos x="T8" y="T9"/>
                </a:cxn>
                <a:cxn ang="0">
                  <a:pos x="T10" y="T11"/>
                </a:cxn>
              </a:cxnLst>
              <a:rect l="0" t="0" r="r" b="b"/>
              <a:pathLst>
                <a:path w="13" h="11">
                  <a:moveTo>
                    <a:pt x="0" y="4"/>
                  </a:moveTo>
                  <a:lnTo>
                    <a:pt x="7" y="0"/>
                  </a:lnTo>
                  <a:lnTo>
                    <a:pt x="13" y="4"/>
                  </a:lnTo>
                  <a:lnTo>
                    <a:pt x="11" y="9"/>
                  </a:lnTo>
                  <a:lnTo>
                    <a:pt x="5" y="11"/>
                  </a:lnTo>
                  <a:lnTo>
                    <a:pt x="0" y="4"/>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84">
              <a:extLst>
                <a:ext uri="{FF2B5EF4-FFF2-40B4-BE49-F238E27FC236}">
                  <a16:creationId xmlns:a16="http://schemas.microsoft.com/office/drawing/2014/main" id="{C257803B-BBA3-4F1F-9494-EB0BF44BFCFD}"/>
                </a:ext>
              </a:extLst>
            </p:cNvPr>
            <p:cNvSpPr>
              <a:spLocks/>
            </p:cNvSpPr>
            <p:nvPr/>
          </p:nvSpPr>
          <p:spPr bwMode="auto">
            <a:xfrm>
              <a:off x="5874783" y="4648878"/>
              <a:ext cx="1599423" cy="794028"/>
            </a:xfrm>
            <a:custGeom>
              <a:avLst/>
              <a:gdLst>
                <a:gd name="T0" fmla="*/ 582 w 985"/>
                <a:gd name="T1" fmla="*/ 421 h 489"/>
                <a:gd name="T2" fmla="*/ 620 w 985"/>
                <a:gd name="T3" fmla="*/ 386 h 489"/>
                <a:gd name="T4" fmla="*/ 741 w 985"/>
                <a:gd name="T5" fmla="*/ 351 h 489"/>
                <a:gd name="T6" fmla="*/ 850 w 985"/>
                <a:gd name="T7" fmla="*/ 285 h 489"/>
                <a:gd name="T8" fmla="*/ 918 w 985"/>
                <a:gd name="T9" fmla="*/ 264 h 489"/>
                <a:gd name="T10" fmla="*/ 985 w 985"/>
                <a:gd name="T11" fmla="*/ 258 h 489"/>
                <a:gd name="T12" fmla="*/ 953 w 985"/>
                <a:gd name="T13" fmla="*/ 176 h 489"/>
                <a:gd name="T14" fmla="*/ 929 w 985"/>
                <a:gd name="T15" fmla="*/ 114 h 489"/>
                <a:gd name="T16" fmla="*/ 879 w 985"/>
                <a:gd name="T17" fmla="*/ 74 h 489"/>
                <a:gd name="T18" fmla="*/ 811 w 985"/>
                <a:gd name="T19" fmla="*/ 0 h 489"/>
                <a:gd name="T20" fmla="*/ 746 w 985"/>
                <a:gd name="T21" fmla="*/ 24 h 489"/>
                <a:gd name="T22" fmla="*/ 671 w 985"/>
                <a:gd name="T23" fmla="*/ 76 h 489"/>
                <a:gd name="T24" fmla="*/ 610 w 985"/>
                <a:gd name="T25" fmla="*/ 102 h 489"/>
                <a:gd name="T26" fmla="*/ 506 w 985"/>
                <a:gd name="T27" fmla="*/ 99 h 489"/>
                <a:gd name="T28" fmla="*/ 472 w 985"/>
                <a:gd name="T29" fmla="*/ 87 h 489"/>
                <a:gd name="T30" fmla="*/ 430 w 985"/>
                <a:gd name="T31" fmla="*/ 67 h 489"/>
                <a:gd name="T32" fmla="*/ 350 w 985"/>
                <a:gd name="T33" fmla="*/ 86 h 489"/>
                <a:gd name="T34" fmla="*/ 318 w 985"/>
                <a:gd name="T35" fmla="*/ 86 h 489"/>
                <a:gd name="T36" fmla="*/ 251 w 985"/>
                <a:gd name="T37" fmla="*/ 150 h 489"/>
                <a:gd name="T38" fmla="*/ 148 w 985"/>
                <a:gd name="T39" fmla="*/ 166 h 489"/>
                <a:gd name="T40" fmla="*/ 166 w 985"/>
                <a:gd name="T41" fmla="*/ 190 h 489"/>
                <a:gd name="T42" fmla="*/ 142 w 985"/>
                <a:gd name="T43" fmla="*/ 204 h 489"/>
                <a:gd name="T44" fmla="*/ 150 w 985"/>
                <a:gd name="T45" fmla="*/ 217 h 489"/>
                <a:gd name="T46" fmla="*/ 92 w 985"/>
                <a:gd name="T47" fmla="*/ 220 h 489"/>
                <a:gd name="T48" fmla="*/ 74 w 985"/>
                <a:gd name="T49" fmla="*/ 237 h 489"/>
                <a:gd name="T50" fmla="*/ 18 w 985"/>
                <a:gd name="T51" fmla="*/ 246 h 489"/>
                <a:gd name="T52" fmla="*/ 5 w 985"/>
                <a:gd name="T53" fmla="*/ 280 h 489"/>
                <a:gd name="T54" fmla="*/ 39 w 985"/>
                <a:gd name="T55" fmla="*/ 292 h 489"/>
                <a:gd name="T56" fmla="*/ 51 w 985"/>
                <a:gd name="T57" fmla="*/ 326 h 489"/>
                <a:gd name="T58" fmla="*/ 53 w 985"/>
                <a:gd name="T59" fmla="*/ 355 h 489"/>
                <a:gd name="T60" fmla="*/ 33 w 985"/>
                <a:gd name="T61" fmla="*/ 351 h 489"/>
                <a:gd name="T62" fmla="*/ 22 w 985"/>
                <a:gd name="T63" fmla="*/ 378 h 489"/>
                <a:gd name="T64" fmla="*/ 53 w 985"/>
                <a:gd name="T65" fmla="*/ 386 h 489"/>
                <a:gd name="T66" fmla="*/ 65 w 985"/>
                <a:gd name="T67" fmla="*/ 404 h 489"/>
                <a:gd name="T68" fmla="*/ 89 w 985"/>
                <a:gd name="T69" fmla="*/ 431 h 489"/>
                <a:gd name="T70" fmla="*/ 75 w 985"/>
                <a:gd name="T71" fmla="*/ 445 h 489"/>
                <a:gd name="T72" fmla="*/ 116 w 985"/>
                <a:gd name="T73" fmla="*/ 444 h 489"/>
                <a:gd name="T74" fmla="*/ 110 w 985"/>
                <a:gd name="T75" fmla="*/ 457 h 489"/>
                <a:gd name="T76" fmla="*/ 67 w 985"/>
                <a:gd name="T77" fmla="*/ 468 h 489"/>
                <a:gd name="T78" fmla="*/ 118 w 985"/>
                <a:gd name="T79" fmla="*/ 476 h 489"/>
                <a:gd name="T80" fmla="*/ 152 w 985"/>
                <a:gd name="T81" fmla="*/ 460 h 489"/>
                <a:gd name="T82" fmla="*/ 180 w 985"/>
                <a:gd name="T83" fmla="*/ 480 h 489"/>
                <a:gd name="T84" fmla="*/ 249 w 985"/>
                <a:gd name="T85" fmla="*/ 473 h 489"/>
                <a:gd name="T86" fmla="*/ 303 w 985"/>
                <a:gd name="T87" fmla="*/ 440 h 489"/>
                <a:gd name="T88" fmla="*/ 353 w 985"/>
                <a:gd name="T89" fmla="*/ 463 h 489"/>
                <a:gd name="T90" fmla="*/ 438 w 985"/>
                <a:gd name="T91" fmla="*/ 476 h 489"/>
                <a:gd name="T92" fmla="*/ 481 w 985"/>
                <a:gd name="T93" fmla="*/ 412 h 489"/>
                <a:gd name="T94" fmla="*/ 534 w 985"/>
                <a:gd name="T95" fmla="*/ 397 h 489"/>
                <a:gd name="T96" fmla="*/ 542 w 985"/>
                <a:gd name="T97" fmla="*/ 42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489">
                  <a:moveTo>
                    <a:pt x="546" y="448"/>
                  </a:moveTo>
                  <a:lnTo>
                    <a:pt x="560" y="444"/>
                  </a:lnTo>
                  <a:lnTo>
                    <a:pt x="561" y="428"/>
                  </a:lnTo>
                  <a:lnTo>
                    <a:pt x="582" y="421"/>
                  </a:lnTo>
                  <a:lnTo>
                    <a:pt x="572" y="411"/>
                  </a:lnTo>
                  <a:lnTo>
                    <a:pt x="576" y="395"/>
                  </a:lnTo>
                  <a:lnTo>
                    <a:pt x="597" y="383"/>
                  </a:lnTo>
                  <a:lnTo>
                    <a:pt x="620" y="386"/>
                  </a:lnTo>
                  <a:lnTo>
                    <a:pt x="667" y="362"/>
                  </a:lnTo>
                  <a:lnTo>
                    <a:pt x="698" y="370"/>
                  </a:lnTo>
                  <a:lnTo>
                    <a:pt x="724" y="366"/>
                  </a:lnTo>
                  <a:lnTo>
                    <a:pt x="741" y="351"/>
                  </a:lnTo>
                  <a:lnTo>
                    <a:pt x="776" y="342"/>
                  </a:lnTo>
                  <a:lnTo>
                    <a:pt x="797" y="311"/>
                  </a:lnTo>
                  <a:lnTo>
                    <a:pt x="818" y="306"/>
                  </a:lnTo>
                  <a:lnTo>
                    <a:pt x="850" y="285"/>
                  </a:lnTo>
                  <a:lnTo>
                    <a:pt x="860" y="287"/>
                  </a:lnTo>
                  <a:lnTo>
                    <a:pt x="879" y="269"/>
                  </a:lnTo>
                  <a:lnTo>
                    <a:pt x="901" y="280"/>
                  </a:lnTo>
                  <a:lnTo>
                    <a:pt x="918" y="264"/>
                  </a:lnTo>
                  <a:lnTo>
                    <a:pt x="957" y="266"/>
                  </a:lnTo>
                  <a:lnTo>
                    <a:pt x="967" y="260"/>
                  </a:lnTo>
                  <a:lnTo>
                    <a:pt x="975" y="267"/>
                  </a:lnTo>
                  <a:lnTo>
                    <a:pt x="985" y="258"/>
                  </a:lnTo>
                  <a:lnTo>
                    <a:pt x="975" y="232"/>
                  </a:lnTo>
                  <a:lnTo>
                    <a:pt x="970" y="213"/>
                  </a:lnTo>
                  <a:lnTo>
                    <a:pt x="956" y="205"/>
                  </a:lnTo>
                  <a:lnTo>
                    <a:pt x="953" y="176"/>
                  </a:lnTo>
                  <a:lnTo>
                    <a:pt x="940" y="173"/>
                  </a:lnTo>
                  <a:lnTo>
                    <a:pt x="922" y="137"/>
                  </a:lnTo>
                  <a:lnTo>
                    <a:pt x="919" y="120"/>
                  </a:lnTo>
                  <a:lnTo>
                    <a:pt x="929" y="114"/>
                  </a:lnTo>
                  <a:lnTo>
                    <a:pt x="928" y="96"/>
                  </a:lnTo>
                  <a:lnTo>
                    <a:pt x="933" y="81"/>
                  </a:lnTo>
                  <a:lnTo>
                    <a:pt x="906" y="68"/>
                  </a:lnTo>
                  <a:lnTo>
                    <a:pt x="879" y="74"/>
                  </a:lnTo>
                  <a:lnTo>
                    <a:pt x="863" y="65"/>
                  </a:lnTo>
                  <a:lnTo>
                    <a:pt x="866" y="46"/>
                  </a:lnTo>
                  <a:lnTo>
                    <a:pt x="842" y="18"/>
                  </a:lnTo>
                  <a:lnTo>
                    <a:pt x="811" y="0"/>
                  </a:lnTo>
                  <a:lnTo>
                    <a:pt x="797" y="1"/>
                  </a:lnTo>
                  <a:lnTo>
                    <a:pt x="777" y="21"/>
                  </a:lnTo>
                  <a:lnTo>
                    <a:pt x="765" y="25"/>
                  </a:lnTo>
                  <a:lnTo>
                    <a:pt x="746" y="24"/>
                  </a:lnTo>
                  <a:lnTo>
                    <a:pt x="720" y="52"/>
                  </a:lnTo>
                  <a:lnTo>
                    <a:pt x="701" y="74"/>
                  </a:lnTo>
                  <a:lnTo>
                    <a:pt x="685" y="79"/>
                  </a:lnTo>
                  <a:lnTo>
                    <a:pt x="671" y="76"/>
                  </a:lnTo>
                  <a:lnTo>
                    <a:pt x="651" y="78"/>
                  </a:lnTo>
                  <a:lnTo>
                    <a:pt x="645" y="85"/>
                  </a:lnTo>
                  <a:lnTo>
                    <a:pt x="630" y="86"/>
                  </a:lnTo>
                  <a:lnTo>
                    <a:pt x="610" y="102"/>
                  </a:lnTo>
                  <a:lnTo>
                    <a:pt x="550" y="102"/>
                  </a:lnTo>
                  <a:lnTo>
                    <a:pt x="527" y="90"/>
                  </a:lnTo>
                  <a:lnTo>
                    <a:pt x="520" y="98"/>
                  </a:lnTo>
                  <a:lnTo>
                    <a:pt x="506" y="99"/>
                  </a:lnTo>
                  <a:lnTo>
                    <a:pt x="494" y="86"/>
                  </a:lnTo>
                  <a:lnTo>
                    <a:pt x="492" y="79"/>
                  </a:lnTo>
                  <a:lnTo>
                    <a:pt x="480" y="82"/>
                  </a:lnTo>
                  <a:lnTo>
                    <a:pt x="472" y="87"/>
                  </a:lnTo>
                  <a:lnTo>
                    <a:pt x="453" y="81"/>
                  </a:lnTo>
                  <a:lnTo>
                    <a:pt x="447" y="71"/>
                  </a:lnTo>
                  <a:lnTo>
                    <a:pt x="444" y="65"/>
                  </a:lnTo>
                  <a:lnTo>
                    <a:pt x="430" y="67"/>
                  </a:lnTo>
                  <a:lnTo>
                    <a:pt x="423" y="74"/>
                  </a:lnTo>
                  <a:lnTo>
                    <a:pt x="393" y="79"/>
                  </a:lnTo>
                  <a:lnTo>
                    <a:pt x="357" y="84"/>
                  </a:lnTo>
                  <a:lnTo>
                    <a:pt x="350" y="86"/>
                  </a:lnTo>
                  <a:lnTo>
                    <a:pt x="340" y="93"/>
                  </a:lnTo>
                  <a:lnTo>
                    <a:pt x="344" y="79"/>
                  </a:lnTo>
                  <a:lnTo>
                    <a:pt x="335" y="75"/>
                  </a:lnTo>
                  <a:lnTo>
                    <a:pt x="318" y="86"/>
                  </a:lnTo>
                  <a:lnTo>
                    <a:pt x="299" y="103"/>
                  </a:lnTo>
                  <a:lnTo>
                    <a:pt x="286" y="114"/>
                  </a:lnTo>
                  <a:lnTo>
                    <a:pt x="255" y="143"/>
                  </a:lnTo>
                  <a:lnTo>
                    <a:pt x="251" y="150"/>
                  </a:lnTo>
                  <a:lnTo>
                    <a:pt x="201" y="155"/>
                  </a:lnTo>
                  <a:lnTo>
                    <a:pt x="182" y="163"/>
                  </a:lnTo>
                  <a:lnTo>
                    <a:pt x="170" y="166"/>
                  </a:lnTo>
                  <a:lnTo>
                    <a:pt x="148" y="166"/>
                  </a:lnTo>
                  <a:lnTo>
                    <a:pt x="142" y="171"/>
                  </a:lnTo>
                  <a:lnTo>
                    <a:pt x="142" y="183"/>
                  </a:lnTo>
                  <a:lnTo>
                    <a:pt x="157" y="193"/>
                  </a:lnTo>
                  <a:lnTo>
                    <a:pt x="166" y="190"/>
                  </a:lnTo>
                  <a:lnTo>
                    <a:pt x="184" y="189"/>
                  </a:lnTo>
                  <a:lnTo>
                    <a:pt x="183" y="194"/>
                  </a:lnTo>
                  <a:lnTo>
                    <a:pt x="158" y="200"/>
                  </a:lnTo>
                  <a:lnTo>
                    <a:pt x="142" y="204"/>
                  </a:lnTo>
                  <a:lnTo>
                    <a:pt x="135" y="210"/>
                  </a:lnTo>
                  <a:lnTo>
                    <a:pt x="135" y="213"/>
                  </a:lnTo>
                  <a:lnTo>
                    <a:pt x="144" y="217"/>
                  </a:lnTo>
                  <a:lnTo>
                    <a:pt x="150" y="217"/>
                  </a:lnTo>
                  <a:lnTo>
                    <a:pt x="140" y="224"/>
                  </a:lnTo>
                  <a:lnTo>
                    <a:pt x="115" y="222"/>
                  </a:lnTo>
                  <a:lnTo>
                    <a:pt x="102" y="224"/>
                  </a:lnTo>
                  <a:lnTo>
                    <a:pt x="92" y="220"/>
                  </a:lnTo>
                  <a:lnTo>
                    <a:pt x="79" y="221"/>
                  </a:lnTo>
                  <a:lnTo>
                    <a:pt x="79" y="226"/>
                  </a:lnTo>
                  <a:lnTo>
                    <a:pt x="91" y="232"/>
                  </a:lnTo>
                  <a:lnTo>
                    <a:pt x="74" y="237"/>
                  </a:lnTo>
                  <a:lnTo>
                    <a:pt x="61" y="232"/>
                  </a:lnTo>
                  <a:lnTo>
                    <a:pt x="45" y="237"/>
                  </a:lnTo>
                  <a:lnTo>
                    <a:pt x="30" y="240"/>
                  </a:lnTo>
                  <a:lnTo>
                    <a:pt x="18" y="246"/>
                  </a:lnTo>
                  <a:lnTo>
                    <a:pt x="17" y="252"/>
                  </a:lnTo>
                  <a:lnTo>
                    <a:pt x="7" y="257"/>
                  </a:lnTo>
                  <a:lnTo>
                    <a:pt x="0" y="274"/>
                  </a:lnTo>
                  <a:lnTo>
                    <a:pt x="5" y="280"/>
                  </a:lnTo>
                  <a:lnTo>
                    <a:pt x="4" y="295"/>
                  </a:lnTo>
                  <a:lnTo>
                    <a:pt x="11" y="298"/>
                  </a:lnTo>
                  <a:lnTo>
                    <a:pt x="35" y="287"/>
                  </a:lnTo>
                  <a:lnTo>
                    <a:pt x="39" y="292"/>
                  </a:lnTo>
                  <a:lnTo>
                    <a:pt x="29" y="307"/>
                  </a:lnTo>
                  <a:lnTo>
                    <a:pt x="36" y="312"/>
                  </a:lnTo>
                  <a:lnTo>
                    <a:pt x="40" y="326"/>
                  </a:lnTo>
                  <a:lnTo>
                    <a:pt x="51" y="326"/>
                  </a:lnTo>
                  <a:lnTo>
                    <a:pt x="47" y="335"/>
                  </a:lnTo>
                  <a:lnTo>
                    <a:pt x="42" y="342"/>
                  </a:lnTo>
                  <a:lnTo>
                    <a:pt x="46" y="352"/>
                  </a:lnTo>
                  <a:lnTo>
                    <a:pt x="53" y="355"/>
                  </a:lnTo>
                  <a:lnTo>
                    <a:pt x="61" y="363"/>
                  </a:lnTo>
                  <a:lnTo>
                    <a:pt x="48" y="364"/>
                  </a:lnTo>
                  <a:lnTo>
                    <a:pt x="34" y="363"/>
                  </a:lnTo>
                  <a:lnTo>
                    <a:pt x="33" y="351"/>
                  </a:lnTo>
                  <a:lnTo>
                    <a:pt x="25" y="347"/>
                  </a:lnTo>
                  <a:lnTo>
                    <a:pt x="18" y="351"/>
                  </a:lnTo>
                  <a:lnTo>
                    <a:pt x="18" y="372"/>
                  </a:lnTo>
                  <a:lnTo>
                    <a:pt x="22" y="378"/>
                  </a:lnTo>
                  <a:lnTo>
                    <a:pt x="33" y="381"/>
                  </a:lnTo>
                  <a:lnTo>
                    <a:pt x="39" y="378"/>
                  </a:lnTo>
                  <a:lnTo>
                    <a:pt x="46" y="377"/>
                  </a:lnTo>
                  <a:lnTo>
                    <a:pt x="53" y="386"/>
                  </a:lnTo>
                  <a:lnTo>
                    <a:pt x="65" y="386"/>
                  </a:lnTo>
                  <a:lnTo>
                    <a:pt x="73" y="392"/>
                  </a:lnTo>
                  <a:lnTo>
                    <a:pt x="72" y="402"/>
                  </a:lnTo>
                  <a:lnTo>
                    <a:pt x="65" y="404"/>
                  </a:lnTo>
                  <a:lnTo>
                    <a:pt x="63" y="411"/>
                  </a:lnTo>
                  <a:lnTo>
                    <a:pt x="69" y="422"/>
                  </a:lnTo>
                  <a:lnTo>
                    <a:pt x="79" y="428"/>
                  </a:lnTo>
                  <a:lnTo>
                    <a:pt x="89" y="431"/>
                  </a:lnTo>
                  <a:lnTo>
                    <a:pt x="95" y="432"/>
                  </a:lnTo>
                  <a:lnTo>
                    <a:pt x="93" y="439"/>
                  </a:lnTo>
                  <a:lnTo>
                    <a:pt x="87" y="442"/>
                  </a:lnTo>
                  <a:lnTo>
                    <a:pt x="75" y="445"/>
                  </a:lnTo>
                  <a:lnTo>
                    <a:pt x="76" y="449"/>
                  </a:lnTo>
                  <a:lnTo>
                    <a:pt x="91" y="451"/>
                  </a:lnTo>
                  <a:lnTo>
                    <a:pt x="108" y="448"/>
                  </a:lnTo>
                  <a:lnTo>
                    <a:pt x="116" y="444"/>
                  </a:lnTo>
                  <a:lnTo>
                    <a:pt x="130" y="442"/>
                  </a:lnTo>
                  <a:lnTo>
                    <a:pt x="130" y="448"/>
                  </a:lnTo>
                  <a:lnTo>
                    <a:pt x="113" y="451"/>
                  </a:lnTo>
                  <a:lnTo>
                    <a:pt x="110" y="457"/>
                  </a:lnTo>
                  <a:lnTo>
                    <a:pt x="98" y="462"/>
                  </a:lnTo>
                  <a:lnTo>
                    <a:pt x="87" y="461"/>
                  </a:lnTo>
                  <a:lnTo>
                    <a:pt x="72" y="462"/>
                  </a:lnTo>
                  <a:lnTo>
                    <a:pt x="67" y="468"/>
                  </a:lnTo>
                  <a:lnTo>
                    <a:pt x="68" y="473"/>
                  </a:lnTo>
                  <a:lnTo>
                    <a:pt x="95" y="473"/>
                  </a:lnTo>
                  <a:lnTo>
                    <a:pt x="109" y="468"/>
                  </a:lnTo>
                  <a:lnTo>
                    <a:pt x="118" y="476"/>
                  </a:lnTo>
                  <a:lnTo>
                    <a:pt x="130" y="469"/>
                  </a:lnTo>
                  <a:lnTo>
                    <a:pt x="132" y="461"/>
                  </a:lnTo>
                  <a:lnTo>
                    <a:pt x="141" y="456"/>
                  </a:lnTo>
                  <a:lnTo>
                    <a:pt x="152" y="460"/>
                  </a:lnTo>
                  <a:lnTo>
                    <a:pt x="165" y="457"/>
                  </a:lnTo>
                  <a:lnTo>
                    <a:pt x="176" y="461"/>
                  </a:lnTo>
                  <a:lnTo>
                    <a:pt x="177" y="471"/>
                  </a:lnTo>
                  <a:lnTo>
                    <a:pt x="180" y="480"/>
                  </a:lnTo>
                  <a:lnTo>
                    <a:pt x="210" y="489"/>
                  </a:lnTo>
                  <a:lnTo>
                    <a:pt x="226" y="485"/>
                  </a:lnTo>
                  <a:lnTo>
                    <a:pt x="244" y="482"/>
                  </a:lnTo>
                  <a:lnTo>
                    <a:pt x="249" y="473"/>
                  </a:lnTo>
                  <a:lnTo>
                    <a:pt x="251" y="444"/>
                  </a:lnTo>
                  <a:lnTo>
                    <a:pt x="268" y="436"/>
                  </a:lnTo>
                  <a:lnTo>
                    <a:pt x="288" y="433"/>
                  </a:lnTo>
                  <a:lnTo>
                    <a:pt x="303" y="440"/>
                  </a:lnTo>
                  <a:lnTo>
                    <a:pt x="320" y="445"/>
                  </a:lnTo>
                  <a:lnTo>
                    <a:pt x="338" y="446"/>
                  </a:lnTo>
                  <a:lnTo>
                    <a:pt x="342" y="455"/>
                  </a:lnTo>
                  <a:lnTo>
                    <a:pt x="353" y="463"/>
                  </a:lnTo>
                  <a:lnTo>
                    <a:pt x="373" y="474"/>
                  </a:lnTo>
                  <a:lnTo>
                    <a:pt x="385" y="482"/>
                  </a:lnTo>
                  <a:lnTo>
                    <a:pt x="415" y="483"/>
                  </a:lnTo>
                  <a:lnTo>
                    <a:pt x="438" y="476"/>
                  </a:lnTo>
                  <a:lnTo>
                    <a:pt x="443" y="461"/>
                  </a:lnTo>
                  <a:lnTo>
                    <a:pt x="450" y="453"/>
                  </a:lnTo>
                  <a:lnTo>
                    <a:pt x="466" y="422"/>
                  </a:lnTo>
                  <a:lnTo>
                    <a:pt x="481" y="412"/>
                  </a:lnTo>
                  <a:lnTo>
                    <a:pt x="493" y="414"/>
                  </a:lnTo>
                  <a:lnTo>
                    <a:pt x="506" y="420"/>
                  </a:lnTo>
                  <a:lnTo>
                    <a:pt x="529" y="417"/>
                  </a:lnTo>
                  <a:lnTo>
                    <a:pt x="534" y="397"/>
                  </a:lnTo>
                  <a:lnTo>
                    <a:pt x="544" y="391"/>
                  </a:lnTo>
                  <a:lnTo>
                    <a:pt x="555" y="395"/>
                  </a:lnTo>
                  <a:lnTo>
                    <a:pt x="555" y="410"/>
                  </a:lnTo>
                  <a:lnTo>
                    <a:pt x="542" y="426"/>
                  </a:lnTo>
                  <a:lnTo>
                    <a:pt x="540" y="437"/>
                  </a:lnTo>
                  <a:lnTo>
                    <a:pt x="546" y="442"/>
                  </a:lnTo>
                  <a:lnTo>
                    <a:pt x="546" y="448"/>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5">
              <a:extLst>
                <a:ext uri="{FF2B5EF4-FFF2-40B4-BE49-F238E27FC236}">
                  <a16:creationId xmlns:a16="http://schemas.microsoft.com/office/drawing/2014/main" id="{ED3BC8C7-BB87-4760-B1D2-EA803C56B7F3}"/>
                </a:ext>
              </a:extLst>
            </p:cNvPr>
            <p:cNvSpPr>
              <a:spLocks/>
            </p:cNvSpPr>
            <p:nvPr/>
          </p:nvSpPr>
          <p:spPr bwMode="auto">
            <a:xfrm>
              <a:off x="5869912" y="4837236"/>
              <a:ext cx="225706" cy="211091"/>
            </a:xfrm>
            <a:custGeom>
              <a:avLst/>
              <a:gdLst>
                <a:gd name="T0" fmla="*/ 0 w 114"/>
                <a:gd name="T1" fmla="*/ 85 h 107"/>
                <a:gd name="T2" fmla="*/ 4 w 114"/>
                <a:gd name="T3" fmla="*/ 73 h 107"/>
                <a:gd name="T4" fmla="*/ 6 w 114"/>
                <a:gd name="T5" fmla="*/ 58 h 107"/>
                <a:gd name="T6" fmla="*/ 16 w 114"/>
                <a:gd name="T7" fmla="*/ 48 h 107"/>
                <a:gd name="T8" fmla="*/ 16 w 114"/>
                <a:gd name="T9" fmla="*/ 37 h 107"/>
                <a:gd name="T10" fmla="*/ 5 w 114"/>
                <a:gd name="T11" fmla="*/ 21 h 107"/>
                <a:gd name="T12" fmla="*/ 15 w 114"/>
                <a:gd name="T13" fmla="*/ 6 h 107"/>
                <a:gd name="T14" fmla="*/ 36 w 114"/>
                <a:gd name="T15" fmla="*/ 0 h 107"/>
                <a:gd name="T16" fmla="*/ 40 w 114"/>
                <a:gd name="T17" fmla="*/ 6 h 107"/>
                <a:gd name="T18" fmla="*/ 70 w 114"/>
                <a:gd name="T19" fmla="*/ 6 h 107"/>
                <a:gd name="T20" fmla="*/ 70 w 114"/>
                <a:gd name="T21" fmla="*/ 5 h 107"/>
                <a:gd name="T22" fmla="*/ 70 w 114"/>
                <a:gd name="T23" fmla="*/ 15 h 107"/>
                <a:gd name="T24" fmla="*/ 75 w 114"/>
                <a:gd name="T25" fmla="*/ 23 h 107"/>
                <a:gd name="T26" fmla="*/ 93 w 114"/>
                <a:gd name="T27" fmla="*/ 36 h 107"/>
                <a:gd name="T28" fmla="*/ 109 w 114"/>
                <a:gd name="T29" fmla="*/ 36 h 107"/>
                <a:gd name="T30" fmla="*/ 114 w 114"/>
                <a:gd name="T31" fmla="*/ 49 h 107"/>
                <a:gd name="T32" fmla="*/ 109 w 114"/>
                <a:gd name="T33" fmla="*/ 55 h 107"/>
                <a:gd name="T34" fmla="*/ 98 w 114"/>
                <a:gd name="T35" fmla="*/ 55 h 107"/>
                <a:gd name="T36" fmla="*/ 89 w 114"/>
                <a:gd name="T37" fmla="*/ 57 h 107"/>
                <a:gd name="T38" fmla="*/ 78 w 114"/>
                <a:gd name="T39" fmla="*/ 61 h 107"/>
                <a:gd name="T40" fmla="*/ 64 w 114"/>
                <a:gd name="T41" fmla="*/ 60 h 107"/>
                <a:gd name="T42" fmla="*/ 54 w 114"/>
                <a:gd name="T43" fmla="*/ 66 h 107"/>
                <a:gd name="T44" fmla="*/ 53 w 114"/>
                <a:gd name="T45" fmla="*/ 74 h 107"/>
                <a:gd name="T46" fmla="*/ 50 w 114"/>
                <a:gd name="T47" fmla="*/ 81 h 107"/>
                <a:gd name="T48" fmla="*/ 37 w 114"/>
                <a:gd name="T49" fmla="*/ 86 h 107"/>
                <a:gd name="T50" fmla="*/ 26 w 114"/>
                <a:gd name="T51" fmla="*/ 94 h 107"/>
                <a:gd name="T52" fmla="*/ 6 w 114"/>
                <a:gd name="T53" fmla="*/ 105 h 107"/>
                <a:gd name="T54" fmla="*/ 1 w 114"/>
                <a:gd name="T55" fmla="*/ 104 h 107"/>
                <a:gd name="T56" fmla="*/ 6 w 114"/>
                <a:gd name="T57" fmla="*/ 95 h 107"/>
                <a:gd name="T58" fmla="*/ 17 w 114"/>
                <a:gd name="T59" fmla="*/ 91 h 107"/>
                <a:gd name="T60" fmla="*/ 19 w 114"/>
                <a:gd name="T61" fmla="*/ 88 h 107"/>
                <a:gd name="T62" fmla="*/ 0 w 114"/>
                <a:gd name="T63" fmla="*/ 8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07">
                  <a:moveTo>
                    <a:pt x="0" y="85"/>
                  </a:moveTo>
                  <a:cubicBezTo>
                    <a:pt x="4" y="73"/>
                    <a:pt x="4" y="73"/>
                    <a:pt x="4" y="73"/>
                  </a:cubicBezTo>
                  <a:cubicBezTo>
                    <a:pt x="6" y="58"/>
                    <a:pt x="6" y="58"/>
                    <a:pt x="6" y="58"/>
                  </a:cubicBezTo>
                  <a:cubicBezTo>
                    <a:pt x="16" y="48"/>
                    <a:pt x="16" y="48"/>
                    <a:pt x="16" y="48"/>
                  </a:cubicBezTo>
                  <a:cubicBezTo>
                    <a:pt x="16" y="37"/>
                    <a:pt x="16" y="37"/>
                    <a:pt x="16" y="37"/>
                  </a:cubicBezTo>
                  <a:cubicBezTo>
                    <a:pt x="5" y="21"/>
                    <a:pt x="5" y="21"/>
                    <a:pt x="5" y="21"/>
                  </a:cubicBezTo>
                  <a:cubicBezTo>
                    <a:pt x="15" y="6"/>
                    <a:pt x="15" y="6"/>
                    <a:pt x="15" y="6"/>
                  </a:cubicBezTo>
                  <a:cubicBezTo>
                    <a:pt x="36" y="0"/>
                    <a:pt x="36" y="0"/>
                    <a:pt x="36" y="0"/>
                  </a:cubicBezTo>
                  <a:cubicBezTo>
                    <a:pt x="40" y="6"/>
                    <a:pt x="40" y="6"/>
                    <a:pt x="40" y="6"/>
                  </a:cubicBezTo>
                  <a:cubicBezTo>
                    <a:pt x="70" y="6"/>
                    <a:pt x="70" y="6"/>
                    <a:pt x="70" y="6"/>
                  </a:cubicBezTo>
                  <a:cubicBezTo>
                    <a:pt x="70" y="5"/>
                    <a:pt x="70" y="5"/>
                    <a:pt x="70" y="5"/>
                  </a:cubicBezTo>
                  <a:cubicBezTo>
                    <a:pt x="70" y="15"/>
                    <a:pt x="70" y="15"/>
                    <a:pt x="70" y="15"/>
                  </a:cubicBezTo>
                  <a:cubicBezTo>
                    <a:pt x="75" y="23"/>
                    <a:pt x="75" y="23"/>
                    <a:pt x="75" y="23"/>
                  </a:cubicBezTo>
                  <a:cubicBezTo>
                    <a:pt x="93" y="36"/>
                    <a:pt x="93" y="36"/>
                    <a:pt x="93" y="36"/>
                  </a:cubicBezTo>
                  <a:cubicBezTo>
                    <a:pt x="109" y="36"/>
                    <a:pt x="109" y="36"/>
                    <a:pt x="109" y="36"/>
                  </a:cubicBezTo>
                  <a:cubicBezTo>
                    <a:pt x="114" y="49"/>
                    <a:pt x="114" y="49"/>
                    <a:pt x="114" y="49"/>
                  </a:cubicBezTo>
                  <a:cubicBezTo>
                    <a:pt x="109" y="55"/>
                    <a:pt x="109" y="55"/>
                    <a:pt x="109" y="55"/>
                  </a:cubicBezTo>
                  <a:cubicBezTo>
                    <a:pt x="98" y="55"/>
                    <a:pt x="98" y="55"/>
                    <a:pt x="98" y="55"/>
                  </a:cubicBezTo>
                  <a:cubicBezTo>
                    <a:pt x="89" y="57"/>
                    <a:pt x="89" y="57"/>
                    <a:pt x="89" y="57"/>
                  </a:cubicBezTo>
                  <a:cubicBezTo>
                    <a:pt x="78" y="61"/>
                    <a:pt x="78" y="61"/>
                    <a:pt x="78" y="61"/>
                  </a:cubicBezTo>
                  <a:cubicBezTo>
                    <a:pt x="64" y="60"/>
                    <a:pt x="64" y="60"/>
                    <a:pt x="64" y="60"/>
                  </a:cubicBezTo>
                  <a:cubicBezTo>
                    <a:pt x="54" y="66"/>
                    <a:pt x="54" y="66"/>
                    <a:pt x="54" y="66"/>
                  </a:cubicBezTo>
                  <a:cubicBezTo>
                    <a:pt x="53" y="74"/>
                    <a:pt x="53" y="74"/>
                    <a:pt x="53" y="74"/>
                  </a:cubicBezTo>
                  <a:cubicBezTo>
                    <a:pt x="50" y="81"/>
                    <a:pt x="50" y="81"/>
                    <a:pt x="50" y="81"/>
                  </a:cubicBezTo>
                  <a:cubicBezTo>
                    <a:pt x="37" y="86"/>
                    <a:pt x="37" y="86"/>
                    <a:pt x="37" y="86"/>
                  </a:cubicBezTo>
                  <a:cubicBezTo>
                    <a:pt x="26" y="94"/>
                    <a:pt x="26" y="94"/>
                    <a:pt x="26" y="94"/>
                  </a:cubicBezTo>
                  <a:cubicBezTo>
                    <a:pt x="6" y="105"/>
                    <a:pt x="6" y="105"/>
                    <a:pt x="6" y="105"/>
                  </a:cubicBezTo>
                  <a:cubicBezTo>
                    <a:pt x="6" y="105"/>
                    <a:pt x="3" y="107"/>
                    <a:pt x="1" y="104"/>
                  </a:cubicBezTo>
                  <a:cubicBezTo>
                    <a:pt x="0" y="101"/>
                    <a:pt x="6" y="95"/>
                    <a:pt x="6" y="95"/>
                  </a:cubicBezTo>
                  <a:cubicBezTo>
                    <a:pt x="17" y="91"/>
                    <a:pt x="17" y="91"/>
                    <a:pt x="17" y="91"/>
                  </a:cubicBezTo>
                  <a:cubicBezTo>
                    <a:pt x="19" y="88"/>
                    <a:pt x="19" y="88"/>
                    <a:pt x="19" y="88"/>
                  </a:cubicBezTo>
                  <a:lnTo>
                    <a:pt x="0" y="85"/>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86">
              <a:extLst>
                <a:ext uri="{FF2B5EF4-FFF2-40B4-BE49-F238E27FC236}">
                  <a16:creationId xmlns:a16="http://schemas.microsoft.com/office/drawing/2014/main" id="{7DF697C4-23F7-495F-9692-DBC12259500F}"/>
                </a:ext>
              </a:extLst>
            </p:cNvPr>
            <p:cNvSpPr>
              <a:spLocks/>
            </p:cNvSpPr>
            <p:nvPr/>
          </p:nvSpPr>
          <p:spPr bwMode="auto">
            <a:xfrm>
              <a:off x="7389769" y="4762542"/>
              <a:ext cx="138022" cy="71446"/>
            </a:xfrm>
            <a:custGeom>
              <a:avLst/>
              <a:gdLst>
                <a:gd name="T0" fmla="*/ 0 w 85"/>
                <a:gd name="T1" fmla="*/ 11 h 44"/>
                <a:gd name="T2" fmla="*/ 12 w 85"/>
                <a:gd name="T3" fmla="*/ 0 h 44"/>
                <a:gd name="T4" fmla="*/ 34 w 85"/>
                <a:gd name="T5" fmla="*/ 11 h 44"/>
                <a:gd name="T6" fmla="*/ 47 w 85"/>
                <a:gd name="T7" fmla="*/ 4 h 44"/>
                <a:gd name="T8" fmla="*/ 58 w 85"/>
                <a:gd name="T9" fmla="*/ 10 h 44"/>
                <a:gd name="T10" fmla="*/ 85 w 85"/>
                <a:gd name="T11" fmla="*/ 31 h 44"/>
                <a:gd name="T12" fmla="*/ 82 w 85"/>
                <a:gd name="T13" fmla="*/ 34 h 44"/>
                <a:gd name="T14" fmla="*/ 46 w 85"/>
                <a:gd name="T15" fmla="*/ 44 h 44"/>
                <a:gd name="T16" fmla="*/ 23 w 85"/>
                <a:gd name="T17" fmla="*/ 26 h 44"/>
                <a:gd name="T18" fmla="*/ 0 w 85"/>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4">
                  <a:moveTo>
                    <a:pt x="0" y="11"/>
                  </a:moveTo>
                  <a:lnTo>
                    <a:pt x="12" y="0"/>
                  </a:lnTo>
                  <a:lnTo>
                    <a:pt x="34" y="11"/>
                  </a:lnTo>
                  <a:lnTo>
                    <a:pt x="47" y="4"/>
                  </a:lnTo>
                  <a:lnTo>
                    <a:pt x="58" y="10"/>
                  </a:lnTo>
                  <a:lnTo>
                    <a:pt x="85" y="31"/>
                  </a:lnTo>
                  <a:lnTo>
                    <a:pt x="82" y="34"/>
                  </a:lnTo>
                  <a:lnTo>
                    <a:pt x="46" y="44"/>
                  </a:lnTo>
                  <a:lnTo>
                    <a:pt x="23" y="26"/>
                  </a:lnTo>
                  <a:lnTo>
                    <a:pt x="0" y="11"/>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87">
              <a:extLst>
                <a:ext uri="{FF2B5EF4-FFF2-40B4-BE49-F238E27FC236}">
                  <a16:creationId xmlns:a16="http://schemas.microsoft.com/office/drawing/2014/main" id="{CB897B0A-B0B8-4796-BF82-09A85C0BF7F7}"/>
                </a:ext>
              </a:extLst>
            </p:cNvPr>
            <p:cNvSpPr>
              <a:spLocks/>
            </p:cNvSpPr>
            <p:nvPr/>
          </p:nvSpPr>
          <p:spPr bwMode="auto">
            <a:xfrm>
              <a:off x="5629592" y="5205834"/>
              <a:ext cx="138022" cy="100674"/>
            </a:xfrm>
            <a:custGeom>
              <a:avLst/>
              <a:gdLst>
                <a:gd name="T0" fmla="*/ 0 w 85"/>
                <a:gd name="T1" fmla="*/ 6 h 62"/>
                <a:gd name="T2" fmla="*/ 9 w 85"/>
                <a:gd name="T3" fmla="*/ 2 h 62"/>
                <a:gd name="T4" fmla="*/ 18 w 85"/>
                <a:gd name="T5" fmla="*/ 0 h 62"/>
                <a:gd name="T6" fmla="*/ 28 w 85"/>
                <a:gd name="T7" fmla="*/ 8 h 62"/>
                <a:gd name="T8" fmla="*/ 37 w 85"/>
                <a:gd name="T9" fmla="*/ 10 h 62"/>
                <a:gd name="T10" fmla="*/ 39 w 85"/>
                <a:gd name="T11" fmla="*/ 14 h 62"/>
                <a:gd name="T12" fmla="*/ 45 w 85"/>
                <a:gd name="T13" fmla="*/ 20 h 62"/>
                <a:gd name="T14" fmla="*/ 50 w 85"/>
                <a:gd name="T15" fmla="*/ 16 h 62"/>
                <a:gd name="T16" fmla="*/ 60 w 85"/>
                <a:gd name="T17" fmla="*/ 19 h 62"/>
                <a:gd name="T18" fmla="*/ 62 w 85"/>
                <a:gd name="T19" fmla="*/ 25 h 62"/>
                <a:gd name="T20" fmla="*/ 63 w 85"/>
                <a:gd name="T21" fmla="*/ 33 h 62"/>
                <a:gd name="T22" fmla="*/ 78 w 85"/>
                <a:gd name="T23" fmla="*/ 43 h 62"/>
                <a:gd name="T24" fmla="*/ 85 w 85"/>
                <a:gd name="T25" fmla="*/ 51 h 62"/>
                <a:gd name="T26" fmla="*/ 83 w 85"/>
                <a:gd name="T27" fmla="*/ 57 h 62"/>
                <a:gd name="T28" fmla="*/ 76 w 85"/>
                <a:gd name="T29" fmla="*/ 62 h 62"/>
                <a:gd name="T30" fmla="*/ 65 w 85"/>
                <a:gd name="T31" fmla="*/ 50 h 62"/>
                <a:gd name="T32" fmla="*/ 59 w 85"/>
                <a:gd name="T33" fmla="*/ 37 h 62"/>
                <a:gd name="T34" fmla="*/ 49 w 85"/>
                <a:gd name="T35" fmla="*/ 33 h 62"/>
                <a:gd name="T36" fmla="*/ 34 w 85"/>
                <a:gd name="T37" fmla="*/ 26 h 62"/>
                <a:gd name="T38" fmla="*/ 18 w 85"/>
                <a:gd name="T39" fmla="*/ 16 h 62"/>
                <a:gd name="T40" fmla="*/ 9 w 85"/>
                <a:gd name="T41" fmla="*/ 9 h 62"/>
                <a:gd name="T42" fmla="*/ 0 w 85"/>
                <a:gd name="T43"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2">
                  <a:moveTo>
                    <a:pt x="0" y="6"/>
                  </a:moveTo>
                  <a:lnTo>
                    <a:pt x="9" y="2"/>
                  </a:lnTo>
                  <a:lnTo>
                    <a:pt x="18" y="0"/>
                  </a:lnTo>
                  <a:lnTo>
                    <a:pt x="28" y="8"/>
                  </a:lnTo>
                  <a:lnTo>
                    <a:pt x="37" y="10"/>
                  </a:lnTo>
                  <a:lnTo>
                    <a:pt x="39" y="14"/>
                  </a:lnTo>
                  <a:lnTo>
                    <a:pt x="45" y="20"/>
                  </a:lnTo>
                  <a:lnTo>
                    <a:pt x="50" y="16"/>
                  </a:lnTo>
                  <a:lnTo>
                    <a:pt x="60" y="19"/>
                  </a:lnTo>
                  <a:lnTo>
                    <a:pt x="62" y="25"/>
                  </a:lnTo>
                  <a:lnTo>
                    <a:pt x="63" y="33"/>
                  </a:lnTo>
                  <a:lnTo>
                    <a:pt x="78" y="43"/>
                  </a:lnTo>
                  <a:lnTo>
                    <a:pt x="85" y="51"/>
                  </a:lnTo>
                  <a:lnTo>
                    <a:pt x="83" y="57"/>
                  </a:lnTo>
                  <a:lnTo>
                    <a:pt x="76" y="62"/>
                  </a:lnTo>
                  <a:lnTo>
                    <a:pt x="65" y="50"/>
                  </a:lnTo>
                  <a:lnTo>
                    <a:pt x="59" y="37"/>
                  </a:lnTo>
                  <a:lnTo>
                    <a:pt x="49" y="33"/>
                  </a:lnTo>
                  <a:lnTo>
                    <a:pt x="34" y="26"/>
                  </a:lnTo>
                  <a:lnTo>
                    <a:pt x="18" y="16"/>
                  </a:lnTo>
                  <a:lnTo>
                    <a:pt x="9" y="9"/>
                  </a:lnTo>
                  <a:lnTo>
                    <a:pt x="0" y="6"/>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8">
              <a:extLst>
                <a:ext uri="{FF2B5EF4-FFF2-40B4-BE49-F238E27FC236}">
                  <a16:creationId xmlns:a16="http://schemas.microsoft.com/office/drawing/2014/main" id="{08D37319-B11F-4129-890D-F6654F570C1A}"/>
                </a:ext>
              </a:extLst>
            </p:cNvPr>
            <p:cNvSpPr>
              <a:spLocks/>
            </p:cNvSpPr>
            <p:nvPr/>
          </p:nvSpPr>
          <p:spPr bwMode="auto">
            <a:xfrm>
              <a:off x="5343807" y="5123021"/>
              <a:ext cx="45466" cy="58456"/>
            </a:xfrm>
            <a:custGeom>
              <a:avLst/>
              <a:gdLst>
                <a:gd name="T0" fmla="*/ 14 w 28"/>
                <a:gd name="T1" fmla="*/ 2 h 36"/>
                <a:gd name="T2" fmla="*/ 20 w 28"/>
                <a:gd name="T3" fmla="*/ 8 h 36"/>
                <a:gd name="T4" fmla="*/ 18 w 28"/>
                <a:gd name="T5" fmla="*/ 17 h 36"/>
                <a:gd name="T6" fmla="*/ 18 w 28"/>
                <a:gd name="T7" fmla="*/ 25 h 36"/>
                <a:gd name="T8" fmla="*/ 23 w 28"/>
                <a:gd name="T9" fmla="*/ 27 h 36"/>
                <a:gd name="T10" fmla="*/ 28 w 28"/>
                <a:gd name="T11" fmla="*/ 31 h 36"/>
                <a:gd name="T12" fmla="*/ 27 w 28"/>
                <a:gd name="T13" fmla="*/ 36 h 36"/>
                <a:gd name="T14" fmla="*/ 18 w 28"/>
                <a:gd name="T15" fmla="*/ 36 h 36"/>
                <a:gd name="T16" fmla="*/ 9 w 28"/>
                <a:gd name="T17" fmla="*/ 29 h 36"/>
                <a:gd name="T18" fmla="*/ 6 w 28"/>
                <a:gd name="T19" fmla="*/ 17 h 36"/>
                <a:gd name="T20" fmla="*/ 0 w 28"/>
                <a:gd name="T21" fmla="*/ 6 h 36"/>
                <a:gd name="T22" fmla="*/ 4 w 28"/>
                <a:gd name="T23" fmla="*/ 0 h 36"/>
                <a:gd name="T24" fmla="*/ 14 w 28"/>
                <a:gd name="T2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6">
                  <a:moveTo>
                    <a:pt x="14" y="2"/>
                  </a:moveTo>
                  <a:lnTo>
                    <a:pt x="20" y="8"/>
                  </a:lnTo>
                  <a:lnTo>
                    <a:pt x="18" y="17"/>
                  </a:lnTo>
                  <a:lnTo>
                    <a:pt x="18" y="25"/>
                  </a:lnTo>
                  <a:lnTo>
                    <a:pt x="23" y="27"/>
                  </a:lnTo>
                  <a:lnTo>
                    <a:pt x="28" y="31"/>
                  </a:lnTo>
                  <a:lnTo>
                    <a:pt x="27" y="36"/>
                  </a:lnTo>
                  <a:lnTo>
                    <a:pt x="18" y="36"/>
                  </a:lnTo>
                  <a:lnTo>
                    <a:pt x="9" y="29"/>
                  </a:lnTo>
                  <a:lnTo>
                    <a:pt x="6" y="17"/>
                  </a:lnTo>
                  <a:lnTo>
                    <a:pt x="0" y="6"/>
                  </a:lnTo>
                  <a:lnTo>
                    <a:pt x="4" y="0"/>
                  </a:lnTo>
                  <a:lnTo>
                    <a:pt x="14"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89">
              <a:extLst>
                <a:ext uri="{FF2B5EF4-FFF2-40B4-BE49-F238E27FC236}">
                  <a16:creationId xmlns:a16="http://schemas.microsoft.com/office/drawing/2014/main" id="{6174CAE2-89EA-41DC-A2B9-053CBBC893D9}"/>
                </a:ext>
              </a:extLst>
            </p:cNvPr>
            <p:cNvSpPr>
              <a:spLocks/>
            </p:cNvSpPr>
            <p:nvPr/>
          </p:nvSpPr>
          <p:spPr bwMode="auto">
            <a:xfrm>
              <a:off x="5686424" y="5546828"/>
              <a:ext cx="238696" cy="66575"/>
            </a:xfrm>
            <a:custGeom>
              <a:avLst/>
              <a:gdLst>
                <a:gd name="T0" fmla="*/ 147 w 147"/>
                <a:gd name="T1" fmla="*/ 8 h 41"/>
                <a:gd name="T2" fmla="*/ 146 w 147"/>
                <a:gd name="T3" fmla="*/ 14 h 41"/>
                <a:gd name="T4" fmla="*/ 143 w 147"/>
                <a:gd name="T5" fmla="*/ 20 h 41"/>
                <a:gd name="T6" fmla="*/ 141 w 147"/>
                <a:gd name="T7" fmla="*/ 26 h 41"/>
                <a:gd name="T8" fmla="*/ 135 w 147"/>
                <a:gd name="T9" fmla="*/ 29 h 41"/>
                <a:gd name="T10" fmla="*/ 116 w 147"/>
                <a:gd name="T11" fmla="*/ 29 h 41"/>
                <a:gd name="T12" fmla="*/ 109 w 147"/>
                <a:gd name="T13" fmla="*/ 35 h 41"/>
                <a:gd name="T14" fmla="*/ 88 w 147"/>
                <a:gd name="T15" fmla="*/ 38 h 41"/>
                <a:gd name="T16" fmla="*/ 81 w 147"/>
                <a:gd name="T17" fmla="*/ 41 h 41"/>
                <a:gd name="T18" fmla="*/ 67 w 147"/>
                <a:gd name="T19" fmla="*/ 41 h 41"/>
                <a:gd name="T20" fmla="*/ 67 w 147"/>
                <a:gd name="T21" fmla="*/ 32 h 41"/>
                <a:gd name="T22" fmla="*/ 56 w 147"/>
                <a:gd name="T23" fmla="*/ 27 h 41"/>
                <a:gd name="T24" fmla="*/ 50 w 147"/>
                <a:gd name="T25" fmla="*/ 32 h 41"/>
                <a:gd name="T26" fmla="*/ 30 w 147"/>
                <a:gd name="T27" fmla="*/ 31 h 41"/>
                <a:gd name="T28" fmla="*/ 19 w 147"/>
                <a:gd name="T29" fmla="*/ 27 h 41"/>
                <a:gd name="T30" fmla="*/ 14 w 147"/>
                <a:gd name="T31" fmla="*/ 32 h 41"/>
                <a:gd name="T32" fmla="*/ 4 w 147"/>
                <a:gd name="T33" fmla="*/ 32 h 41"/>
                <a:gd name="T34" fmla="*/ 0 w 147"/>
                <a:gd name="T35" fmla="*/ 20 h 41"/>
                <a:gd name="T36" fmla="*/ 2 w 147"/>
                <a:gd name="T37" fmla="*/ 6 h 41"/>
                <a:gd name="T38" fmla="*/ 10 w 147"/>
                <a:gd name="T39" fmla="*/ 0 h 41"/>
                <a:gd name="T40" fmla="*/ 14 w 147"/>
                <a:gd name="T41" fmla="*/ 6 h 41"/>
                <a:gd name="T42" fmla="*/ 25 w 147"/>
                <a:gd name="T43" fmla="*/ 6 h 41"/>
                <a:gd name="T44" fmla="*/ 28 w 147"/>
                <a:gd name="T45" fmla="*/ 3 h 41"/>
                <a:gd name="T46" fmla="*/ 41 w 147"/>
                <a:gd name="T47" fmla="*/ 11 h 41"/>
                <a:gd name="T48" fmla="*/ 45 w 147"/>
                <a:gd name="T49" fmla="*/ 14 h 41"/>
                <a:gd name="T50" fmla="*/ 60 w 147"/>
                <a:gd name="T51" fmla="*/ 12 h 41"/>
                <a:gd name="T52" fmla="*/ 65 w 147"/>
                <a:gd name="T53" fmla="*/ 9 h 41"/>
                <a:gd name="T54" fmla="*/ 68 w 147"/>
                <a:gd name="T55" fmla="*/ 12 h 41"/>
                <a:gd name="T56" fmla="*/ 78 w 147"/>
                <a:gd name="T57" fmla="*/ 9 h 41"/>
                <a:gd name="T58" fmla="*/ 86 w 147"/>
                <a:gd name="T59" fmla="*/ 8 h 41"/>
                <a:gd name="T60" fmla="*/ 89 w 147"/>
                <a:gd name="T61" fmla="*/ 12 h 41"/>
                <a:gd name="T62" fmla="*/ 101 w 147"/>
                <a:gd name="T63" fmla="*/ 14 h 41"/>
                <a:gd name="T64" fmla="*/ 116 w 147"/>
                <a:gd name="T65" fmla="*/ 6 h 41"/>
                <a:gd name="T66" fmla="*/ 118 w 147"/>
                <a:gd name="T67" fmla="*/ 14 h 41"/>
                <a:gd name="T68" fmla="*/ 129 w 147"/>
                <a:gd name="T69" fmla="*/ 12 h 41"/>
                <a:gd name="T70" fmla="*/ 139 w 147"/>
                <a:gd name="T71" fmla="*/ 6 h 41"/>
                <a:gd name="T72" fmla="*/ 147 w 147"/>
                <a:gd name="T7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41">
                  <a:moveTo>
                    <a:pt x="147" y="8"/>
                  </a:moveTo>
                  <a:lnTo>
                    <a:pt x="146" y="14"/>
                  </a:lnTo>
                  <a:lnTo>
                    <a:pt x="143" y="20"/>
                  </a:lnTo>
                  <a:lnTo>
                    <a:pt x="141" y="26"/>
                  </a:lnTo>
                  <a:lnTo>
                    <a:pt x="135" y="29"/>
                  </a:lnTo>
                  <a:lnTo>
                    <a:pt x="116" y="29"/>
                  </a:lnTo>
                  <a:lnTo>
                    <a:pt x="109" y="35"/>
                  </a:lnTo>
                  <a:lnTo>
                    <a:pt x="88" y="38"/>
                  </a:lnTo>
                  <a:lnTo>
                    <a:pt x="81" y="41"/>
                  </a:lnTo>
                  <a:lnTo>
                    <a:pt x="67" y="41"/>
                  </a:lnTo>
                  <a:lnTo>
                    <a:pt x="67" y="32"/>
                  </a:lnTo>
                  <a:lnTo>
                    <a:pt x="56" y="27"/>
                  </a:lnTo>
                  <a:lnTo>
                    <a:pt x="50" y="32"/>
                  </a:lnTo>
                  <a:lnTo>
                    <a:pt x="30" y="31"/>
                  </a:lnTo>
                  <a:lnTo>
                    <a:pt x="19" y="27"/>
                  </a:lnTo>
                  <a:lnTo>
                    <a:pt x="14" y="32"/>
                  </a:lnTo>
                  <a:lnTo>
                    <a:pt x="4" y="32"/>
                  </a:lnTo>
                  <a:lnTo>
                    <a:pt x="0" y="20"/>
                  </a:lnTo>
                  <a:lnTo>
                    <a:pt x="2" y="6"/>
                  </a:lnTo>
                  <a:lnTo>
                    <a:pt x="10" y="0"/>
                  </a:lnTo>
                  <a:lnTo>
                    <a:pt x="14" y="6"/>
                  </a:lnTo>
                  <a:lnTo>
                    <a:pt x="25" y="6"/>
                  </a:lnTo>
                  <a:lnTo>
                    <a:pt x="28" y="3"/>
                  </a:lnTo>
                  <a:lnTo>
                    <a:pt x="41" y="11"/>
                  </a:lnTo>
                  <a:lnTo>
                    <a:pt x="45" y="14"/>
                  </a:lnTo>
                  <a:lnTo>
                    <a:pt x="60" y="12"/>
                  </a:lnTo>
                  <a:lnTo>
                    <a:pt x="65" y="9"/>
                  </a:lnTo>
                  <a:lnTo>
                    <a:pt x="68" y="12"/>
                  </a:lnTo>
                  <a:lnTo>
                    <a:pt x="78" y="9"/>
                  </a:lnTo>
                  <a:lnTo>
                    <a:pt x="86" y="8"/>
                  </a:lnTo>
                  <a:lnTo>
                    <a:pt x="89" y="12"/>
                  </a:lnTo>
                  <a:lnTo>
                    <a:pt x="101" y="14"/>
                  </a:lnTo>
                  <a:lnTo>
                    <a:pt x="116" y="6"/>
                  </a:lnTo>
                  <a:lnTo>
                    <a:pt x="118" y="14"/>
                  </a:lnTo>
                  <a:lnTo>
                    <a:pt x="129" y="12"/>
                  </a:lnTo>
                  <a:lnTo>
                    <a:pt x="139" y="6"/>
                  </a:lnTo>
                  <a:lnTo>
                    <a:pt x="147" y="8"/>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90">
              <a:extLst>
                <a:ext uri="{FF2B5EF4-FFF2-40B4-BE49-F238E27FC236}">
                  <a16:creationId xmlns:a16="http://schemas.microsoft.com/office/drawing/2014/main" id="{E214F93C-5D4A-4B1F-AE84-00C5DB2AF392}"/>
                </a:ext>
              </a:extLst>
            </p:cNvPr>
            <p:cNvSpPr>
              <a:spLocks/>
            </p:cNvSpPr>
            <p:nvPr/>
          </p:nvSpPr>
          <p:spPr bwMode="auto">
            <a:xfrm>
              <a:off x="5631216" y="5489995"/>
              <a:ext cx="21110" cy="17862"/>
            </a:xfrm>
            <a:custGeom>
              <a:avLst/>
              <a:gdLst>
                <a:gd name="T0" fmla="*/ 5 w 13"/>
                <a:gd name="T1" fmla="*/ 0 h 11"/>
                <a:gd name="T2" fmla="*/ 13 w 13"/>
                <a:gd name="T3" fmla="*/ 6 h 11"/>
                <a:gd name="T4" fmla="*/ 10 w 13"/>
                <a:gd name="T5" fmla="*/ 11 h 11"/>
                <a:gd name="T6" fmla="*/ 4 w 13"/>
                <a:gd name="T7" fmla="*/ 10 h 11"/>
                <a:gd name="T8" fmla="*/ 0 w 13"/>
                <a:gd name="T9" fmla="*/ 2 h 11"/>
                <a:gd name="T10" fmla="*/ 5 w 13"/>
                <a:gd name="T11" fmla="*/ 0 h 11"/>
              </a:gdLst>
              <a:ahLst/>
              <a:cxnLst>
                <a:cxn ang="0">
                  <a:pos x="T0" y="T1"/>
                </a:cxn>
                <a:cxn ang="0">
                  <a:pos x="T2" y="T3"/>
                </a:cxn>
                <a:cxn ang="0">
                  <a:pos x="T4" y="T5"/>
                </a:cxn>
                <a:cxn ang="0">
                  <a:pos x="T6" y="T7"/>
                </a:cxn>
                <a:cxn ang="0">
                  <a:pos x="T8" y="T9"/>
                </a:cxn>
                <a:cxn ang="0">
                  <a:pos x="T10" y="T11"/>
                </a:cxn>
              </a:cxnLst>
              <a:rect l="0" t="0" r="r" b="b"/>
              <a:pathLst>
                <a:path w="13" h="11">
                  <a:moveTo>
                    <a:pt x="5" y="0"/>
                  </a:moveTo>
                  <a:lnTo>
                    <a:pt x="13" y="6"/>
                  </a:lnTo>
                  <a:lnTo>
                    <a:pt x="10" y="11"/>
                  </a:lnTo>
                  <a:lnTo>
                    <a:pt x="4" y="10"/>
                  </a:lnTo>
                  <a:lnTo>
                    <a:pt x="0" y="2"/>
                  </a:lnTo>
                  <a:lnTo>
                    <a:pt x="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91">
              <a:extLst>
                <a:ext uri="{FF2B5EF4-FFF2-40B4-BE49-F238E27FC236}">
                  <a16:creationId xmlns:a16="http://schemas.microsoft.com/office/drawing/2014/main" id="{9CA3B152-5C70-4C0C-B52B-05965E5EBB00}"/>
                </a:ext>
              </a:extLst>
            </p:cNvPr>
            <p:cNvSpPr>
              <a:spLocks/>
            </p:cNvSpPr>
            <p:nvPr/>
          </p:nvSpPr>
          <p:spPr bwMode="auto">
            <a:xfrm>
              <a:off x="5442857" y="5342232"/>
              <a:ext cx="27605" cy="24357"/>
            </a:xfrm>
            <a:custGeom>
              <a:avLst/>
              <a:gdLst>
                <a:gd name="T0" fmla="*/ 1 w 17"/>
                <a:gd name="T1" fmla="*/ 0 h 15"/>
                <a:gd name="T2" fmla="*/ 8 w 17"/>
                <a:gd name="T3" fmla="*/ 1 h 15"/>
                <a:gd name="T4" fmla="*/ 17 w 17"/>
                <a:gd name="T5" fmla="*/ 6 h 15"/>
                <a:gd name="T6" fmla="*/ 14 w 17"/>
                <a:gd name="T7" fmla="*/ 10 h 15"/>
                <a:gd name="T8" fmla="*/ 8 w 17"/>
                <a:gd name="T9" fmla="*/ 15 h 15"/>
                <a:gd name="T10" fmla="*/ 0 w 17"/>
                <a:gd name="T11" fmla="*/ 7 h 15"/>
                <a:gd name="T12" fmla="*/ 1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1" y="0"/>
                  </a:moveTo>
                  <a:lnTo>
                    <a:pt x="8" y="1"/>
                  </a:lnTo>
                  <a:lnTo>
                    <a:pt x="17" y="6"/>
                  </a:lnTo>
                  <a:lnTo>
                    <a:pt x="14" y="10"/>
                  </a:lnTo>
                  <a:lnTo>
                    <a:pt x="8" y="15"/>
                  </a:lnTo>
                  <a:lnTo>
                    <a:pt x="0" y="7"/>
                  </a:lnTo>
                  <a:lnTo>
                    <a:pt x="1"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92">
              <a:extLst>
                <a:ext uri="{FF2B5EF4-FFF2-40B4-BE49-F238E27FC236}">
                  <a16:creationId xmlns:a16="http://schemas.microsoft.com/office/drawing/2014/main" id="{87AF4FBF-DFE3-42B5-B3DA-40ADE68016C9}"/>
                </a:ext>
              </a:extLst>
            </p:cNvPr>
            <p:cNvSpPr>
              <a:spLocks/>
            </p:cNvSpPr>
            <p:nvPr/>
          </p:nvSpPr>
          <p:spPr bwMode="auto">
            <a:xfrm>
              <a:off x="5416877" y="5287023"/>
              <a:ext cx="34100" cy="30852"/>
            </a:xfrm>
            <a:custGeom>
              <a:avLst/>
              <a:gdLst>
                <a:gd name="T0" fmla="*/ 10 w 21"/>
                <a:gd name="T1" fmla="*/ 0 h 19"/>
                <a:gd name="T2" fmla="*/ 10 w 21"/>
                <a:gd name="T3" fmla="*/ 6 h 19"/>
                <a:gd name="T4" fmla="*/ 17 w 21"/>
                <a:gd name="T5" fmla="*/ 11 h 19"/>
                <a:gd name="T6" fmla="*/ 21 w 21"/>
                <a:gd name="T7" fmla="*/ 15 h 19"/>
                <a:gd name="T8" fmla="*/ 17 w 21"/>
                <a:gd name="T9" fmla="*/ 19 h 19"/>
                <a:gd name="T10" fmla="*/ 1 w 21"/>
                <a:gd name="T11" fmla="*/ 17 h 19"/>
                <a:gd name="T12" fmla="*/ 0 w 21"/>
                <a:gd name="T13" fmla="*/ 6 h 19"/>
                <a:gd name="T14" fmla="*/ 10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0" y="0"/>
                  </a:moveTo>
                  <a:lnTo>
                    <a:pt x="10" y="6"/>
                  </a:lnTo>
                  <a:lnTo>
                    <a:pt x="17" y="11"/>
                  </a:lnTo>
                  <a:lnTo>
                    <a:pt x="21" y="15"/>
                  </a:lnTo>
                  <a:lnTo>
                    <a:pt x="17" y="19"/>
                  </a:lnTo>
                  <a:lnTo>
                    <a:pt x="1" y="17"/>
                  </a:lnTo>
                  <a:lnTo>
                    <a:pt x="0" y="6"/>
                  </a:lnTo>
                  <a:lnTo>
                    <a:pt x="10"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93">
              <a:extLst>
                <a:ext uri="{FF2B5EF4-FFF2-40B4-BE49-F238E27FC236}">
                  <a16:creationId xmlns:a16="http://schemas.microsoft.com/office/drawing/2014/main" id="{B3448F1C-1910-4730-81C4-B57F21763DBB}"/>
                </a:ext>
              </a:extLst>
            </p:cNvPr>
            <p:cNvSpPr>
              <a:spLocks/>
            </p:cNvSpPr>
            <p:nvPr/>
          </p:nvSpPr>
          <p:spPr bwMode="auto">
            <a:xfrm>
              <a:off x="5428244" y="5243181"/>
              <a:ext cx="9743" cy="19485"/>
            </a:xfrm>
            <a:custGeom>
              <a:avLst/>
              <a:gdLst>
                <a:gd name="T0" fmla="*/ 3 w 6"/>
                <a:gd name="T1" fmla="*/ 0 h 12"/>
                <a:gd name="T2" fmla="*/ 6 w 6"/>
                <a:gd name="T3" fmla="*/ 4 h 12"/>
                <a:gd name="T4" fmla="*/ 6 w 6"/>
                <a:gd name="T5" fmla="*/ 11 h 12"/>
                <a:gd name="T6" fmla="*/ 2 w 6"/>
                <a:gd name="T7" fmla="*/ 12 h 12"/>
                <a:gd name="T8" fmla="*/ 0 w 6"/>
                <a:gd name="T9" fmla="*/ 2 h 12"/>
                <a:gd name="T10" fmla="*/ 3 w 6"/>
                <a:gd name="T11" fmla="*/ 0 h 12"/>
              </a:gdLst>
              <a:ahLst/>
              <a:cxnLst>
                <a:cxn ang="0">
                  <a:pos x="T0" y="T1"/>
                </a:cxn>
                <a:cxn ang="0">
                  <a:pos x="T2" y="T3"/>
                </a:cxn>
                <a:cxn ang="0">
                  <a:pos x="T4" y="T5"/>
                </a:cxn>
                <a:cxn ang="0">
                  <a:pos x="T6" y="T7"/>
                </a:cxn>
                <a:cxn ang="0">
                  <a:pos x="T8" y="T9"/>
                </a:cxn>
                <a:cxn ang="0">
                  <a:pos x="T10" y="T11"/>
                </a:cxn>
              </a:cxnLst>
              <a:rect l="0" t="0" r="r" b="b"/>
              <a:pathLst>
                <a:path w="6" h="12">
                  <a:moveTo>
                    <a:pt x="3" y="0"/>
                  </a:moveTo>
                  <a:lnTo>
                    <a:pt x="6" y="4"/>
                  </a:lnTo>
                  <a:lnTo>
                    <a:pt x="6" y="11"/>
                  </a:lnTo>
                  <a:lnTo>
                    <a:pt x="2" y="12"/>
                  </a:lnTo>
                  <a:lnTo>
                    <a:pt x="0" y="2"/>
                  </a:lnTo>
                  <a:lnTo>
                    <a:pt x="3"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94">
              <a:extLst>
                <a:ext uri="{FF2B5EF4-FFF2-40B4-BE49-F238E27FC236}">
                  <a16:creationId xmlns:a16="http://schemas.microsoft.com/office/drawing/2014/main" id="{69D8A64D-AC7F-48E7-98C9-78D4106AF7D3}"/>
                </a:ext>
              </a:extLst>
            </p:cNvPr>
            <p:cNvSpPr>
              <a:spLocks/>
            </p:cNvSpPr>
            <p:nvPr/>
          </p:nvSpPr>
          <p:spPr bwMode="auto">
            <a:xfrm>
              <a:off x="5740009" y="5012604"/>
              <a:ext cx="25980" cy="14615"/>
            </a:xfrm>
            <a:custGeom>
              <a:avLst/>
              <a:gdLst>
                <a:gd name="T0" fmla="*/ 9 w 16"/>
                <a:gd name="T1" fmla="*/ 0 h 9"/>
                <a:gd name="T2" fmla="*/ 16 w 16"/>
                <a:gd name="T3" fmla="*/ 0 h 9"/>
                <a:gd name="T4" fmla="*/ 16 w 16"/>
                <a:gd name="T5" fmla="*/ 4 h 9"/>
                <a:gd name="T6" fmla="*/ 11 w 16"/>
                <a:gd name="T7" fmla="*/ 9 h 9"/>
                <a:gd name="T8" fmla="*/ 3 w 16"/>
                <a:gd name="T9" fmla="*/ 9 h 9"/>
                <a:gd name="T10" fmla="*/ 0 w 16"/>
                <a:gd name="T11" fmla="*/ 2 h 9"/>
                <a:gd name="T12" fmla="*/ 9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9" y="0"/>
                  </a:moveTo>
                  <a:lnTo>
                    <a:pt x="16" y="0"/>
                  </a:lnTo>
                  <a:lnTo>
                    <a:pt x="16" y="4"/>
                  </a:lnTo>
                  <a:lnTo>
                    <a:pt x="11" y="9"/>
                  </a:lnTo>
                  <a:lnTo>
                    <a:pt x="3" y="9"/>
                  </a:lnTo>
                  <a:lnTo>
                    <a:pt x="0" y="2"/>
                  </a:lnTo>
                  <a:lnTo>
                    <a:pt x="9"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95">
              <a:extLst>
                <a:ext uri="{FF2B5EF4-FFF2-40B4-BE49-F238E27FC236}">
                  <a16:creationId xmlns:a16="http://schemas.microsoft.com/office/drawing/2014/main" id="{87BD55C0-F6E5-498F-9403-8652CDD6679F}"/>
                </a:ext>
              </a:extLst>
            </p:cNvPr>
            <p:cNvSpPr>
              <a:spLocks/>
            </p:cNvSpPr>
            <p:nvPr/>
          </p:nvSpPr>
          <p:spPr bwMode="auto">
            <a:xfrm>
              <a:off x="5785475" y="5072684"/>
              <a:ext cx="37347" cy="27605"/>
            </a:xfrm>
            <a:custGeom>
              <a:avLst/>
              <a:gdLst>
                <a:gd name="T0" fmla="*/ 22 w 23"/>
                <a:gd name="T1" fmla="*/ 0 h 17"/>
                <a:gd name="T2" fmla="*/ 15 w 23"/>
                <a:gd name="T3" fmla="*/ 0 h 17"/>
                <a:gd name="T4" fmla="*/ 10 w 23"/>
                <a:gd name="T5" fmla="*/ 3 h 17"/>
                <a:gd name="T6" fmla="*/ 1 w 23"/>
                <a:gd name="T7" fmla="*/ 5 h 17"/>
                <a:gd name="T8" fmla="*/ 0 w 23"/>
                <a:gd name="T9" fmla="*/ 11 h 17"/>
                <a:gd name="T10" fmla="*/ 6 w 23"/>
                <a:gd name="T11" fmla="*/ 17 h 17"/>
                <a:gd name="T12" fmla="*/ 17 w 23"/>
                <a:gd name="T13" fmla="*/ 17 h 17"/>
                <a:gd name="T14" fmla="*/ 23 w 23"/>
                <a:gd name="T15" fmla="*/ 9 h 17"/>
                <a:gd name="T16" fmla="*/ 22 w 2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7">
                  <a:moveTo>
                    <a:pt x="22" y="0"/>
                  </a:moveTo>
                  <a:lnTo>
                    <a:pt x="15" y="0"/>
                  </a:lnTo>
                  <a:lnTo>
                    <a:pt x="10" y="3"/>
                  </a:lnTo>
                  <a:lnTo>
                    <a:pt x="1" y="5"/>
                  </a:lnTo>
                  <a:lnTo>
                    <a:pt x="0" y="11"/>
                  </a:lnTo>
                  <a:lnTo>
                    <a:pt x="6" y="17"/>
                  </a:lnTo>
                  <a:lnTo>
                    <a:pt x="17" y="17"/>
                  </a:lnTo>
                  <a:lnTo>
                    <a:pt x="23" y="9"/>
                  </a:lnTo>
                  <a:lnTo>
                    <a:pt x="2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96">
              <a:extLst>
                <a:ext uri="{FF2B5EF4-FFF2-40B4-BE49-F238E27FC236}">
                  <a16:creationId xmlns:a16="http://schemas.microsoft.com/office/drawing/2014/main" id="{2478826E-398D-4D63-941C-390F28ABB0D2}"/>
                </a:ext>
              </a:extLst>
            </p:cNvPr>
            <p:cNvSpPr>
              <a:spLocks/>
            </p:cNvSpPr>
            <p:nvPr/>
          </p:nvSpPr>
          <p:spPr bwMode="auto">
            <a:xfrm>
              <a:off x="5777356" y="5126269"/>
              <a:ext cx="16238" cy="11367"/>
            </a:xfrm>
            <a:custGeom>
              <a:avLst/>
              <a:gdLst>
                <a:gd name="T0" fmla="*/ 0 w 10"/>
                <a:gd name="T1" fmla="*/ 2 h 7"/>
                <a:gd name="T2" fmla="*/ 4 w 10"/>
                <a:gd name="T3" fmla="*/ 0 h 7"/>
                <a:gd name="T4" fmla="*/ 10 w 10"/>
                <a:gd name="T5" fmla="*/ 0 h 7"/>
                <a:gd name="T6" fmla="*/ 10 w 10"/>
                <a:gd name="T7" fmla="*/ 4 h 7"/>
                <a:gd name="T8" fmla="*/ 4 w 10"/>
                <a:gd name="T9" fmla="*/ 7 h 7"/>
                <a:gd name="T10" fmla="*/ 0 w 10"/>
                <a:gd name="T11" fmla="*/ 2 h 7"/>
              </a:gdLst>
              <a:ahLst/>
              <a:cxnLst>
                <a:cxn ang="0">
                  <a:pos x="T0" y="T1"/>
                </a:cxn>
                <a:cxn ang="0">
                  <a:pos x="T2" y="T3"/>
                </a:cxn>
                <a:cxn ang="0">
                  <a:pos x="T4" y="T5"/>
                </a:cxn>
                <a:cxn ang="0">
                  <a:pos x="T6" y="T7"/>
                </a:cxn>
                <a:cxn ang="0">
                  <a:pos x="T8" y="T9"/>
                </a:cxn>
                <a:cxn ang="0">
                  <a:pos x="T10" y="T11"/>
                </a:cxn>
              </a:cxnLst>
              <a:rect l="0" t="0" r="r" b="b"/>
              <a:pathLst>
                <a:path w="10" h="7">
                  <a:moveTo>
                    <a:pt x="0" y="2"/>
                  </a:moveTo>
                  <a:lnTo>
                    <a:pt x="4" y="0"/>
                  </a:lnTo>
                  <a:lnTo>
                    <a:pt x="10" y="0"/>
                  </a:lnTo>
                  <a:lnTo>
                    <a:pt x="10" y="4"/>
                  </a:lnTo>
                  <a:lnTo>
                    <a:pt x="4" y="7"/>
                  </a:lnTo>
                  <a:lnTo>
                    <a:pt x="0"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97">
              <a:extLst>
                <a:ext uri="{FF2B5EF4-FFF2-40B4-BE49-F238E27FC236}">
                  <a16:creationId xmlns:a16="http://schemas.microsoft.com/office/drawing/2014/main" id="{E1888D4D-90E2-4487-96C7-F2EF8B67479D}"/>
                </a:ext>
              </a:extLst>
            </p:cNvPr>
            <p:cNvSpPr>
              <a:spLocks/>
            </p:cNvSpPr>
            <p:nvPr/>
          </p:nvSpPr>
          <p:spPr bwMode="auto">
            <a:xfrm>
              <a:off x="5748128" y="5196092"/>
              <a:ext cx="24357" cy="24357"/>
            </a:xfrm>
            <a:custGeom>
              <a:avLst/>
              <a:gdLst>
                <a:gd name="T0" fmla="*/ 3 w 15"/>
                <a:gd name="T1" fmla="*/ 0 h 15"/>
                <a:gd name="T2" fmla="*/ 7 w 15"/>
                <a:gd name="T3" fmla="*/ 3 h 15"/>
                <a:gd name="T4" fmla="*/ 15 w 15"/>
                <a:gd name="T5" fmla="*/ 10 h 15"/>
                <a:gd name="T6" fmla="*/ 13 w 15"/>
                <a:gd name="T7" fmla="*/ 15 h 15"/>
                <a:gd name="T8" fmla="*/ 0 w 15"/>
                <a:gd name="T9" fmla="*/ 6 h 15"/>
                <a:gd name="T10" fmla="*/ 3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3" y="0"/>
                  </a:moveTo>
                  <a:lnTo>
                    <a:pt x="7" y="3"/>
                  </a:lnTo>
                  <a:lnTo>
                    <a:pt x="15" y="10"/>
                  </a:lnTo>
                  <a:lnTo>
                    <a:pt x="13" y="15"/>
                  </a:lnTo>
                  <a:lnTo>
                    <a:pt x="0" y="6"/>
                  </a:lnTo>
                  <a:lnTo>
                    <a:pt x="3"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98">
              <a:extLst>
                <a:ext uri="{FF2B5EF4-FFF2-40B4-BE49-F238E27FC236}">
                  <a16:creationId xmlns:a16="http://schemas.microsoft.com/office/drawing/2014/main" id="{501709F0-7E88-405E-91EA-F455FE5463CF}"/>
                </a:ext>
              </a:extLst>
            </p:cNvPr>
            <p:cNvSpPr>
              <a:spLocks/>
            </p:cNvSpPr>
            <p:nvPr/>
          </p:nvSpPr>
          <p:spPr bwMode="auto">
            <a:xfrm>
              <a:off x="5813079" y="5377955"/>
              <a:ext cx="35723" cy="27605"/>
            </a:xfrm>
            <a:custGeom>
              <a:avLst/>
              <a:gdLst>
                <a:gd name="T0" fmla="*/ 15 w 22"/>
                <a:gd name="T1" fmla="*/ 2 h 17"/>
                <a:gd name="T2" fmla="*/ 21 w 22"/>
                <a:gd name="T3" fmla="*/ 5 h 17"/>
                <a:gd name="T4" fmla="*/ 22 w 22"/>
                <a:gd name="T5" fmla="*/ 8 h 17"/>
                <a:gd name="T6" fmla="*/ 17 w 22"/>
                <a:gd name="T7" fmla="*/ 13 h 17"/>
                <a:gd name="T8" fmla="*/ 10 w 22"/>
                <a:gd name="T9" fmla="*/ 11 h 17"/>
                <a:gd name="T10" fmla="*/ 5 w 22"/>
                <a:gd name="T11" fmla="*/ 17 h 17"/>
                <a:gd name="T12" fmla="*/ 0 w 22"/>
                <a:gd name="T13" fmla="*/ 14 h 17"/>
                <a:gd name="T14" fmla="*/ 3 w 22"/>
                <a:gd name="T15" fmla="*/ 6 h 17"/>
                <a:gd name="T16" fmla="*/ 10 w 22"/>
                <a:gd name="T17" fmla="*/ 0 h 17"/>
                <a:gd name="T18" fmla="*/ 15 w 22"/>
                <a:gd name="T1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7">
                  <a:moveTo>
                    <a:pt x="15" y="2"/>
                  </a:moveTo>
                  <a:lnTo>
                    <a:pt x="21" y="5"/>
                  </a:lnTo>
                  <a:lnTo>
                    <a:pt x="22" y="8"/>
                  </a:lnTo>
                  <a:lnTo>
                    <a:pt x="17" y="13"/>
                  </a:lnTo>
                  <a:lnTo>
                    <a:pt x="10" y="11"/>
                  </a:lnTo>
                  <a:lnTo>
                    <a:pt x="5" y="17"/>
                  </a:lnTo>
                  <a:lnTo>
                    <a:pt x="0" y="14"/>
                  </a:lnTo>
                  <a:lnTo>
                    <a:pt x="3" y="6"/>
                  </a:lnTo>
                  <a:lnTo>
                    <a:pt x="10" y="0"/>
                  </a:lnTo>
                  <a:lnTo>
                    <a:pt x="15"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99">
              <a:extLst>
                <a:ext uri="{FF2B5EF4-FFF2-40B4-BE49-F238E27FC236}">
                  <a16:creationId xmlns:a16="http://schemas.microsoft.com/office/drawing/2014/main" id="{0F5AEFCB-9A76-4F54-AAA7-DEB672B61CA1}"/>
                </a:ext>
              </a:extLst>
            </p:cNvPr>
            <p:cNvSpPr>
              <a:spLocks/>
            </p:cNvSpPr>
            <p:nvPr/>
          </p:nvSpPr>
          <p:spPr bwMode="auto">
            <a:xfrm>
              <a:off x="5796841" y="5330865"/>
              <a:ext cx="29228" cy="14615"/>
            </a:xfrm>
            <a:custGeom>
              <a:avLst/>
              <a:gdLst>
                <a:gd name="T0" fmla="*/ 5 w 18"/>
                <a:gd name="T1" fmla="*/ 1 h 9"/>
                <a:gd name="T2" fmla="*/ 16 w 18"/>
                <a:gd name="T3" fmla="*/ 0 h 9"/>
                <a:gd name="T4" fmla="*/ 18 w 18"/>
                <a:gd name="T5" fmla="*/ 6 h 9"/>
                <a:gd name="T6" fmla="*/ 11 w 18"/>
                <a:gd name="T7" fmla="*/ 9 h 9"/>
                <a:gd name="T8" fmla="*/ 4 w 18"/>
                <a:gd name="T9" fmla="*/ 8 h 9"/>
                <a:gd name="T10" fmla="*/ 0 w 18"/>
                <a:gd name="T11" fmla="*/ 3 h 9"/>
                <a:gd name="T12" fmla="*/ 5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5" y="1"/>
                  </a:moveTo>
                  <a:lnTo>
                    <a:pt x="16" y="0"/>
                  </a:lnTo>
                  <a:lnTo>
                    <a:pt x="18" y="6"/>
                  </a:lnTo>
                  <a:lnTo>
                    <a:pt x="11" y="9"/>
                  </a:lnTo>
                  <a:lnTo>
                    <a:pt x="4" y="8"/>
                  </a:lnTo>
                  <a:lnTo>
                    <a:pt x="0" y="3"/>
                  </a:lnTo>
                  <a:lnTo>
                    <a:pt x="5"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100">
              <a:extLst>
                <a:ext uri="{FF2B5EF4-FFF2-40B4-BE49-F238E27FC236}">
                  <a16:creationId xmlns:a16="http://schemas.microsoft.com/office/drawing/2014/main" id="{D9E9F24F-728C-4423-9E2F-2694DD1AFA57}"/>
                </a:ext>
              </a:extLst>
            </p:cNvPr>
            <p:cNvSpPr>
              <a:spLocks/>
            </p:cNvSpPr>
            <p:nvPr/>
          </p:nvSpPr>
          <p:spPr bwMode="auto">
            <a:xfrm>
              <a:off x="5738385" y="5335736"/>
              <a:ext cx="19485" cy="16238"/>
            </a:xfrm>
            <a:custGeom>
              <a:avLst/>
              <a:gdLst>
                <a:gd name="T0" fmla="*/ 5 w 12"/>
                <a:gd name="T1" fmla="*/ 10 h 10"/>
                <a:gd name="T2" fmla="*/ 0 w 12"/>
                <a:gd name="T3" fmla="*/ 6 h 10"/>
                <a:gd name="T4" fmla="*/ 2 w 12"/>
                <a:gd name="T5" fmla="*/ 2 h 10"/>
                <a:gd name="T6" fmla="*/ 7 w 12"/>
                <a:gd name="T7" fmla="*/ 0 h 10"/>
                <a:gd name="T8" fmla="*/ 12 w 12"/>
                <a:gd name="T9" fmla="*/ 6 h 10"/>
                <a:gd name="T10" fmla="*/ 5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5" y="10"/>
                  </a:moveTo>
                  <a:lnTo>
                    <a:pt x="0" y="6"/>
                  </a:lnTo>
                  <a:lnTo>
                    <a:pt x="2" y="2"/>
                  </a:lnTo>
                  <a:lnTo>
                    <a:pt x="7" y="0"/>
                  </a:lnTo>
                  <a:lnTo>
                    <a:pt x="12" y="6"/>
                  </a:lnTo>
                  <a:lnTo>
                    <a:pt x="5" y="1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101">
              <a:extLst>
                <a:ext uri="{FF2B5EF4-FFF2-40B4-BE49-F238E27FC236}">
                  <a16:creationId xmlns:a16="http://schemas.microsoft.com/office/drawing/2014/main" id="{40B8C735-ED0A-45AC-BB6C-1D64A91A18F1}"/>
                </a:ext>
              </a:extLst>
            </p:cNvPr>
            <p:cNvSpPr>
              <a:spLocks/>
            </p:cNvSpPr>
            <p:nvPr/>
          </p:nvSpPr>
          <p:spPr bwMode="auto">
            <a:xfrm>
              <a:off x="5746505" y="5360093"/>
              <a:ext cx="17862" cy="16238"/>
            </a:xfrm>
            <a:custGeom>
              <a:avLst/>
              <a:gdLst>
                <a:gd name="T0" fmla="*/ 2 w 11"/>
                <a:gd name="T1" fmla="*/ 2 h 10"/>
                <a:gd name="T2" fmla="*/ 5 w 11"/>
                <a:gd name="T3" fmla="*/ 0 h 10"/>
                <a:gd name="T4" fmla="*/ 11 w 11"/>
                <a:gd name="T5" fmla="*/ 4 h 10"/>
                <a:gd name="T6" fmla="*/ 8 w 11"/>
                <a:gd name="T7" fmla="*/ 10 h 10"/>
                <a:gd name="T8" fmla="*/ 0 w 11"/>
                <a:gd name="T9" fmla="*/ 8 h 10"/>
                <a:gd name="T10" fmla="*/ 2 w 11"/>
                <a:gd name="T11" fmla="*/ 2 h 10"/>
              </a:gdLst>
              <a:ahLst/>
              <a:cxnLst>
                <a:cxn ang="0">
                  <a:pos x="T0" y="T1"/>
                </a:cxn>
                <a:cxn ang="0">
                  <a:pos x="T2" y="T3"/>
                </a:cxn>
                <a:cxn ang="0">
                  <a:pos x="T4" y="T5"/>
                </a:cxn>
                <a:cxn ang="0">
                  <a:pos x="T6" y="T7"/>
                </a:cxn>
                <a:cxn ang="0">
                  <a:pos x="T8" y="T9"/>
                </a:cxn>
                <a:cxn ang="0">
                  <a:pos x="T10" y="T11"/>
                </a:cxn>
              </a:cxnLst>
              <a:rect l="0" t="0" r="r" b="b"/>
              <a:pathLst>
                <a:path w="11" h="10">
                  <a:moveTo>
                    <a:pt x="2" y="2"/>
                  </a:moveTo>
                  <a:lnTo>
                    <a:pt x="5" y="0"/>
                  </a:lnTo>
                  <a:lnTo>
                    <a:pt x="11" y="4"/>
                  </a:lnTo>
                  <a:lnTo>
                    <a:pt x="8" y="10"/>
                  </a:lnTo>
                  <a:lnTo>
                    <a:pt x="0" y="8"/>
                  </a:lnTo>
                  <a:lnTo>
                    <a:pt x="2"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102">
              <a:extLst>
                <a:ext uri="{FF2B5EF4-FFF2-40B4-BE49-F238E27FC236}">
                  <a16:creationId xmlns:a16="http://schemas.microsoft.com/office/drawing/2014/main" id="{E92353FE-B5C4-4BB4-874D-9E1C652A85E0}"/>
                </a:ext>
              </a:extLst>
            </p:cNvPr>
            <p:cNvSpPr>
              <a:spLocks/>
            </p:cNvSpPr>
            <p:nvPr/>
          </p:nvSpPr>
          <p:spPr bwMode="auto">
            <a:xfrm>
              <a:off x="5748128" y="5436411"/>
              <a:ext cx="14615" cy="17862"/>
            </a:xfrm>
            <a:custGeom>
              <a:avLst/>
              <a:gdLst>
                <a:gd name="T0" fmla="*/ 4 w 9"/>
                <a:gd name="T1" fmla="*/ 0 h 11"/>
                <a:gd name="T2" fmla="*/ 9 w 9"/>
                <a:gd name="T3" fmla="*/ 3 h 11"/>
                <a:gd name="T4" fmla="*/ 4 w 9"/>
                <a:gd name="T5" fmla="*/ 11 h 11"/>
                <a:gd name="T6" fmla="*/ 0 w 9"/>
                <a:gd name="T7" fmla="*/ 6 h 11"/>
                <a:gd name="T8" fmla="*/ 4 w 9"/>
                <a:gd name="T9" fmla="*/ 0 h 11"/>
              </a:gdLst>
              <a:ahLst/>
              <a:cxnLst>
                <a:cxn ang="0">
                  <a:pos x="T0" y="T1"/>
                </a:cxn>
                <a:cxn ang="0">
                  <a:pos x="T2" y="T3"/>
                </a:cxn>
                <a:cxn ang="0">
                  <a:pos x="T4" y="T5"/>
                </a:cxn>
                <a:cxn ang="0">
                  <a:pos x="T6" y="T7"/>
                </a:cxn>
                <a:cxn ang="0">
                  <a:pos x="T8" y="T9"/>
                </a:cxn>
              </a:cxnLst>
              <a:rect l="0" t="0" r="r" b="b"/>
              <a:pathLst>
                <a:path w="9" h="11">
                  <a:moveTo>
                    <a:pt x="4" y="0"/>
                  </a:moveTo>
                  <a:lnTo>
                    <a:pt x="9" y="3"/>
                  </a:lnTo>
                  <a:lnTo>
                    <a:pt x="4" y="11"/>
                  </a:lnTo>
                  <a:lnTo>
                    <a:pt x="0" y="6"/>
                  </a:lnTo>
                  <a:lnTo>
                    <a:pt x="4"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3">
              <a:extLst>
                <a:ext uri="{FF2B5EF4-FFF2-40B4-BE49-F238E27FC236}">
                  <a16:creationId xmlns:a16="http://schemas.microsoft.com/office/drawing/2014/main" id="{21E604E9-F4AD-4812-B9BB-72E38A2D3B9F}"/>
                </a:ext>
              </a:extLst>
            </p:cNvPr>
            <p:cNvSpPr>
              <a:spLocks/>
            </p:cNvSpPr>
            <p:nvPr/>
          </p:nvSpPr>
          <p:spPr bwMode="auto">
            <a:xfrm>
              <a:off x="5769237" y="5407183"/>
              <a:ext cx="14615" cy="14615"/>
            </a:xfrm>
            <a:custGeom>
              <a:avLst/>
              <a:gdLst>
                <a:gd name="T0" fmla="*/ 2 w 9"/>
                <a:gd name="T1" fmla="*/ 0 h 9"/>
                <a:gd name="T2" fmla="*/ 9 w 9"/>
                <a:gd name="T3" fmla="*/ 2 h 9"/>
                <a:gd name="T4" fmla="*/ 7 w 9"/>
                <a:gd name="T5" fmla="*/ 9 h 9"/>
                <a:gd name="T6" fmla="*/ 0 w 9"/>
                <a:gd name="T7" fmla="*/ 4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lnTo>
                    <a:pt x="9" y="2"/>
                  </a:lnTo>
                  <a:lnTo>
                    <a:pt x="7" y="9"/>
                  </a:lnTo>
                  <a:lnTo>
                    <a:pt x="0" y="4"/>
                  </a:lnTo>
                  <a:lnTo>
                    <a:pt x="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104">
              <a:extLst>
                <a:ext uri="{FF2B5EF4-FFF2-40B4-BE49-F238E27FC236}">
                  <a16:creationId xmlns:a16="http://schemas.microsoft.com/office/drawing/2014/main" id="{31FE238C-3AAD-4E1C-ACEF-8FCDF2A2A4C7}"/>
                </a:ext>
              </a:extLst>
            </p:cNvPr>
            <p:cNvSpPr>
              <a:spLocks/>
            </p:cNvSpPr>
            <p:nvPr/>
          </p:nvSpPr>
          <p:spPr bwMode="auto">
            <a:xfrm>
              <a:off x="5829317" y="5455896"/>
              <a:ext cx="17862" cy="17862"/>
            </a:xfrm>
            <a:custGeom>
              <a:avLst/>
              <a:gdLst>
                <a:gd name="T0" fmla="*/ 7 w 11"/>
                <a:gd name="T1" fmla="*/ 0 h 11"/>
                <a:gd name="T2" fmla="*/ 11 w 11"/>
                <a:gd name="T3" fmla="*/ 4 h 11"/>
                <a:gd name="T4" fmla="*/ 7 w 11"/>
                <a:gd name="T5" fmla="*/ 11 h 11"/>
                <a:gd name="T6" fmla="*/ 0 w 11"/>
                <a:gd name="T7" fmla="*/ 10 h 11"/>
                <a:gd name="T8" fmla="*/ 0 w 11"/>
                <a:gd name="T9" fmla="*/ 4 h 11"/>
                <a:gd name="T10" fmla="*/ 7 w 11"/>
                <a:gd name="T11" fmla="*/ 0 h 11"/>
              </a:gdLst>
              <a:ahLst/>
              <a:cxnLst>
                <a:cxn ang="0">
                  <a:pos x="T0" y="T1"/>
                </a:cxn>
                <a:cxn ang="0">
                  <a:pos x="T2" y="T3"/>
                </a:cxn>
                <a:cxn ang="0">
                  <a:pos x="T4" y="T5"/>
                </a:cxn>
                <a:cxn ang="0">
                  <a:pos x="T6" y="T7"/>
                </a:cxn>
                <a:cxn ang="0">
                  <a:pos x="T8" y="T9"/>
                </a:cxn>
                <a:cxn ang="0">
                  <a:pos x="T10" y="T11"/>
                </a:cxn>
              </a:cxnLst>
              <a:rect l="0" t="0" r="r" b="b"/>
              <a:pathLst>
                <a:path w="11" h="11">
                  <a:moveTo>
                    <a:pt x="7" y="0"/>
                  </a:moveTo>
                  <a:lnTo>
                    <a:pt x="11" y="4"/>
                  </a:lnTo>
                  <a:lnTo>
                    <a:pt x="7" y="11"/>
                  </a:lnTo>
                  <a:lnTo>
                    <a:pt x="0" y="10"/>
                  </a:lnTo>
                  <a:lnTo>
                    <a:pt x="0" y="4"/>
                  </a:lnTo>
                  <a:lnTo>
                    <a:pt x="7"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105">
              <a:extLst>
                <a:ext uri="{FF2B5EF4-FFF2-40B4-BE49-F238E27FC236}">
                  <a16:creationId xmlns:a16="http://schemas.microsoft.com/office/drawing/2014/main" id="{296C8DD2-2B67-4FB9-B521-53B7AF9697F2}"/>
                </a:ext>
              </a:extLst>
            </p:cNvPr>
            <p:cNvSpPr>
              <a:spLocks/>
            </p:cNvSpPr>
            <p:nvPr/>
          </p:nvSpPr>
          <p:spPr bwMode="auto">
            <a:xfrm>
              <a:off x="5863417" y="5399063"/>
              <a:ext cx="29228" cy="22733"/>
            </a:xfrm>
            <a:custGeom>
              <a:avLst/>
              <a:gdLst>
                <a:gd name="T0" fmla="*/ 18 w 18"/>
                <a:gd name="T1" fmla="*/ 0 h 14"/>
                <a:gd name="T2" fmla="*/ 15 w 18"/>
                <a:gd name="T3" fmla="*/ 5 h 14"/>
                <a:gd name="T4" fmla="*/ 7 w 18"/>
                <a:gd name="T5" fmla="*/ 14 h 14"/>
                <a:gd name="T6" fmla="*/ 0 w 18"/>
                <a:gd name="T7" fmla="*/ 14 h 14"/>
                <a:gd name="T8" fmla="*/ 0 w 18"/>
                <a:gd name="T9" fmla="*/ 7 h 14"/>
                <a:gd name="T10" fmla="*/ 18 w 18"/>
                <a:gd name="T11" fmla="*/ 0 h 14"/>
              </a:gdLst>
              <a:ahLst/>
              <a:cxnLst>
                <a:cxn ang="0">
                  <a:pos x="T0" y="T1"/>
                </a:cxn>
                <a:cxn ang="0">
                  <a:pos x="T2" y="T3"/>
                </a:cxn>
                <a:cxn ang="0">
                  <a:pos x="T4" y="T5"/>
                </a:cxn>
                <a:cxn ang="0">
                  <a:pos x="T6" y="T7"/>
                </a:cxn>
                <a:cxn ang="0">
                  <a:pos x="T8" y="T9"/>
                </a:cxn>
                <a:cxn ang="0">
                  <a:pos x="T10" y="T11"/>
                </a:cxn>
              </a:cxnLst>
              <a:rect l="0" t="0" r="r" b="b"/>
              <a:pathLst>
                <a:path w="18" h="14">
                  <a:moveTo>
                    <a:pt x="18" y="0"/>
                  </a:moveTo>
                  <a:lnTo>
                    <a:pt x="15" y="5"/>
                  </a:lnTo>
                  <a:lnTo>
                    <a:pt x="7" y="14"/>
                  </a:lnTo>
                  <a:lnTo>
                    <a:pt x="0" y="14"/>
                  </a:lnTo>
                  <a:lnTo>
                    <a:pt x="0" y="7"/>
                  </a:lnTo>
                  <a:lnTo>
                    <a:pt x="18"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106">
              <a:extLst>
                <a:ext uri="{FF2B5EF4-FFF2-40B4-BE49-F238E27FC236}">
                  <a16:creationId xmlns:a16="http://schemas.microsoft.com/office/drawing/2014/main" id="{B88684EA-DC75-47C5-AC17-BC43BA07A9E9}"/>
                </a:ext>
              </a:extLst>
            </p:cNvPr>
            <p:cNvSpPr>
              <a:spLocks/>
            </p:cNvSpPr>
            <p:nvPr/>
          </p:nvSpPr>
          <p:spPr bwMode="auto">
            <a:xfrm>
              <a:off x="5905635" y="5425044"/>
              <a:ext cx="16238" cy="19485"/>
            </a:xfrm>
            <a:custGeom>
              <a:avLst/>
              <a:gdLst>
                <a:gd name="T0" fmla="*/ 2 w 10"/>
                <a:gd name="T1" fmla="*/ 1 h 12"/>
                <a:gd name="T2" fmla="*/ 9 w 10"/>
                <a:gd name="T3" fmla="*/ 0 h 12"/>
                <a:gd name="T4" fmla="*/ 10 w 10"/>
                <a:gd name="T5" fmla="*/ 5 h 12"/>
                <a:gd name="T6" fmla="*/ 5 w 10"/>
                <a:gd name="T7" fmla="*/ 12 h 12"/>
                <a:gd name="T8" fmla="*/ 0 w 10"/>
                <a:gd name="T9" fmla="*/ 7 h 12"/>
                <a:gd name="T10" fmla="*/ 2 w 10"/>
                <a:gd name="T11" fmla="*/ 1 h 12"/>
              </a:gdLst>
              <a:ahLst/>
              <a:cxnLst>
                <a:cxn ang="0">
                  <a:pos x="T0" y="T1"/>
                </a:cxn>
                <a:cxn ang="0">
                  <a:pos x="T2" y="T3"/>
                </a:cxn>
                <a:cxn ang="0">
                  <a:pos x="T4" y="T5"/>
                </a:cxn>
                <a:cxn ang="0">
                  <a:pos x="T6" y="T7"/>
                </a:cxn>
                <a:cxn ang="0">
                  <a:pos x="T8" y="T9"/>
                </a:cxn>
                <a:cxn ang="0">
                  <a:pos x="T10" y="T11"/>
                </a:cxn>
              </a:cxnLst>
              <a:rect l="0" t="0" r="r" b="b"/>
              <a:pathLst>
                <a:path w="10" h="12">
                  <a:moveTo>
                    <a:pt x="2" y="1"/>
                  </a:moveTo>
                  <a:lnTo>
                    <a:pt x="9" y="0"/>
                  </a:lnTo>
                  <a:lnTo>
                    <a:pt x="10" y="5"/>
                  </a:lnTo>
                  <a:lnTo>
                    <a:pt x="5" y="12"/>
                  </a:lnTo>
                  <a:lnTo>
                    <a:pt x="0" y="7"/>
                  </a:lnTo>
                  <a:lnTo>
                    <a:pt x="2" y="1"/>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107">
              <a:extLst>
                <a:ext uri="{FF2B5EF4-FFF2-40B4-BE49-F238E27FC236}">
                  <a16:creationId xmlns:a16="http://schemas.microsoft.com/office/drawing/2014/main" id="{409C27E9-953A-4C75-88EA-84F16D886F91}"/>
                </a:ext>
              </a:extLst>
            </p:cNvPr>
            <p:cNvSpPr>
              <a:spLocks/>
            </p:cNvSpPr>
            <p:nvPr/>
          </p:nvSpPr>
          <p:spPr bwMode="auto">
            <a:xfrm>
              <a:off x="5881278" y="5321122"/>
              <a:ext cx="27605" cy="21110"/>
            </a:xfrm>
            <a:custGeom>
              <a:avLst/>
              <a:gdLst>
                <a:gd name="T0" fmla="*/ 17 w 17"/>
                <a:gd name="T1" fmla="*/ 0 h 13"/>
                <a:gd name="T2" fmla="*/ 12 w 17"/>
                <a:gd name="T3" fmla="*/ 7 h 13"/>
                <a:gd name="T4" fmla="*/ 4 w 17"/>
                <a:gd name="T5" fmla="*/ 13 h 13"/>
                <a:gd name="T6" fmla="*/ 0 w 17"/>
                <a:gd name="T7" fmla="*/ 11 h 13"/>
                <a:gd name="T8" fmla="*/ 3 w 17"/>
                <a:gd name="T9" fmla="*/ 5 h 13"/>
                <a:gd name="T10" fmla="*/ 17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17" y="0"/>
                  </a:moveTo>
                  <a:lnTo>
                    <a:pt x="12" y="7"/>
                  </a:lnTo>
                  <a:lnTo>
                    <a:pt x="4" y="13"/>
                  </a:lnTo>
                  <a:lnTo>
                    <a:pt x="0" y="11"/>
                  </a:lnTo>
                  <a:lnTo>
                    <a:pt x="3" y="5"/>
                  </a:lnTo>
                  <a:lnTo>
                    <a:pt x="17"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108">
              <a:extLst>
                <a:ext uri="{FF2B5EF4-FFF2-40B4-BE49-F238E27FC236}">
                  <a16:creationId xmlns:a16="http://schemas.microsoft.com/office/drawing/2014/main" id="{330EAC0A-DE60-4514-89E7-69333FA787DF}"/>
                </a:ext>
              </a:extLst>
            </p:cNvPr>
            <p:cNvSpPr>
              <a:spLocks/>
            </p:cNvSpPr>
            <p:nvPr/>
          </p:nvSpPr>
          <p:spPr bwMode="auto">
            <a:xfrm>
              <a:off x="5866664" y="5230190"/>
              <a:ext cx="21110" cy="48713"/>
            </a:xfrm>
            <a:custGeom>
              <a:avLst/>
              <a:gdLst>
                <a:gd name="T0" fmla="*/ 1 w 13"/>
                <a:gd name="T1" fmla="*/ 0 h 30"/>
                <a:gd name="T2" fmla="*/ 2 w 13"/>
                <a:gd name="T3" fmla="*/ 7 h 30"/>
                <a:gd name="T4" fmla="*/ 4 w 13"/>
                <a:gd name="T5" fmla="*/ 13 h 30"/>
                <a:gd name="T6" fmla="*/ 1 w 13"/>
                <a:gd name="T7" fmla="*/ 18 h 30"/>
                <a:gd name="T8" fmla="*/ 0 w 13"/>
                <a:gd name="T9" fmla="*/ 24 h 30"/>
                <a:gd name="T10" fmla="*/ 9 w 13"/>
                <a:gd name="T11" fmla="*/ 30 h 30"/>
                <a:gd name="T12" fmla="*/ 13 w 13"/>
                <a:gd name="T13" fmla="*/ 20 h 30"/>
                <a:gd name="T14" fmla="*/ 13 w 13"/>
                <a:gd name="T15" fmla="*/ 8 h 30"/>
                <a:gd name="T16" fmla="*/ 12 w 13"/>
                <a:gd name="T17" fmla="*/ 0 h 30"/>
                <a:gd name="T18" fmla="*/ 1 w 13"/>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0">
                  <a:moveTo>
                    <a:pt x="1" y="0"/>
                  </a:moveTo>
                  <a:lnTo>
                    <a:pt x="2" y="7"/>
                  </a:lnTo>
                  <a:lnTo>
                    <a:pt x="4" y="13"/>
                  </a:lnTo>
                  <a:lnTo>
                    <a:pt x="1" y="18"/>
                  </a:lnTo>
                  <a:lnTo>
                    <a:pt x="0" y="24"/>
                  </a:lnTo>
                  <a:lnTo>
                    <a:pt x="9" y="30"/>
                  </a:lnTo>
                  <a:lnTo>
                    <a:pt x="13" y="20"/>
                  </a:lnTo>
                  <a:lnTo>
                    <a:pt x="13" y="8"/>
                  </a:lnTo>
                  <a:lnTo>
                    <a:pt x="12" y="0"/>
                  </a:lnTo>
                  <a:lnTo>
                    <a:pt x="1"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109">
              <a:extLst>
                <a:ext uri="{FF2B5EF4-FFF2-40B4-BE49-F238E27FC236}">
                  <a16:creationId xmlns:a16="http://schemas.microsoft.com/office/drawing/2014/main" id="{522E3C9D-313D-48E6-B79A-F30C0162019E}"/>
                </a:ext>
              </a:extLst>
            </p:cNvPr>
            <p:cNvSpPr>
              <a:spLocks/>
            </p:cNvSpPr>
            <p:nvPr/>
          </p:nvSpPr>
          <p:spPr bwMode="auto">
            <a:xfrm>
              <a:off x="5662068" y="5184725"/>
              <a:ext cx="11367" cy="9743"/>
            </a:xfrm>
            <a:custGeom>
              <a:avLst/>
              <a:gdLst>
                <a:gd name="T0" fmla="*/ 0 w 7"/>
                <a:gd name="T1" fmla="*/ 1 h 6"/>
                <a:gd name="T2" fmla="*/ 6 w 7"/>
                <a:gd name="T3" fmla="*/ 0 h 6"/>
                <a:gd name="T4" fmla="*/ 7 w 7"/>
                <a:gd name="T5" fmla="*/ 4 h 6"/>
                <a:gd name="T6" fmla="*/ 1 w 7"/>
                <a:gd name="T7" fmla="*/ 6 h 6"/>
                <a:gd name="T8" fmla="*/ 0 w 7"/>
                <a:gd name="T9" fmla="*/ 1 h 6"/>
              </a:gdLst>
              <a:ahLst/>
              <a:cxnLst>
                <a:cxn ang="0">
                  <a:pos x="T0" y="T1"/>
                </a:cxn>
                <a:cxn ang="0">
                  <a:pos x="T2" y="T3"/>
                </a:cxn>
                <a:cxn ang="0">
                  <a:pos x="T4" y="T5"/>
                </a:cxn>
                <a:cxn ang="0">
                  <a:pos x="T6" y="T7"/>
                </a:cxn>
                <a:cxn ang="0">
                  <a:pos x="T8" y="T9"/>
                </a:cxn>
              </a:cxnLst>
              <a:rect l="0" t="0" r="r" b="b"/>
              <a:pathLst>
                <a:path w="7" h="6">
                  <a:moveTo>
                    <a:pt x="0" y="1"/>
                  </a:moveTo>
                  <a:lnTo>
                    <a:pt x="6" y="0"/>
                  </a:lnTo>
                  <a:lnTo>
                    <a:pt x="7" y="4"/>
                  </a:lnTo>
                  <a:lnTo>
                    <a:pt x="1" y="6"/>
                  </a:lnTo>
                  <a:lnTo>
                    <a:pt x="0"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110">
              <a:extLst>
                <a:ext uri="{FF2B5EF4-FFF2-40B4-BE49-F238E27FC236}">
                  <a16:creationId xmlns:a16="http://schemas.microsoft.com/office/drawing/2014/main" id="{7DD526B9-9144-41EA-BA8B-44DCC27C822D}"/>
                </a:ext>
              </a:extLst>
            </p:cNvPr>
            <p:cNvSpPr>
              <a:spLocks/>
            </p:cNvSpPr>
            <p:nvPr/>
          </p:nvSpPr>
          <p:spPr bwMode="auto">
            <a:xfrm>
              <a:off x="5686424" y="5183101"/>
              <a:ext cx="17862" cy="12990"/>
            </a:xfrm>
            <a:custGeom>
              <a:avLst/>
              <a:gdLst>
                <a:gd name="T0" fmla="*/ 0 w 11"/>
                <a:gd name="T1" fmla="*/ 1 h 8"/>
                <a:gd name="T2" fmla="*/ 8 w 11"/>
                <a:gd name="T3" fmla="*/ 0 h 8"/>
                <a:gd name="T4" fmla="*/ 11 w 11"/>
                <a:gd name="T5" fmla="*/ 6 h 8"/>
                <a:gd name="T6" fmla="*/ 4 w 11"/>
                <a:gd name="T7" fmla="*/ 8 h 8"/>
                <a:gd name="T8" fmla="*/ 0 w 11"/>
                <a:gd name="T9" fmla="*/ 1 h 8"/>
              </a:gdLst>
              <a:ahLst/>
              <a:cxnLst>
                <a:cxn ang="0">
                  <a:pos x="T0" y="T1"/>
                </a:cxn>
                <a:cxn ang="0">
                  <a:pos x="T2" y="T3"/>
                </a:cxn>
                <a:cxn ang="0">
                  <a:pos x="T4" y="T5"/>
                </a:cxn>
                <a:cxn ang="0">
                  <a:pos x="T6" y="T7"/>
                </a:cxn>
                <a:cxn ang="0">
                  <a:pos x="T8" y="T9"/>
                </a:cxn>
              </a:cxnLst>
              <a:rect l="0" t="0" r="r" b="b"/>
              <a:pathLst>
                <a:path w="11" h="8">
                  <a:moveTo>
                    <a:pt x="0" y="1"/>
                  </a:moveTo>
                  <a:lnTo>
                    <a:pt x="8" y="0"/>
                  </a:lnTo>
                  <a:lnTo>
                    <a:pt x="11" y="6"/>
                  </a:lnTo>
                  <a:lnTo>
                    <a:pt x="4" y="8"/>
                  </a:lnTo>
                  <a:lnTo>
                    <a:pt x="0"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111">
              <a:extLst>
                <a:ext uri="{FF2B5EF4-FFF2-40B4-BE49-F238E27FC236}">
                  <a16:creationId xmlns:a16="http://schemas.microsoft.com/office/drawing/2014/main" id="{384A7FC3-3067-46AC-B89C-A4B3665ACD97}"/>
                </a:ext>
              </a:extLst>
            </p:cNvPr>
            <p:cNvSpPr>
              <a:spLocks/>
            </p:cNvSpPr>
            <p:nvPr/>
          </p:nvSpPr>
          <p:spPr bwMode="auto">
            <a:xfrm>
              <a:off x="5707534" y="5163616"/>
              <a:ext cx="12990" cy="14615"/>
            </a:xfrm>
            <a:custGeom>
              <a:avLst/>
              <a:gdLst>
                <a:gd name="T0" fmla="*/ 3 w 8"/>
                <a:gd name="T1" fmla="*/ 0 h 9"/>
                <a:gd name="T2" fmla="*/ 8 w 8"/>
                <a:gd name="T3" fmla="*/ 3 h 9"/>
                <a:gd name="T4" fmla="*/ 7 w 8"/>
                <a:gd name="T5" fmla="*/ 9 h 9"/>
                <a:gd name="T6" fmla="*/ 0 w 8"/>
                <a:gd name="T7" fmla="*/ 9 h 9"/>
                <a:gd name="T8" fmla="*/ 0 w 8"/>
                <a:gd name="T9" fmla="*/ 3 h 9"/>
                <a:gd name="T10" fmla="*/ 3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3" y="0"/>
                  </a:moveTo>
                  <a:lnTo>
                    <a:pt x="8" y="3"/>
                  </a:lnTo>
                  <a:lnTo>
                    <a:pt x="7" y="9"/>
                  </a:lnTo>
                  <a:lnTo>
                    <a:pt x="0" y="9"/>
                  </a:lnTo>
                  <a:lnTo>
                    <a:pt x="0" y="3"/>
                  </a:lnTo>
                  <a:lnTo>
                    <a:pt x="3"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112">
              <a:extLst>
                <a:ext uri="{FF2B5EF4-FFF2-40B4-BE49-F238E27FC236}">
                  <a16:creationId xmlns:a16="http://schemas.microsoft.com/office/drawing/2014/main" id="{F226515C-D7FD-48B3-9E3C-0AB5264B28C4}"/>
                </a:ext>
              </a:extLst>
            </p:cNvPr>
            <p:cNvSpPr>
              <a:spLocks/>
            </p:cNvSpPr>
            <p:nvPr/>
          </p:nvSpPr>
          <p:spPr bwMode="auto">
            <a:xfrm>
              <a:off x="5850426" y="5139259"/>
              <a:ext cx="55208" cy="42218"/>
            </a:xfrm>
            <a:custGeom>
              <a:avLst/>
              <a:gdLst>
                <a:gd name="T0" fmla="*/ 0 w 34"/>
                <a:gd name="T1" fmla="*/ 10 h 26"/>
                <a:gd name="T2" fmla="*/ 4 w 34"/>
                <a:gd name="T3" fmla="*/ 6 h 26"/>
                <a:gd name="T4" fmla="*/ 17 w 34"/>
                <a:gd name="T5" fmla="*/ 0 h 26"/>
                <a:gd name="T6" fmla="*/ 29 w 34"/>
                <a:gd name="T7" fmla="*/ 4 h 26"/>
                <a:gd name="T8" fmla="*/ 33 w 34"/>
                <a:gd name="T9" fmla="*/ 12 h 26"/>
                <a:gd name="T10" fmla="*/ 34 w 34"/>
                <a:gd name="T11" fmla="*/ 26 h 26"/>
                <a:gd name="T12" fmla="*/ 23 w 34"/>
                <a:gd name="T13" fmla="*/ 22 h 26"/>
                <a:gd name="T14" fmla="*/ 12 w 34"/>
                <a:gd name="T15" fmla="*/ 16 h 26"/>
                <a:gd name="T16" fmla="*/ 0 w 34"/>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6">
                  <a:moveTo>
                    <a:pt x="0" y="10"/>
                  </a:moveTo>
                  <a:lnTo>
                    <a:pt x="4" y="6"/>
                  </a:lnTo>
                  <a:lnTo>
                    <a:pt x="17" y="0"/>
                  </a:lnTo>
                  <a:lnTo>
                    <a:pt x="29" y="4"/>
                  </a:lnTo>
                  <a:lnTo>
                    <a:pt x="33" y="12"/>
                  </a:lnTo>
                  <a:lnTo>
                    <a:pt x="34" y="26"/>
                  </a:lnTo>
                  <a:lnTo>
                    <a:pt x="23" y="22"/>
                  </a:lnTo>
                  <a:lnTo>
                    <a:pt x="12" y="16"/>
                  </a:lnTo>
                  <a:lnTo>
                    <a:pt x="0" y="1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113">
              <a:extLst>
                <a:ext uri="{FF2B5EF4-FFF2-40B4-BE49-F238E27FC236}">
                  <a16:creationId xmlns:a16="http://schemas.microsoft.com/office/drawing/2014/main" id="{C984C11A-6A74-4138-B21B-2D23AE444DED}"/>
                </a:ext>
              </a:extLst>
            </p:cNvPr>
            <p:cNvSpPr>
              <a:spLocks/>
            </p:cNvSpPr>
            <p:nvPr/>
          </p:nvSpPr>
          <p:spPr bwMode="auto">
            <a:xfrm>
              <a:off x="6046903" y="5438034"/>
              <a:ext cx="37347" cy="55208"/>
            </a:xfrm>
            <a:custGeom>
              <a:avLst/>
              <a:gdLst>
                <a:gd name="T0" fmla="*/ 20 w 23"/>
                <a:gd name="T1" fmla="*/ 0 h 34"/>
                <a:gd name="T2" fmla="*/ 23 w 23"/>
                <a:gd name="T3" fmla="*/ 8 h 34"/>
                <a:gd name="T4" fmla="*/ 19 w 23"/>
                <a:gd name="T5" fmla="*/ 21 h 34"/>
                <a:gd name="T6" fmla="*/ 6 w 23"/>
                <a:gd name="T7" fmla="*/ 34 h 34"/>
                <a:gd name="T8" fmla="*/ 0 w 23"/>
                <a:gd name="T9" fmla="*/ 30 h 34"/>
                <a:gd name="T10" fmla="*/ 0 w 23"/>
                <a:gd name="T11" fmla="*/ 16 h 34"/>
                <a:gd name="T12" fmla="*/ 12 w 23"/>
                <a:gd name="T13" fmla="*/ 2 h 34"/>
                <a:gd name="T14" fmla="*/ 20 w 23"/>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4">
                  <a:moveTo>
                    <a:pt x="20" y="0"/>
                  </a:moveTo>
                  <a:lnTo>
                    <a:pt x="23" y="8"/>
                  </a:lnTo>
                  <a:lnTo>
                    <a:pt x="19" y="21"/>
                  </a:lnTo>
                  <a:lnTo>
                    <a:pt x="6" y="34"/>
                  </a:lnTo>
                  <a:lnTo>
                    <a:pt x="0" y="30"/>
                  </a:lnTo>
                  <a:lnTo>
                    <a:pt x="0" y="16"/>
                  </a:lnTo>
                  <a:lnTo>
                    <a:pt x="12" y="2"/>
                  </a:lnTo>
                  <a:lnTo>
                    <a:pt x="20"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114">
              <a:extLst>
                <a:ext uri="{FF2B5EF4-FFF2-40B4-BE49-F238E27FC236}">
                  <a16:creationId xmlns:a16="http://schemas.microsoft.com/office/drawing/2014/main" id="{C6487086-A036-4078-832D-3EFC327BEDBE}"/>
                </a:ext>
              </a:extLst>
            </p:cNvPr>
            <p:cNvSpPr>
              <a:spLocks/>
            </p:cNvSpPr>
            <p:nvPr/>
          </p:nvSpPr>
          <p:spPr bwMode="auto">
            <a:xfrm>
              <a:off x="5994942" y="5496490"/>
              <a:ext cx="17862" cy="50338"/>
            </a:xfrm>
            <a:custGeom>
              <a:avLst/>
              <a:gdLst>
                <a:gd name="T0" fmla="*/ 11 w 11"/>
                <a:gd name="T1" fmla="*/ 2 h 31"/>
                <a:gd name="T2" fmla="*/ 7 w 11"/>
                <a:gd name="T3" fmla="*/ 18 h 31"/>
                <a:gd name="T4" fmla="*/ 7 w 11"/>
                <a:gd name="T5" fmla="*/ 29 h 31"/>
                <a:gd name="T6" fmla="*/ 1 w 11"/>
                <a:gd name="T7" fmla="*/ 31 h 31"/>
                <a:gd name="T8" fmla="*/ 0 w 11"/>
                <a:gd name="T9" fmla="*/ 19 h 31"/>
                <a:gd name="T10" fmla="*/ 1 w 11"/>
                <a:gd name="T11" fmla="*/ 6 h 31"/>
                <a:gd name="T12" fmla="*/ 5 w 11"/>
                <a:gd name="T13" fmla="*/ 0 h 31"/>
                <a:gd name="T14" fmla="*/ 11 w 1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1">
                  <a:moveTo>
                    <a:pt x="11" y="2"/>
                  </a:moveTo>
                  <a:lnTo>
                    <a:pt x="7" y="18"/>
                  </a:lnTo>
                  <a:lnTo>
                    <a:pt x="7" y="29"/>
                  </a:lnTo>
                  <a:lnTo>
                    <a:pt x="1" y="31"/>
                  </a:lnTo>
                  <a:lnTo>
                    <a:pt x="0" y="19"/>
                  </a:lnTo>
                  <a:lnTo>
                    <a:pt x="1" y="6"/>
                  </a:lnTo>
                  <a:lnTo>
                    <a:pt x="5" y="0"/>
                  </a:lnTo>
                  <a:lnTo>
                    <a:pt x="11"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115">
              <a:extLst>
                <a:ext uri="{FF2B5EF4-FFF2-40B4-BE49-F238E27FC236}">
                  <a16:creationId xmlns:a16="http://schemas.microsoft.com/office/drawing/2014/main" id="{8E0B2ABA-4DEB-4D8B-9BA6-7ACA60996034}"/>
                </a:ext>
              </a:extLst>
            </p:cNvPr>
            <p:cNvSpPr>
              <a:spLocks/>
            </p:cNvSpPr>
            <p:nvPr/>
          </p:nvSpPr>
          <p:spPr bwMode="auto">
            <a:xfrm>
              <a:off x="5970586" y="5541956"/>
              <a:ext cx="21110" cy="14615"/>
            </a:xfrm>
            <a:custGeom>
              <a:avLst/>
              <a:gdLst>
                <a:gd name="T0" fmla="*/ 0 w 13"/>
                <a:gd name="T1" fmla="*/ 4 h 9"/>
                <a:gd name="T2" fmla="*/ 9 w 13"/>
                <a:gd name="T3" fmla="*/ 0 h 9"/>
                <a:gd name="T4" fmla="*/ 13 w 13"/>
                <a:gd name="T5" fmla="*/ 0 h 9"/>
                <a:gd name="T6" fmla="*/ 11 w 13"/>
                <a:gd name="T7" fmla="*/ 4 h 9"/>
                <a:gd name="T8" fmla="*/ 2 w 13"/>
                <a:gd name="T9" fmla="*/ 9 h 9"/>
                <a:gd name="T10" fmla="*/ 0 w 13"/>
                <a:gd name="T11" fmla="*/ 4 h 9"/>
              </a:gdLst>
              <a:ahLst/>
              <a:cxnLst>
                <a:cxn ang="0">
                  <a:pos x="T0" y="T1"/>
                </a:cxn>
                <a:cxn ang="0">
                  <a:pos x="T2" y="T3"/>
                </a:cxn>
                <a:cxn ang="0">
                  <a:pos x="T4" y="T5"/>
                </a:cxn>
                <a:cxn ang="0">
                  <a:pos x="T6" y="T7"/>
                </a:cxn>
                <a:cxn ang="0">
                  <a:pos x="T8" y="T9"/>
                </a:cxn>
                <a:cxn ang="0">
                  <a:pos x="T10" y="T11"/>
                </a:cxn>
              </a:cxnLst>
              <a:rect l="0" t="0" r="r" b="b"/>
              <a:pathLst>
                <a:path w="13" h="9">
                  <a:moveTo>
                    <a:pt x="0" y="4"/>
                  </a:moveTo>
                  <a:lnTo>
                    <a:pt x="9" y="0"/>
                  </a:lnTo>
                  <a:lnTo>
                    <a:pt x="13" y="0"/>
                  </a:lnTo>
                  <a:lnTo>
                    <a:pt x="11" y="4"/>
                  </a:lnTo>
                  <a:lnTo>
                    <a:pt x="2" y="9"/>
                  </a:lnTo>
                  <a:lnTo>
                    <a:pt x="0" y="4"/>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116">
              <a:extLst>
                <a:ext uri="{FF2B5EF4-FFF2-40B4-BE49-F238E27FC236}">
                  <a16:creationId xmlns:a16="http://schemas.microsoft.com/office/drawing/2014/main" id="{59A257A3-5C3A-48C1-80F7-63A4A46D5320}"/>
                </a:ext>
              </a:extLst>
            </p:cNvPr>
            <p:cNvSpPr>
              <a:spLocks/>
            </p:cNvSpPr>
            <p:nvPr/>
          </p:nvSpPr>
          <p:spPr bwMode="auto">
            <a:xfrm>
              <a:off x="5936486" y="5303261"/>
              <a:ext cx="30852" cy="14615"/>
            </a:xfrm>
            <a:custGeom>
              <a:avLst/>
              <a:gdLst>
                <a:gd name="T0" fmla="*/ 12 w 19"/>
                <a:gd name="T1" fmla="*/ 0 h 9"/>
                <a:gd name="T2" fmla="*/ 18 w 19"/>
                <a:gd name="T3" fmla="*/ 0 h 9"/>
                <a:gd name="T4" fmla="*/ 19 w 19"/>
                <a:gd name="T5" fmla="*/ 5 h 9"/>
                <a:gd name="T6" fmla="*/ 4 w 19"/>
                <a:gd name="T7" fmla="*/ 9 h 9"/>
                <a:gd name="T8" fmla="*/ 0 w 19"/>
                <a:gd name="T9" fmla="*/ 6 h 9"/>
                <a:gd name="T10" fmla="*/ 3 w 19"/>
                <a:gd name="T11" fmla="*/ 1 h 9"/>
                <a:gd name="T12" fmla="*/ 12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12" y="0"/>
                  </a:moveTo>
                  <a:lnTo>
                    <a:pt x="18" y="0"/>
                  </a:lnTo>
                  <a:lnTo>
                    <a:pt x="19" y="5"/>
                  </a:lnTo>
                  <a:lnTo>
                    <a:pt x="4" y="9"/>
                  </a:lnTo>
                  <a:lnTo>
                    <a:pt x="0" y="6"/>
                  </a:lnTo>
                  <a:lnTo>
                    <a:pt x="3" y="1"/>
                  </a:lnTo>
                  <a:lnTo>
                    <a:pt x="12"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117">
              <a:extLst>
                <a:ext uri="{FF2B5EF4-FFF2-40B4-BE49-F238E27FC236}">
                  <a16:creationId xmlns:a16="http://schemas.microsoft.com/office/drawing/2014/main" id="{6933BBC3-3706-4A53-BD89-07B2152865F1}"/>
                </a:ext>
              </a:extLst>
            </p:cNvPr>
            <p:cNvSpPr>
              <a:spLocks/>
            </p:cNvSpPr>
            <p:nvPr/>
          </p:nvSpPr>
          <p:spPr bwMode="auto">
            <a:xfrm>
              <a:off x="5387649" y="4879454"/>
              <a:ext cx="514738" cy="600798"/>
            </a:xfrm>
            <a:custGeom>
              <a:avLst/>
              <a:gdLst>
                <a:gd name="T0" fmla="*/ 12 w 317"/>
                <a:gd name="T1" fmla="*/ 144 h 370"/>
                <a:gd name="T2" fmla="*/ 30 w 317"/>
                <a:gd name="T3" fmla="*/ 109 h 370"/>
                <a:gd name="T4" fmla="*/ 68 w 317"/>
                <a:gd name="T5" fmla="*/ 87 h 370"/>
                <a:gd name="T6" fmla="*/ 127 w 317"/>
                <a:gd name="T7" fmla="*/ 62 h 370"/>
                <a:gd name="T8" fmla="*/ 187 w 317"/>
                <a:gd name="T9" fmla="*/ 41 h 370"/>
                <a:gd name="T10" fmla="*/ 239 w 317"/>
                <a:gd name="T11" fmla="*/ 31 h 370"/>
                <a:gd name="T12" fmla="*/ 270 w 317"/>
                <a:gd name="T13" fmla="*/ 31 h 370"/>
                <a:gd name="T14" fmla="*/ 282 w 317"/>
                <a:gd name="T15" fmla="*/ 8 h 370"/>
                <a:gd name="T16" fmla="*/ 317 w 317"/>
                <a:gd name="T17" fmla="*/ 19 h 370"/>
                <a:gd name="T18" fmla="*/ 302 w 317"/>
                <a:gd name="T19" fmla="*/ 63 h 370"/>
                <a:gd name="T20" fmla="*/ 291 w 317"/>
                <a:gd name="T21" fmla="*/ 71 h 370"/>
                <a:gd name="T22" fmla="*/ 256 w 317"/>
                <a:gd name="T23" fmla="*/ 64 h 370"/>
                <a:gd name="T24" fmla="*/ 242 w 317"/>
                <a:gd name="T25" fmla="*/ 58 h 370"/>
                <a:gd name="T26" fmla="*/ 226 w 317"/>
                <a:gd name="T27" fmla="*/ 76 h 370"/>
                <a:gd name="T28" fmla="*/ 204 w 317"/>
                <a:gd name="T29" fmla="*/ 86 h 370"/>
                <a:gd name="T30" fmla="*/ 197 w 317"/>
                <a:gd name="T31" fmla="*/ 105 h 370"/>
                <a:gd name="T32" fmla="*/ 193 w 317"/>
                <a:gd name="T33" fmla="*/ 118 h 370"/>
                <a:gd name="T34" fmla="*/ 181 w 317"/>
                <a:gd name="T35" fmla="*/ 116 h 370"/>
                <a:gd name="T36" fmla="*/ 184 w 317"/>
                <a:gd name="T37" fmla="*/ 130 h 370"/>
                <a:gd name="T38" fmla="*/ 164 w 317"/>
                <a:gd name="T39" fmla="*/ 119 h 370"/>
                <a:gd name="T40" fmla="*/ 171 w 317"/>
                <a:gd name="T41" fmla="*/ 136 h 370"/>
                <a:gd name="T42" fmla="*/ 152 w 317"/>
                <a:gd name="T43" fmla="*/ 116 h 370"/>
                <a:gd name="T44" fmla="*/ 140 w 317"/>
                <a:gd name="T45" fmla="*/ 95 h 370"/>
                <a:gd name="T46" fmla="*/ 132 w 317"/>
                <a:gd name="T47" fmla="*/ 128 h 370"/>
                <a:gd name="T48" fmla="*/ 160 w 317"/>
                <a:gd name="T49" fmla="*/ 190 h 370"/>
                <a:gd name="T50" fmla="*/ 150 w 317"/>
                <a:gd name="T51" fmla="*/ 182 h 370"/>
                <a:gd name="T52" fmla="*/ 143 w 317"/>
                <a:gd name="T53" fmla="*/ 190 h 370"/>
                <a:gd name="T54" fmla="*/ 131 w 317"/>
                <a:gd name="T55" fmla="*/ 211 h 370"/>
                <a:gd name="T56" fmla="*/ 166 w 317"/>
                <a:gd name="T57" fmla="*/ 226 h 370"/>
                <a:gd name="T58" fmla="*/ 192 w 317"/>
                <a:gd name="T59" fmla="*/ 240 h 370"/>
                <a:gd name="T60" fmla="*/ 199 w 317"/>
                <a:gd name="T61" fmla="*/ 272 h 370"/>
                <a:gd name="T62" fmla="*/ 167 w 317"/>
                <a:gd name="T63" fmla="*/ 267 h 370"/>
                <a:gd name="T64" fmla="*/ 177 w 317"/>
                <a:gd name="T65" fmla="*/ 292 h 370"/>
                <a:gd name="T66" fmla="*/ 171 w 317"/>
                <a:gd name="T67" fmla="*/ 306 h 370"/>
                <a:gd name="T68" fmla="*/ 153 w 317"/>
                <a:gd name="T69" fmla="*/ 302 h 370"/>
                <a:gd name="T70" fmla="*/ 149 w 317"/>
                <a:gd name="T71" fmla="*/ 313 h 370"/>
                <a:gd name="T72" fmla="*/ 161 w 317"/>
                <a:gd name="T73" fmla="*/ 357 h 370"/>
                <a:gd name="T74" fmla="*/ 141 w 317"/>
                <a:gd name="T75" fmla="*/ 349 h 370"/>
                <a:gd name="T76" fmla="*/ 129 w 317"/>
                <a:gd name="T77" fmla="*/ 370 h 370"/>
                <a:gd name="T78" fmla="*/ 109 w 317"/>
                <a:gd name="T79" fmla="*/ 340 h 370"/>
                <a:gd name="T80" fmla="*/ 102 w 317"/>
                <a:gd name="T81" fmla="*/ 359 h 370"/>
                <a:gd name="T82" fmla="*/ 84 w 317"/>
                <a:gd name="T83" fmla="*/ 326 h 370"/>
                <a:gd name="T84" fmla="*/ 68 w 317"/>
                <a:gd name="T85" fmla="*/ 292 h 370"/>
                <a:gd name="T86" fmla="*/ 58 w 317"/>
                <a:gd name="T87" fmla="*/ 278 h 370"/>
                <a:gd name="T88" fmla="*/ 86 w 317"/>
                <a:gd name="T89" fmla="*/ 258 h 370"/>
                <a:gd name="T90" fmla="*/ 127 w 317"/>
                <a:gd name="T91" fmla="*/ 267 h 370"/>
                <a:gd name="T92" fmla="*/ 155 w 317"/>
                <a:gd name="T93" fmla="*/ 261 h 370"/>
                <a:gd name="T94" fmla="*/ 135 w 317"/>
                <a:gd name="T95" fmla="*/ 253 h 370"/>
                <a:gd name="T96" fmla="*/ 112 w 317"/>
                <a:gd name="T97" fmla="*/ 245 h 370"/>
                <a:gd name="T98" fmla="*/ 67 w 317"/>
                <a:gd name="T99" fmla="*/ 251 h 370"/>
                <a:gd name="T100" fmla="*/ 55 w 317"/>
                <a:gd name="T101" fmla="*/ 246 h 370"/>
                <a:gd name="T102" fmla="*/ 38 w 317"/>
                <a:gd name="T103" fmla="*/ 216 h 370"/>
                <a:gd name="T104" fmla="*/ 52 w 317"/>
                <a:gd name="T105" fmla="*/ 211 h 370"/>
                <a:gd name="T106" fmla="*/ 29 w 317"/>
                <a:gd name="T107" fmla="*/ 210 h 370"/>
                <a:gd name="T108" fmla="*/ 10 w 317"/>
                <a:gd name="T109" fmla="*/ 16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7" h="370">
                  <a:moveTo>
                    <a:pt x="0" y="154"/>
                  </a:moveTo>
                  <a:lnTo>
                    <a:pt x="8" y="154"/>
                  </a:lnTo>
                  <a:lnTo>
                    <a:pt x="12" y="144"/>
                  </a:lnTo>
                  <a:lnTo>
                    <a:pt x="12" y="126"/>
                  </a:lnTo>
                  <a:lnTo>
                    <a:pt x="29" y="122"/>
                  </a:lnTo>
                  <a:lnTo>
                    <a:pt x="30" y="109"/>
                  </a:lnTo>
                  <a:lnTo>
                    <a:pt x="38" y="103"/>
                  </a:lnTo>
                  <a:lnTo>
                    <a:pt x="45" y="86"/>
                  </a:lnTo>
                  <a:lnTo>
                    <a:pt x="68" y="87"/>
                  </a:lnTo>
                  <a:lnTo>
                    <a:pt x="86" y="84"/>
                  </a:lnTo>
                  <a:lnTo>
                    <a:pt x="98" y="67"/>
                  </a:lnTo>
                  <a:lnTo>
                    <a:pt x="127" y="62"/>
                  </a:lnTo>
                  <a:lnTo>
                    <a:pt x="136" y="52"/>
                  </a:lnTo>
                  <a:lnTo>
                    <a:pt x="166" y="51"/>
                  </a:lnTo>
                  <a:lnTo>
                    <a:pt x="187" y="41"/>
                  </a:lnTo>
                  <a:lnTo>
                    <a:pt x="209" y="31"/>
                  </a:lnTo>
                  <a:lnTo>
                    <a:pt x="227" y="30"/>
                  </a:lnTo>
                  <a:lnTo>
                    <a:pt x="239" y="31"/>
                  </a:lnTo>
                  <a:lnTo>
                    <a:pt x="252" y="30"/>
                  </a:lnTo>
                  <a:lnTo>
                    <a:pt x="267" y="34"/>
                  </a:lnTo>
                  <a:lnTo>
                    <a:pt x="270" y="31"/>
                  </a:lnTo>
                  <a:lnTo>
                    <a:pt x="288" y="34"/>
                  </a:lnTo>
                  <a:lnTo>
                    <a:pt x="284" y="19"/>
                  </a:lnTo>
                  <a:lnTo>
                    <a:pt x="282" y="8"/>
                  </a:lnTo>
                  <a:lnTo>
                    <a:pt x="289" y="2"/>
                  </a:lnTo>
                  <a:lnTo>
                    <a:pt x="304" y="0"/>
                  </a:lnTo>
                  <a:lnTo>
                    <a:pt x="317" y="19"/>
                  </a:lnTo>
                  <a:lnTo>
                    <a:pt x="317" y="33"/>
                  </a:lnTo>
                  <a:lnTo>
                    <a:pt x="305" y="45"/>
                  </a:lnTo>
                  <a:lnTo>
                    <a:pt x="302" y="63"/>
                  </a:lnTo>
                  <a:lnTo>
                    <a:pt x="297" y="78"/>
                  </a:lnTo>
                  <a:lnTo>
                    <a:pt x="293" y="76"/>
                  </a:lnTo>
                  <a:lnTo>
                    <a:pt x="291" y="71"/>
                  </a:lnTo>
                  <a:lnTo>
                    <a:pt x="274" y="73"/>
                  </a:lnTo>
                  <a:lnTo>
                    <a:pt x="267" y="65"/>
                  </a:lnTo>
                  <a:lnTo>
                    <a:pt x="256" y="64"/>
                  </a:lnTo>
                  <a:lnTo>
                    <a:pt x="249" y="54"/>
                  </a:lnTo>
                  <a:lnTo>
                    <a:pt x="240" y="52"/>
                  </a:lnTo>
                  <a:lnTo>
                    <a:pt x="242" y="58"/>
                  </a:lnTo>
                  <a:lnTo>
                    <a:pt x="242" y="64"/>
                  </a:lnTo>
                  <a:lnTo>
                    <a:pt x="234" y="76"/>
                  </a:lnTo>
                  <a:lnTo>
                    <a:pt x="226" y="76"/>
                  </a:lnTo>
                  <a:lnTo>
                    <a:pt x="222" y="71"/>
                  </a:lnTo>
                  <a:lnTo>
                    <a:pt x="212" y="73"/>
                  </a:lnTo>
                  <a:lnTo>
                    <a:pt x="204" y="86"/>
                  </a:lnTo>
                  <a:lnTo>
                    <a:pt x="184" y="86"/>
                  </a:lnTo>
                  <a:lnTo>
                    <a:pt x="187" y="102"/>
                  </a:lnTo>
                  <a:lnTo>
                    <a:pt x="197" y="105"/>
                  </a:lnTo>
                  <a:lnTo>
                    <a:pt x="205" y="115"/>
                  </a:lnTo>
                  <a:lnTo>
                    <a:pt x="199" y="121"/>
                  </a:lnTo>
                  <a:lnTo>
                    <a:pt x="193" y="118"/>
                  </a:lnTo>
                  <a:lnTo>
                    <a:pt x="184" y="110"/>
                  </a:lnTo>
                  <a:lnTo>
                    <a:pt x="178" y="109"/>
                  </a:lnTo>
                  <a:lnTo>
                    <a:pt x="181" y="116"/>
                  </a:lnTo>
                  <a:lnTo>
                    <a:pt x="189" y="121"/>
                  </a:lnTo>
                  <a:lnTo>
                    <a:pt x="189" y="130"/>
                  </a:lnTo>
                  <a:lnTo>
                    <a:pt x="184" y="130"/>
                  </a:lnTo>
                  <a:lnTo>
                    <a:pt x="181" y="121"/>
                  </a:lnTo>
                  <a:lnTo>
                    <a:pt x="167" y="116"/>
                  </a:lnTo>
                  <a:lnTo>
                    <a:pt x="164" y="119"/>
                  </a:lnTo>
                  <a:lnTo>
                    <a:pt x="178" y="126"/>
                  </a:lnTo>
                  <a:lnTo>
                    <a:pt x="180" y="133"/>
                  </a:lnTo>
                  <a:lnTo>
                    <a:pt x="171" y="136"/>
                  </a:lnTo>
                  <a:lnTo>
                    <a:pt x="164" y="132"/>
                  </a:lnTo>
                  <a:lnTo>
                    <a:pt x="153" y="124"/>
                  </a:lnTo>
                  <a:lnTo>
                    <a:pt x="152" y="116"/>
                  </a:lnTo>
                  <a:lnTo>
                    <a:pt x="147" y="112"/>
                  </a:lnTo>
                  <a:lnTo>
                    <a:pt x="138" y="105"/>
                  </a:lnTo>
                  <a:lnTo>
                    <a:pt x="140" y="95"/>
                  </a:lnTo>
                  <a:lnTo>
                    <a:pt x="132" y="93"/>
                  </a:lnTo>
                  <a:lnTo>
                    <a:pt x="130" y="101"/>
                  </a:lnTo>
                  <a:lnTo>
                    <a:pt x="132" y="128"/>
                  </a:lnTo>
                  <a:lnTo>
                    <a:pt x="150" y="166"/>
                  </a:lnTo>
                  <a:lnTo>
                    <a:pt x="158" y="177"/>
                  </a:lnTo>
                  <a:lnTo>
                    <a:pt x="160" y="190"/>
                  </a:lnTo>
                  <a:lnTo>
                    <a:pt x="154" y="194"/>
                  </a:lnTo>
                  <a:lnTo>
                    <a:pt x="150" y="189"/>
                  </a:lnTo>
                  <a:lnTo>
                    <a:pt x="150" y="182"/>
                  </a:lnTo>
                  <a:lnTo>
                    <a:pt x="147" y="179"/>
                  </a:lnTo>
                  <a:lnTo>
                    <a:pt x="142" y="183"/>
                  </a:lnTo>
                  <a:lnTo>
                    <a:pt x="143" y="190"/>
                  </a:lnTo>
                  <a:lnTo>
                    <a:pt x="148" y="201"/>
                  </a:lnTo>
                  <a:lnTo>
                    <a:pt x="146" y="209"/>
                  </a:lnTo>
                  <a:lnTo>
                    <a:pt x="131" y="211"/>
                  </a:lnTo>
                  <a:lnTo>
                    <a:pt x="144" y="217"/>
                  </a:lnTo>
                  <a:lnTo>
                    <a:pt x="158" y="227"/>
                  </a:lnTo>
                  <a:lnTo>
                    <a:pt x="166" y="226"/>
                  </a:lnTo>
                  <a:lnTo>
                    <a:pt x="172" y="229"/>
                  </a:lnTo>
                  <a:lnTo>
                    <a:pt x="180" y="232"/>
                  </a:lnTo>
                  <a:lnTo>
                    <a:pt x="192" y="240"/>
                  </a:lnTo>
                  <a:lnTo>
                    <a:pt x="204" y="252"/>
                  </a:lnTo>
                  <a:lnTo>
                    <a:pt x="206" y="264"/>
                  </a:lnTo>
                  <a:lnTo>
                    <a:pt x="199" y="272"/>
                  </a:lnTo>
                  <a:lnTo>
                    <a:pt x="184" y="268"/>
                  </a:lnTo>
                  <a:lnTo>
                    <a:pt x="177" y="268"/>
                  </a:lnTo>
                  <a:lnTo>
                    <a:pt x="167" y="267"/>
                  </a:lnTo>
                  <a:lnTo>
                    <a:pt x="163" y="278"/>
                  </a:lnTo>
                  <a:lnTo>
                    <a:pt x="166" y="289"/>
                  </a:lnTo>
                  <a:lnTo>
                    <a:pt x="177" y="292"/>
                  </a:lnTo>
                  <a:lnTo>
                    <a:pt x="181" y="297"/>
                  </a:lnTo>
                  <a:lnTo>
                    <a:pt x="178" y="303"/>
                  </a:lnTo>
                  <a:lnTo>
                    <a:pt x="171" y="306"/>
                  </a:lnTo>
                  <a:lnTo>
                    <a:pt x="167" y="313"/>
                  </a:lnTo>
                  <a:lnTo>
                    <a:pt x="158" y="311"/>
                  </a:lnTo>
                  <a:lnTo>
                    <a:pt x="153" y="302"/>
                  </a:lnTo>
                  <a:lnTo>
                    <a:pt x="144" y="298"/>
                  </a:lnTo>
                  <a:lnTo>
                    <a:pt x="140" y="306"/>
                  </a:lnTo>
                  <a:lnTo>
                    <a:pt x="149" y="313"/>
                  </a:lnTo>
                  <a:lnTo>
                    <a:pt x="152" y="326"/>
                  </a:lnTo>
                  <a:lnTo>
                    <a:pt x="158" y="340"/>
                  </a:lnTo>
                  <a:lnTo>
                    <a:pt x="161" y="357"/>
                  </a:lnTo>
                  <a:lnTo>
                    <a:pt x="160" y="365"/>
                  </a:lnTo>
                  <a:lnTo>
                    <a:pt x="149" y="361"/>
                  </a:lnTo>
                  <a:lnTo>
                    <a:pt x="141" y="349"/>
                  </a:lnTo>
                  <a:lnTo>
                    <a:pt x="132" y="352"/>
                  </a:lnTo>
                  <a:lnTo>
                    <a:pt x="132" y="368"/>
                  </a:lnTo>
                  <a:lnTo>
                    <a:pt x="129" y="370"/>
                  </a:lnTo>
                  <a:lnTo>
                    <a:pt x="124" y="364"/>
                  </a:lnTo>
                  <a:lnTo>
                    <a:pt x="121" y="351"/>
                  </a:lnTo>
                  <a:lnTo>
                    <a:pt x="109" y="340"/>
                  </a:lnTo>
                  <a:lnTo>
                    <a:pt x="101" y="341"/>
                  </a:lnTo>
                  <a:lnTo>
                    <a:pt x="102" y="351"/>
                  </a:lnTo>
                  <a:lnTo>
                    <a:pt x="102" y="359"/>
                  </a:lnTo>
                  <a:lnTo>
                    <a:pt x="93" y="354"/>
                  </a:lnTo>
                  <a:lnTo>
                    <a:pt x="80" y="341"/>
                  </a:lnTo>
                  <a:lnTo>
                    <a:pt x="84" y="326"/>
                  </a:lnTo>
                  <a:lnTo>
                    <a:pt x="82" y="311"/>
                  </a:lnTo>
                  <a:lnTo>
                    <a:pt x="75" y="297"/>
                  </a:lnTo>
                  <a:lnTo>
                    <a:pt x="68" y="292"/>
                  </a:lnTo>
                  <a:lnTo>
                    <a:pt x="68" y="285"/>
                  </a:lnTo>
                  <a:lnTo>
                    <a:pt x="64" y="285"/>
                  </a:lnTo>
                  <a:lnTo>
                    <a:pt x="58" y="278"/>
                  </a:lnTo>
                  <a:lnTo>
                    <a:pt x="64" y="270"/>
                  </a:lnTo>
                  <a:lnTo>
                    <a:pt x="76" y="266"/>
                  </a:lnTo>
                  <a:lnTo>
                    <a:pt x="86" y="258"/>
                  </a:lnTo>
                  <a:lnTo>
                    <a:pt x="96" y="256"/>
                  </a:lnTo>
                  <a:lnTo>
                    <a:pt x="113" y="262"/>
                  </a:lnTo>
                  <a:lnTo>
                    <a:pt x="127" y="267"/>
                  </a:lnTo>
                  <a:lnTo>
                    <a:pt x="146" y="272"/>
                  </a:lnTo>
                  <a:lnTo>
                    <a:pt x="157" y="268"/>
                  </a:lnTo>
                  <a:lnTo>
                    <a:pt x="155" y="261"/>
                  </a:lnTo>
                  <a:lnTo>
                    <a:pt x="147" y="260"/>
                  </a:lnTo>
                  <a:lnTo>
                    <a:pt x="141" y="252"/>
                  </a:lnTo>
                  <a:lnTo>
                    <a:pt x="135" y="253"/>
                  </a:lnTo>
                  <a:lnTo>
                    <a:pt x="130" y="253"/>
                  </a:lnTo>
                  <a:lnTo>
                    <a:pt x="126" y="245"/>
                  </a:lnTo>
                  <a:lnTo>
                    <a:pt x="112" y="245"/>
                  </a:lnTo>
                  <a:lnTo>
                    <a:pt x="95" y="247"/>
                  </a:lnTo>
                  <a:lnTo>
                    <a:pt x="86" y="251"/>
                  </a:lnTo>
                  <a:lnTo>
                    <a:pt x="67" y="251"/>
                  </a:lnTo>
                  <a:lnTo>
                    <a:pt x="57" y="257"/>
                  </a:lnTo>
                  <a:lnTo>
                    <a:pt x="52" y="253"/>
                  </a:lnTo>
                  <a:lnTo>
                    <a:pt x="55" y="246"/>
                  </a:lnTo>
                  <a:lnTo>
                    <a:pt x="41" y="233"/>
                  </a:lnTo>
                  <a:lnTo>
                    <a:pt x="35" y="223"/>
                  </a:lnTo>
                  <a:lnTo>
                    <a:pt x="38" y="216"/>
                  </a:lnTo>
                  <a:lnTo>
                    <a:pt x="56" y="222"/>
                  </a:lnTo>
                  <a:lnTo>
                    <a:pt x="57" y="216"/>
                  </a:lnTo>
                  <a:lnTo>
                    <a:pt x="52" y="211"/>
                  </a:lnTo>
                  <a:lnTo>
                    <a:pt x="41" y="209"/>
                  </a:lnTo>
                  <a:lnTo>
                    <a:pt x="36" y="212"/>
                  </a:lnTo>
                  <a:lnTo>
                    <a:pt x="29" y="210"/>
                  </a:lnTo>
                  <a:lnTo>
                    <a:pt x="28" y="201"/>
                  </a:lnTo>
                  <a:lnTo>
                    <a:pt x="12" y="187"/>
                  </a:lnTo>
                  <a:lnTo>
                    <a:pt x="10" y="169"/>
                  </a:lnTo>
                  <a:lnTo>
                    <a:pt x="6" y="159"/>
                  </a:lnTo>
                  <a:lnTo>
                    <a:pt x="0" y="154"/>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118">
              <a:extLst>
                <a:ext uri="{FF2B5EF4-FFF2-40B4-BE49-F238E27FC236}">
                  <a16:creationId xmlns:a16="http://schemas.microsoft.com/office/drawing/2014/main" id="{331417F2-6EC7-4D5A-81F3-1E684532D95A}"/>
                </a:ext>
              </a:extLst>
            </p:cNvPr>
            <p:cNvSpPr>
              <a:spLocks/>
            </p:cNvSpPr>
            <p:nvPr/>
          </p:nvSpPr>
          <p:spPr bwMode="auto">
            <a:xfrm>
              <a:off x="4843684" y="3911682"/>
              <a:ext cx="451410" cy="266300"/>
            </a:xfrm>
            <a:custGeom>
              <a:avLst/>
              <a:gdLst>
                <a:gd name="T0" fmla="*/ 115 w 278"/>
                <a:gd name="T1" fmla="*/ 4 h 164"/>
                <a:gd name="T2" fmla="*/ 115 w 278"/>
                <a:gd name="T3" fmla="*/ 11 h 164"/>
                <a:gd name="T4" fmla="*/ 122 w 278"/>
                <a:gd name="T5" fmla="*/ 13 h 164"/>
                <a:gd name="T6" fmla="*/ 124 w 278"/>
                <a:gd name="T7" fmla="*/ 4 h 164"/>
                <a:gd name="T8" fmla="*/ 133 w 278"/>
                <a:gd name="T9" fmla="*/ 6 h 164"/>
                <a:gd name="T10" fmla="*/ 136 w 278"/>
                <a:gd name="T11" fmla="*/ 16 h 164"/>
                <a:gd name="T12" fmla="*/ 153 w 278"/>
                <a:gd name="T13" fmla="*/ 20 h 164"/>
                <a:gd name="T14" fmla="*/ 161 w 278"/>
                <a:gd name="T15" fmla="*/ 28 h 164"/>
                <a:gd name="T16" fmla="*/ 172 w 278"/>
                <a:gd name="T17" fmla="*/ 27 h 164"/>
                <a:gd name="T18" fmla="*/ 175 w 278"/>
                <a:gd name="T19" fmla="*/ 33 h 164"/>
                <a:gd name="T20" fmla="*/ 172 w 278"/>
                <a:gd name="T21" fmla="*/ 40 h 164"/>
                <a:gd name="T22" fmla="*/ 179 w 278"/>
                <a:gd name="T23" fmla="*/ 47 h 164"/>
                <a:gd name="T24" fmla="*/ 185 w 278"/>
                <a:gd name="T25" fmla="*/ 61 h 164"/>
                <a:gd name="T26" fmla="*/ 195 w 278"/>
                <a:gd name="T27" fmla="*/ 66 h 164"/>
                <a:gd name="T28" fmla="*/ 209 w 278"/>
                <a:gd name="T29" fmla="*/ 63 h 164"/>
                <a:gd name="T30" fmla="*/ 209 w 278"/>
                <a:gd name="T31" fmla="*/ 50 h 164"/>
                <a:gd name="T32" fmla="*/ 218 w 278"/>
                <a:gd name="T33" fmla="*/ 51 h 164"/>
                <a:gd name="T34" fmla="*/ 232 w 278"/>
                <a:gd name="T35" fmla="*/ 55 h 164"/>
                <a:gd name="T36" fmla="*/ 229 w 278"/>
                <a:gd name="T37" fmla="*/ 64 h 164"/>
                <a:gd name="T38" fmla="*/ 233 w 278"/>
                <a:gd name="T39" fmla="*/ 72 h 164"/>
                <a:gd name="T40" fmla="*/ 245 w 278"/>
                <a:gd name="T41" fmla="*/ 70 h 164"/>
                <a:gd name="T42" fmla="*/ 260 w 278"/>
                <a:gd name="T43" fmla="*/ 85 h 164"/>
                <a:gd name="T44" fmla="*/ 268 w 278"/>
                <a:gd name="T45" fmla="*/ 86 h 164"/>
                <a:gd name="T46" fmla="*/ 266 w 278"/>
                <a:gd name="T47" fmla="*/ 97 h 164"/>
                <a:gd name="T48" fmla="*/ 277 w 278"/>
                <a:gd name="T49" fmla="*/ 104 h 164"/>
                <a:gd name="T50" fmla="*/ 278 w 278"/>
                <a:gd name="T51" fmla="*/ 112 h 164"/>
                <a:gd name="T52" fmla="*/ 261 w 278"/>
                <a:gd name="T53" fmla="*/ 115 h 164"/>
                <a:gd name="T54" fmla="*/ 256 w 278"/>
                <a:gd name="T55" fmla="*/ 119 h 164"/>
                <a:gd name="T56" fmla="*/ 244 w 278"/>
                <a:gd name="T57" fmla="*/ 143 h 164"/>
                <a:gd name="T58" fmla="*/ 235 w 278"/>
                <a:gd name="T59" fmla="*/ 152 h 164"/>
                <a:gd name="T60" fmla="*/ 199 w 278"/>
                <a:gd name="T61" fmla="*/ 155 h 164"/>
                <a:gd name="T62" fmla="*/ 190 w 278"/>
                <a:gd name="T63" fmla="*/ 164 h 164"/>
                <a:gd name="T64" fmla="*/ 185 w 278"/>
                <a:gd name="T65" fmla="*/ 157 h 164"/>
                <a:gd name="T66" fmla="*/ 159 w 278"/>
                <a:gd name="T67" fmla="*/ 154 h 164"/>
                <a:gd name="T68" fmla="*/ 147 w 278"/>
                <a:gd name="T69" fmla="*/ 151 h 164"/>
                <a:gd name="T70" fmla="*/ 128 w 278"/>
                <a:gd name="T71" fmla="*/ 138 h 164"/>
                <a:gd name="T72" fmla="*/ 120 w 278"/>
                <a:gd name="T73" fmla="*/ 137 h 164"/>
                <a:gd name="T74" fmla="*/ 105 w 278"/>
                <a:gd name="T75" fmla="*/ 159 h 164"/>
                <a:gd name="T76" fmla="*/ 73 w 278"/>
                <a:gd name="T77" fmla="*/ 159 h 164"/>
                <a:gd name="T78" fmla="*/ 64 w 278"/>
                <a:gd name="T79" fmla="*/ 153 h 164"/>
                <a:gd name="T80" fmla="*/ 60 w 278"/>
                <a:gd name="T81" fmla="*/ 147 h 164"/>
                <a:gd name="T82" fmla="*/ 46 w 278"/>
                <a:gd name="T83" fmla="*/ 134 h 164"/>
                <a:gd name="T84" fmla="*/ 41 w 278"/>
                <a:gd name="T85" fmla="*/ 114 h 164"/>
                <a:gd name="T86" fmla="*/ 17 w 278"/>
                <a:gd name="T87" fmla="*/ 94 h 164"/>
                <a:gd name="T88" fmla="*/ 17 w 278"/>
                <a:gd name="T89" fmla="*/ 89 h 164"/>
                <a:gd name="T90" fmla="*/ 17 w 278"/>
                <a:gd name="T91" fmla="*/ 69 h 164"/>
                <a:gd name="T92" fmla="*/ 7 w 278"/>
                <a:gd name="T93" fmla="*/ 61 h 164"/>
                <a:gd name="T94" fmla="*/ 0 w 278"/>
                <a:gd name="T95" fmla="*/ 49 h 164"/>
                <a:gd name="T96" fmla="*/ 3 w 278"/>
                <a:gd name="T97" fmla="*/ 43 h 164"/>
                <a:gd name="T98" fmla="*/ 13 w 278"/>
                <a:gd name="T99" fmla="*/ 44 h 164"/>
                <a:gd name="T100" fmla="*/ 20 w 278"/>
                <a:gd name="T101" fmla="*/ 40 h 164"/>
                <a:gd name="T102" fmla="*/ 26 w 278"/>
                <a:gd name="T103" fmla="*/ 34 h 164"/>
                <a:gd name="T104" fmla="*/ 42 w 278"/>
                <a:gd name="T105" fmla="*/ 32 h 164"/>
                <a:gd name="T106" fmla="*/ 48 w 278"/>
                <a:gd name="T107" fmla="*/ 22 h 164"/>
                <a:gd name="T108" fmla="*/ 62 w 278"/>
                <a:gd name="T109" fmla="*/ 22 h 164"/>
                <a:gd name="T110" fmla="*/ 68 w 278"/>
                <a:gd name="T111" fmla="*/ 15 h 164"/>
                <a:gd name="T112" fmla="*/ 87 w 278"/>
                <a:gd name="T113" fmla="*/ 15 h 164"/>
                <a:gd name="T114" fmla="*/ 94 w 278"/>
                <a:gd name="T115" fmla="*/ 10 h 164"/>
                <a:gd name="T116" fmla="*/ 96 w 278"/>
                <a:gd name="T117" fmla="*/ 0 h 164"/>
                <a:gd name="T118" fmla="*/ 115 w 278"/>
                <a:gd name="T119" fmla="*/ 3 h 164"/>
                <a:gd name="T120" fmla="*/ 115 w 278"/>
                <a:gd name="T121"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164">
                  <a:moveTo>
                    <a:pt x="115" y="4"/>
                  </a:moveTo>
                  <a:lnTo>
                    <a:pt x="115" y="11"/>
                  </a:lnTo>
                  <a:lnTo>
                    <a:pt x="122" y="13"/>
                  </a:lnTo>
                  <a:lnTo>
                    <a:pt x="124" y="4"/>
                  </a:lnTo>
                  <a:lnTo>
                    <a:pt x="133" y="6"/>
                  </a:lnTo>
                  <a:lnTo>
                    <a:pt x="136" y="16"/>
                  </a:lnTo>
                  <a:lnTo>
                    <a:pt x="153" y="20"/>
                  </a:lnTo>
                  <a:lnTo>
                    <a:pt x="161" y="28"/>
                  </a:lnTo>
                  <a:lnTo>
                    <a:pt x="172" y="27"/>
                  </a:lnTo>
                  <a:lnTo>
                    <a:pt x="175" y="33"/>
                  </a:lnTo>
                  <a:lnTo>
                    <a:pt x="172" y="40"/>
                  </a:lnTo>
                  <a:lnTo>
                    <a:pt x="179" y="47"/>
                  </a:lnTo>
                  <a:lnTo>
                    <a:pt x="185" y="61"/>
                  </a:lnTo>
                  <a:lnTo>
                    <a:pt x="195" y="66"/>
                  </a:lnTo>
                  <a:lnTo>
                    <a:pt x="209" y="63"/>
                  </a:lnTo>
                  <a:lnTo>
                    <a:pt x="209" y="50"/>
                  </a:lnTo>
                  <a:lnTo>
                    <a:pt x="218" y="51"/>
                  </a:lnTo>
                  <a:lnTo>
                    <a:pt x="232" y="55"/>
                  </a:lnTo>
                  <a:lnTo>
                    <a:pt x="229" y="64"/>
                  </a:lnTo>
                  <a:lnTo>
                    <a:pt x="233" y="72"/>
                  </a:lnTo>
                  <a:lnTo>
                    <a:pt x="245" y="70"/>
                  </a:lnTo>
                  <a:lnTo>
                    <a:pt x="260" y="85"/>
                  </a:lnTo>
                  <a:lnTo>
                    <a:pt x="268" y="86"/>
                  </a:lnTo>
                  <a:lnTo>
                    <a:pt x="266" y="97"/>
                  </a:lnTo>
                  <a:lnTo>
                    <a:pt x="277" y="104"/>
                  </a:lnTo>
                  <a:lnTo>
                    <a:pt x="278" y="112"/>
                  </a:lnTo>
                  <a:lnTo>
                    <a:pt x="261" y="115"/>
                  </a:lnTo>
                  <a:lnTo>
                    <a:pt x="256" y="119"/>
                  </a:lnTo>
                  <a:lnTo>
                    <a:pt x="244" y="143"/>
                  </a:lnTo>
                  <a:lnTo>
                    <a:pt x="235" y="152"/>
                  </a:lnTo>
                  <a:lnTo>
                    <a:pt x="199" y="155"/>
                  </a:lnTo>
                  <a:lnTo>
                    <a:pt x="190" y="164"/>
                  </a:lnTo>
                  <a:lnTo>
                    <a:pt x="185" y="157"/>
                  </a:lnTo>
                  <a:lnTo>
                    <a:pt x="159" y="154"/>
                  </a:lnTo>
                  <a:lnTo>
                    <a:pt x="147" y="151"/>
                  </a:lnTo>
                  <a:lnTo>
                    <a:pt x="128" y="138"/>
                  </a:lnTo>
                  <a:lnTo>
                    <a:pt x="120" y="137"/>
                  </a:lnTo>
                  <a:lnTo>
                    <a:pt x="105" y="159"/>
                  </a:lnTo>
                  <a:lnTo>
                    <a:pt x="73" y="159"/>
                  </a:lnTo>
                  <a:lnTo>
                    <a:pt x="64" y="153"/>
                  </a:lnTo>
                  <a:lnTo>
                    <a:pt x="60" y="147"/>
                  </a:lnTo>
                  <a:lnTo>
                    <a:pt x="46" y="134"/>
                  </a:lnTo>
                  <a:lnTo>
                    <a:pt x="41" y="114"/>
                  </a:lnTo>
                  <a:lnTo>
                    <a:pt x="17" y="94"/>
                  </a:lnTo>
                  <a:lnTo>
                    <a:pt x="17" y="89"/>
                  </a:lnTo>
                  <a:lnTo>
                    <a:pt x="17" y="69"/>
                  </a:lnTo>
                  <a:lnTo>
                    <a:pt x="7" y="61"/>
                  </a:lnTo>
                  <a:lnTo>
                    <a:pt x="0" y="49"/>
                  </a:lnTo>
                  <a:lnTo>
                    <a:pt x="3" y="43"/>
                  </a:lnTo>
                  <a:lnTo>
                    <a:pt x="13" y="44"/>
                  </a:lnTo>
                  <a:lnTo>
                    <a:pt x="20" y="40"/>
                  </a:lnTo>
                  <a:lnTo>
                    <a:pt x="26" y="34"/>
                  </a:lnTo>
                  <a:lnTo>
                    <a:pt x="42" y="32"/>
                  </a:lnTo>
                  <a:lnTo>
                    <a:pt x="48" y="22"/>
                  </a:lnTo>
                  <a:lnTo>
                    <a:pt x="62" y="22"/>
                  </a:lnTo>
                  <a:lnTo>
                    <a:pt x="68" y="15"/>
                  </a:lnTo>
                  <a:lnTo>
                    <a:pt x="87" y="15"/>
                  </a:lnTo>
                  <a:lnTo>
                    <a:pt x="94" y="10"/>
                  </a:lnTo>
                  <a:lnTo>
                    <a:pt x="96" y="0"/>
                  </a:lnTo>
                  <a:lnTo>
                    <a:pt x="115" y="3"/>
                  </a:lnTo>
                  <a:lnTo>
                    <a:pt x="115" y="4"/>
                  </a:lnTo>
                  <a:close/>
                </a:path>
              </a:pathLst>
            </a:custGeom>
            <a:solidFill>
              <a:srgbClr val="D3D3D3"/>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119">
              <a:extLst>
                <a:ext uri="{FF2B5EF4-FFF2-40B4-BE49-F238E27FC236}">
                  <a16:creationId xmlns:a16="http://schemas.microsoft.com/office/drawing/2014/main" id="{5C44A013-1EB1-4494-AE8C-65BEABDD71F9}"/>
                </a:ext>
              </a:extLst>
            </p:cNvPr>
            <p:cNvSpPr>
              <a:spLocks/>
            </p:cNvSpPr>
            <p:nvPr/>
          </p:nvSpPr>
          <p:spPr bwMode="auto">
            <a:xfrm>
              <a:off x="5152202" y="4091922"/>
              <a:ext cx="396202" cy="185111"/>
            </a:xfrm>
            <a:custGeom>
              <a:avLst/>
              <a:gdLst>
                <a:gd name="T0" fmla="*/ 227 w 244"/>
                <a:gd name="T1" fmla="*/ 66 h 114"/>
                <a:gd name="T2" fmla="*/ 218 w 244"/>
                <a:gd name="T3" fmla="*/ 74 h 114"/>
                <a:gd name="T4" fmla="*/ 208 w 244"/>
                <a:gd name="T5" fmla="*/ 64 h 114"/>
                <a:gd name="T6" fmla="*/ 186 w 244"/>
                <a:gd name="T7" fmla="*/ 65 h 114"/>
                <a:gd name="T8" fmla="*/ 166 w 244"/>
                <a:gd name="T9" fmla="*/ 69 h 114"/>
                <a:gd name="T10" fmla="*/ 145 w 244"/>
                <a:gd name="T11" fmla="*/ 92 h 114"/>
                <a:gd name="T12" fmla="*/ 132 w 244"/>
                <a:gd name="T13" fmla="*/ 93 h 114"/>
                <a:gd name="T14" fmla="*/ 124 w 244"/>
                <a:gd name="T15" fmla="*/ 89 h 114"/>
                <a:gd name="T16" fmla="*/ 108 w 244"/>
                <a:gd name="T17" fmla="*/ 93 h 114"/>
                <a:gd name="T18" fmla="*/ 94 w 244"/>
                <a:gd name="T19" fmla="*/ 99 h 114"/>
                <a:gd name="T20" fmla="*/ 85 w 244"/>
                <a:gd name="T21" fmla="*/ 99 h 114"/>
                <a:gd name="T22" fmla="*/ 83 w 244"/>
                <a:gd name="T23" fmla="*/ 111 h 114"/>
                <a:gd name="T24" fmla="*/ 51 w 244"/>
                <a:gd name="T25" fmla="*/ 114 h 114"/>
                <a:gd name="T26" fmla="*/ 28 w 244"/>
                <a:gd name="T27" fmla="*/ 109 h 114"/>
                <a:gd name="T28" fmla="*/ 17 w 244"/>
                <a:gd name="T29" fmla="*/ 99 h 114"/>
                <a:gd name="T30" fmla="*/ 5 w 244"/>
                <a:gd name="T31" fmla="*/ 78 h 114"/>
                <a:gd name="T32" fmla="*/ 0 w 244"/>
                <a:gd name="T33" fmla="*/ 53 h 114"/>
                <a:gd name="T34" fmla="*/ 9 w 244"/>
                <a:gd name="T35" fmla="*/ 44 h 114"/>
                <a:gd name="T36" fmla="*/ 45 w 244"/>
                <a:gd name="T37" fmla="*/ 41 h 114"/>
                <a:gd name="T38" fmla="*/ 54 w 244"/>
                <a:gd name="T39" fmla="*/ 32 h 114"/>
                <a:gd name="T40" fmla="*/ 66 w 244"/>
                <a:gd name="T41" fmla="*/ 8 h 114"/>
                <a:gd name="T42" fmla="*/ 71 w 244"/>
                <a:gd name="T43" fmla="*/ 4 h 114"/>
                <a:gd name="T44" fmla="*/ 88 w 244"/>
                <a:gd name="T45" fmla="*/ 1 h 114"/>
                <a:gd name="T46" fmla="*/ 94 w 244"/>
                <a:gd name="T47" fmla="*/ 8 h 114"/>
                <a:gd name="T48" fmla="*/ 110 w 244"/>
                <a:gd name="T49" fmla="*/ 6 h 114"/>
                <a:gd name="T50" fmla="*/ 117 w 244"/>
                <a:gd name="T51" fmla="*/ 0 h 114"/>
                <a:gd name="T52" fmla="*/ 124 w 244"/>
                <a:gd name="T53" fmla="*/ 1 h 114"/>
                <a:gd name="T54" fmla="*/ 132 w 244"/>
                <a:gd name="T55" fmla="*/ 12 h 114"/>
                <a:gd name="T56" fmla="*/ 129 w 244"/>
                <a:gd name="T57" fmla="*/ 21 h 114"/>
                <a:gd name="T58" fmla="*/ 151 w 244"/>
                <a:gd name="T59" fmla="*/ 23 h 114"/>
                <a:gd name="T60" fmla="*/ 157 w 244"/>
                <a:gd name="T61" fmla="*/ 13 h 114"/>
                <a:gd name="T62" fmla="*/ 196 w 244"/>
                <a:gd name="T63" fmla="*/ 10 h 114"/>
                <a:gd name="T64" fmla="*/ 202 w 244"/>
                <a:gd name="T65" fmla="*/ 4 h 114"/>
                <a:gd name="T66" fmla="*/ 213 w 244"/>
                <a:gd name="T67" fmla="*/ 6 h 114"/>
                <a:gd name="T68" fmla="*/ 225 w 244"/>
                <a:gd name="T69" fmla="*/ 13 h 114"/>
                <a:gd name="T70" fmla="*/ 244 w 244"/>
                <a:gd name="T71" fmla="*/ 24 h 114"/>
                <a:gd name="T72" fmla="*/ 237 w 244"/>
                <a:gd name="T73" fmla="*/ 29 h 114"/>
                <a:gd name="T74" fmla="*/ 238 w 244"/>
                <a:gd name="T75" fmla="*/ 48 h 114"/>
                <a:gd name="T76" fmla="*/ 230 w 244"/>
                <a:gd name="T77" fmla="*/ 53 h 114"/>
                <a:gd name="T78" fmla="*/ 227 w 244"/>
                <a:gd name="T79"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114">
                  <a:moveTo>
                    <a:pt x="227" y="66"/>
                  </a:moveTo>
                  <a:lnTo>
                    <a:pt x="218" y="74"/>
                  </a:lnTo>
                  <a:lnTo>
                    <a:pt x="208" y="64"/>
                  </a:lnTo>
                  <a:lnTo>
                    <a:pt x="186" y="65"/>
                  </a:lnTo>
                  <a:lnTo>
                    <a:pt x="166" y="69"/>
                  </a:lnTo>
                  <a:lnTo>
                    <a:pt x="145" y="92"/>
                  </a:lnTo>
                  <a:lnTo>
                    <a:pt x="132" y="93"/>
                  </a:lnTo>
                  <a:lnTo>
                    <a:pt x="124" y="89"/>
                  </a:lnTo>
                  <a:lnTo>
                    <a:pt x="108" y="93"/>
                  </a:lnTo>
                  <a:lnTo>
                    <a:pt x="94" y="99"/>
                  </a:lnTo>
                  <a:lnTo>
                    <a:pt x="85" y="99"/>
                  </a:lnTo>
                  <a:lnTo>
                    <a:pt x="83" y="111"/>
                  </a:lnTo>
                  <a:lnTo>
                    <a:pt x="51" y="114"/>
                  </a:lnTo>
                  <a:lnTo>
                    <a:pt x="28" y="109"/>
                  </a:lnTo>
                  <a:lnTo>
                    <a:pt x="17" y="99"/>
                  </a:lnTo>
                  <a:lnTo>
                    <a:pt x="5" y="78"/>
                  </a:lnTo>
                  <a:lnTo>
                    <a:pt x="0" y="53"/>
                  </a:lnTo>
                  <a:lnTo>
                    <a:pt x="9" y="44"/>
                  </a:lnTo>
                  <a:lnTo>
                    <a:pt x="45" y="41"/>
                  </a:lnTo>
                  <a:lnTo>
                    <a:pt x="54" y="32"/>
                  </a:lnTo>
                  <a:lnTo>
                    <a:pt x="66" y="8"/>
                  </a:lnTo>
                  <a:lnTo>
                    <a:pt x="71" y="4"/>
                  </a:lnTo>
                  <a:lnTo>
                    <a:pt x="88" y="1"/>
                  </a:lnTo>
                  <a:lnTo>
                    <a:pt x="94" y="8"/>
                  </a:lnTo>
                  <a:lnTo>
                    <a:pt x="110" y="6"/>
                  </a:lnTo>
                  <a:lnTo>
                    <a:pt x="117" y="0"/>
                  </a:lnTo>
                  <a:lnTo>
                    <a:pt x="124" y="1"/>
                  </a:lnTo>
                  <a:lnTo>
                    <a:pt x="132" y="12"/>
                  </a:lnTo>
                  <a:lnTo>
                    <a:pt x="129" y="21"/>
                  </a:lnTo>
                  <a:lnTo>
                    <a:pt x="151" y="23"/>
                  </a:lnTo>
                  <a:lnTo>
                    <a:pt x="157" y="13"/>
                  </a:lnTo>
                  <a:lnTo>
                    <a:pt x="196" y="10"/>
                  </a:lnTo>
                  <a:lnTo>
                    <a:pt x="202" y="4"/>
                  </a:lnTo>
                  <a:lnTo>
                    <a:pt x="213" y="6"/>
                  </a:lnTo>
                  <a:lnTo>
                    <a:pt x="225" y="13"/>
                  </a:lnTo>
                  <a:lnTo>
                    <a:pt x="244" y="24"/>
                  </a:lnTo>
                  <a:lnTo>
                    <a:pt x="237" y="29"/>
                  </a:lnTo>
                  <a:lnTo>
                    <a:pt x="238" y="48"/>
                  </a:lnTo>
                  <a:lnTo>
                    <a:pt x="230" y="53"/>
                  </a:lnTo>
                  <a:lnTo>
                    <a:pt x="227" y="66"/>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20">
              <a:extLst>
                <a:ext uri="{FF2B5EF4-FFF2-40B4-BE49-F238E27FC236}">
                  <a16:creationId xmlns:a16="http://schemas.microsoft.com/office/drawing/2014/main" id="{5F6DA7DE-02CF-4539-89C7-8C5BCC0B374B}"/>
                </a:ext>
              </a:extLst>
            </p:cNvPr>
            <p:cNvSpPr>
              <a:spLocks/>
            </p:cNvSpPr>
            <p:nvPr/>
          </p:nvSpPr>
          <p:spPr bwMode="auto">
            <a:xfrm>
              <a:off x="5095369" y="4195844"/>
              <a:ext cx="488758" cy="297152"/>
            </a:xfrm>
            <a:custGeom>
              <a:avLst/>
              <a:gdLst>
                <a:gd name="T0" fmla="*/ 24 w 301"/>
                <a:gd name="T1" fmla="*/ 138 h 183"/>
                <a:gd name="T2" fmla="*/ 20 w 301"/>
                <a:gd name="T3" fmla="*/ 136 h 183"/>
                <a:gd name="T4" fmla="*/ 12 w 301"/>
                <a:gd name="T5" fmla="*/ 121 h 183"/>
                <a:gd name="T6" fmla="*/ 9 w 301"/>
                <a:gd name="T7" fmla="*/ 109 h 183"/>
                <a:gd name="T8" fmla="*/ 0 w 301"/>
                <a:gd name="T9" fmla="*/ 96 h 183"/>
                <a:gd name="T10" fmla="*/ 5 w 301"/>
                <a:gd name="T11" fmla="*/ 93 h 183"/>
                <a:gd name="T12" fmla="*/ 24 w 301"/>
                <a:gd name="T13" fmla="*/ 86 h 183"/>
                <a:gd name="T14" fmla="*/ 30 w 301"/>
                <a:gd name="T15" fmla="*/ 67 h 183"/>
                <a:gd name="T16" fmla="*/ 28 w 301"/>
                <a:gd name="T17" fmla="*/ 48 h 183"/>
                <a:gd name="T18" fmla="*/ 39 w 301"/>
                <a:gd name="T19" fmla="*/ 50 h 183"/>
                <a:gd name="T20" fmla="*/ 46 w 301"/>
                <a:gd name="T21" fmla="*/ 46 h 183"/>
                <a:gd name="T22" fmla="*/ 52 w 301"/>
                <a:gd name="T23" fmla="*/ 35 h 183"/>
                <a:gd name="T24" fmla="*/ 63 w 301"/>
                <a:gd name="T25" fmla="*/ 45 h 183"/>
                <a:gd name="T26" fmla="*/ 86 w 301"/>
                <a:gd name="T27" fmla="*/ 50 h 183"/>
                <a:gd name="T28" fmla="*/ 118 w 301"/>
                <a:gd name="T29" fmla="*/ 47 h 183"/>
                <a:gd name="T30" fmla="*/ 120 w 301"/>
                <a:gd name="T31" fmla="*/ 35 h 183"/>
                <a:gd name="T32" fmla="*/ 129 w 301"/>
                <a:gd name="T33" fmla="*/ 35 h 183"/>
                <a:gd name="T34" fmla="*/ 143 w 301"/>
                <a:gd name="T35" fmla="*/ 29 h 183"/>
                <a:gd name="T36" fmla="*/ 159 w 301"/>
                <a:gd name="T37" fmla="*/ 25 h 183"/>
                <a:gd name="T38" fmla="*/ 167 w 301"/>
                <a:gd name="T39" fmla="*/ 29 h 183"/>
                <a:gd name="T40" fmla="*/ 180 w 301"/>
                <a:gd name="T41" fmla="*/ 28 h 183"/>
                <a:gd name="T42" fmla="*/ 201 w 301"/>
                <a:gd name="T43" fmla="*/ 5 h 183"/>
                <a:gd name="T44" fmla="*/ 221 w 301"/>
                <a:gd name="T45" fmla="*/ 1 h 183"/>
                <a:gd name="T46" fmla="*/ 243 w 301"/>
                <a:gd name="T47" fmla="*/ 0 h 183"/>
                <a:gd name="T48" fmla="*/ 253 w 301"/>
                <a:gd name="T49" fmla="*/ 10 h 183"/>
                <a:gd name="T50" fmla="*/ 262 w 301"/>
                <a:gd name="T51" fmla="*/ 2 h 183"/>
                <a:gd name="T52" fmla="*/ 273 w 301"/>
                <a:gd name="T53" fmla="*/ 3 h 183"/>
                <a:gd name="T54" fmla="*/ 281 w 301"/>
                <a:gd name="T55" fmla="*/ 19 h 183"/>
                <a:gd name="T56" fmla="*/ 299 w 301"/>
                <a:gd name="T57" fmla="*/ 20 h 183"/>
                <a:gd name="T58" fmla="*/ 301 w 301"/>
                <a:gd name="T59" fmla="*/ 29 h 183"/>
                <a:gd name="T60" fmla="*/ 292 w 301"/>
                <a:gd name="T61" fmla="*/ 45 h 183"/>
                <a:gd name="T62" fmla="*/ 277 w 301"/>
                <a:gd name="T63" fmla="*/ 48 h 183"/>
                <a:gd name="T64" fmla="*/ 262 w 301"/>
                <a:gd name="T65" fmla="*/ 64 h 183"/>
                <a:gd name="T66" fmla="*/ 260 w 301"/>
                <a:gd name="T67" fmla="*/ 75 h 183"/>
                <a:gd name="T68" fmla="*/ 239 w 301"/>
                <a:gd name="T69" fmla="*/ 98 h 183"/>
                <a:gd name="T70" fmla="*/ 232 w 301"/>
                <a:gd name="T71" fmla="*/ 121 h 183"/>
                <a:gd name="T72" fmla="*/ 225 w 301"/>
                <a:gd name="T73" fmla="*/ 139 h 183"/>
                <a:gd name="T74" fmla="*/ 210 w 301"/>
                <a:gd name="T75" fmla="*/ 144 h 183"/>
                <a:gd name="T76" fmla="*/ 204 w 301"/>
                <a:gd name="T77" fmla="*/ 153 h 183"/>
                <a:gd name="T78" fmla="*/ 184 w 301"/>
                <a:gd name="T79" fmla="*/ 154 h 183"/>
                <a:gd name="T80" fmla="*/ 173 w 301"/>
                <a:gd name="T81" fmla="*/ 156 h 183"/>
                <a:gd name="T82" fmla="*/ 163 w 301"/>
                <a:gd name="T83" fmla="*/ 149 h 183"/>
                <a:gd name="T84" fmla="*/ 152 w 301"/>
                <a:gd name="T85" fmla="*/ 150 h 183"/>
                <a:gd name="T86" fmla="*/ 140 w 301"/>
                <a:gd name="T87" fmla="*/ 164 h 183"/>
                <a:gd name="T88" fmla="*/ 118 w 301"/>
                <a:gd name="T89" fmla="*/ 167 h 183"/>
                <a:gd name="T90" fmla="*/ 116 w 301"/>
                <a:gd name="T91" fmla="*/ 168 h 183"/>
                <a:gd name="T92" fmla="*/ 103 w 301"/>
                <a:gd name="T93" fmla="*/ 183 h 183"/>
                <a:gd name="T94" fmla="*/ 85 w 301"/>
                <a:gd name="T95" fmla="*/ 181 h 183"/>
                <a:gd name="T96" fmla="*/ 71 w 301"/>
                <a:gd name="T97" fmla="*/ 175 h 183"/>
                <a:gd name="T98" fmla="*/ 61 w 301"/>
                <a:gd name="T99" fmla="*/ 165 h 183"/>
                <a:gd name="T100" fmla="*/ 47 w 301"/>
                <a:gd name="T101" fmla="*/ 160 h 183"/>
                <a:gd name="T102" fmla="*/ 40 w 301"/>
                <a:gd name="T103" fmla="*/ 145 h 183"/>
                <a:gd name="T104" fmla="*/ 32 w 301"/>
                <a:gd name="T105" fmla="*/ 142 h 183"/>
                <a:gd name="T106" fmla="*/ 24 w 301"/>
                <a:gd name="T107"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183">
                  <a:moveTo>
                    <a:pt x="24" y="138"/>
                  </a:moveTo>
                  <a:lnTo>
                    <a:pt x="20" y="136"/>
                  </a:lnTo>
                  <a:lnTo>
                    <a:pt x="12" y="121"/>
                  </a:lnTo>
                  <a:lnTo>
                    <a:pt x="9" y="109"/>
                  </a:lnTo>
                  <a:lnTo>
                    <a:pt x="0" y="96"/>
                  </a:lnTo>
                  <a:lnTo>
                    <a:pt x="5" y="93"/>
                  </a:lnTo>
                  <a:lnTo>
                    <a:pt x="24" y="86"/>
                  </a:lnTo>
                  <a:lnTo>
                    <a:pt x="30" y="67"/>
                  </a:lnTo>
                  <a:lnTo>
                    <a:pt x="28" y="48"/>
                  </a:lnTo>
                  <a:lnTo>
                    <a:pt x="39" y="50"/>
                  </a:lnTo>
                  <a:lnTo>
                    <a:pt x="46" y="46"/>
                  </a:lnTo>
                  <a:lnTo>
                    <a:pt x="52" y="35"/>
                  </a:lnTo>
                  <a:lnTo>
                    <a:pt x="63" y="45"/>
                  </a:lnTo>
                  <a:lnTo>
                    <a:pt x="86" y="50"/>
                  </a:lnTo>
                  <a:lnTo>
                    <a:pt x="118" y="47"/>
                  </a:lnTo>
                  <a:lnTo>
                    <a:pt x="120" y="35"/>
                  </a:lnTo>
                  <a:lnTo>
                    <a:pt x="129" y="35"/>
                  </a:lnTo>
                  <a:lnTo>
                    <a:pt x="143" y="29"/>
                  </a:lnTo>
                  <a:lnTo>
                    <a:pt x="159" y="25"/>
                  </a:lnTo>
                  <a:lnTo>
                    <a:pt x="167" y="29"/>
                  </a:lnTo>
                  <a:lnTo>
                    <a:pt x="180" y="28"/>
                  </a:lnTo>
                  <a:lnTo>
                    <a:pt x="201" y="5"/>
                  </a:lnTo>
                  <a:lnTo>
                    <a:pt x="221" y="1"/>
                  </a:lnTo>
                  <a:lnTo>
                    <a:pt x="243" y="0"/>
                  </a:lnTo>
                  <a:lnTo>
                    <a:pt x="253" y="10"/>
                  </a:lnTo>
                  <a:lnTo>
                    <a:pt x="262" y="2"/>
                  </a:lnTo>
                  <a:lnTo>
                    <a:pt x="273" y="3"/>
                  </a:lnTo>
                  <a:lnTo>
                    <a:pt x="281" y="19"/>
                  </a:lnTo>
                  <a:lnTo>
                    <a:pt x="299" y="20"/>
                  </a:lnTo>
                  <a:lnTo>
                    <a:pt x="301" y="29"/>
                  </a:lnTo>
                  <a:lnTo>
                    <a:pt x="292" y="45"/>
                  </a:lnTo>
                  <a:lnTo>
                    <a:pt x="277" y="48"/>
                  </a:lnTo>
                  <a:lnTo>
                    <a:pt x="262" y="64"/>
                  </a:lnTo>
                  <a:lnTo>
                    <a:pt x="260" y="75"/>
                  </a:lnTo>
                  <a:lnTo>
                    <a:pt x="239" y="98"/>
                  </a:lnTo>
                  <a:lnTo>
                    <a:pt x="232" y="121"/>
                  </a:lnTo>
                  <a:lnTo>
                    <a:pt x="225" y="139"/>
                  </a:lnTo>
                  <a:lnTo>
                    <a:pt x="210" y="144"/>
                  </a:lnTo>
                  <a:lnTo>
                    <a:pt x="204" y="153"/>
                  </a:lnTo>
                  <a:lnTo>
                    <a:pt x="184" y="154"/>
                  </a:lnTo>
                  <a:lnTo>
                    <a:pt x="173" y="156"/>
                  </a:lnTo>
                  <a:lnTo>
                    <a:pt x="163" y="149"/>
                  </a:lnTo>
                  <a:lnTo>
                    <a:pt x="152" y="150"/>
                  </a:lnTo>
                  <a:lnTo>
                    <a:pt x="140" y="164"/>
                  </a:lnTo>
                  <a:lnTo>
                    <a:pt x="118" y="167"/>
                  </a:lnTo>
                  <a:lnTo>
                    <a:pt x="116" y="168"/>
                  </a:lnTo>
                  <a:lnTo>
                    <a:pt x="103" y="183"/>
                  </a:lnTo>
                  <a:lnTo>
                    <a:pt x="85" y="181"/>
                  </a:lnTo>
                  <a:lnTo>
                    <a:pt x="71" y="175"/>
                  </a:lnTo>
                  <a:lnTo>
                    <a:pt x="61" y="165"/>
                  </a:lnTo>
                  <a:lnTo>
                    <a:pt x="47" y="160"/>
                  </a:lnTo>
                  <a:lnTo>
                    <a:pt x="40" y="145"/>
                  </a:lnTo>
                  <a:lnTo>
                    <a:pt x="32" y="142"/>
                  </a:lnTo>
                  <a:lnTo>
                    <a:pt x="24" y="138"/>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21">
              <a:extLst>
                <a:ext uri="{FF2B5EF4-FFF2-40B4-BE49-F238E27FC236}">
                  <a16:creationId xmlns:a16="http://schemas.microsoft.com/office/drawing/2014/main" id="{D7113473-084E-49E4-A539-06CD7CA3FD67}"/>
                </a:ext>
              </a:extLst>
            </p:cNvPr>
            <p:cNvSpPr>
              <a:spLocks/>
            </p:cNvSpPr>
            <p:nvPr/>
          </p:nvSpPr>
          <p:spPr bwMode="auto">
            <a:xfrm>
              <a:off x="5561394" y="4622897"/>
              <a:ext cx="488758" cy="340993"/>
            </a:xfrm>
            <a:custGeom>
              <a:avLst/>
              <a:gdLst>
                <a:gd name="T0" fmla="*/ 1 w 301"/>
                <a:gd name="T1" fmla="*/ 143 h 210"/>
                <a:gd name="T2" fmla="*/ 12 w 301"/>
                <a:gd name="T3" fmla="*/ 162 h 210"/>
                <a:gd name="T4" fmla="*/ 28 w 301"/>
                <a:gd name="T5" fmla="*/ 177 h 210"/>
                <a:gd name="T6" fmla="*/ 37 w 301"/>
                <a:gd name="T7" fmla="*/ 185 h 210"/>
                <a:gd name="T8" fmla="*/ 36 w 301"/>
                <a:gd name="T9" fmla="*/ 189 h 210"/>
                <a:gd name="T10" fmla="*/ 29 w 301"/>
                <a:gd name="T11" fmla="*/ 195 h 210"/>
                <a:gd name="T12" fmla="*/ 29 w 301"/>
                <a:gd name="T13" fmla="*/ 210 h 210"/>
                <a:gd name="T14" fmla="*/ 59 w 301"/>
                <a:gd name="T15" fmla="*/ 209 h 210"/>
                <a:gd name="T16" fmla="*/ 80 w 301"/>
                <a:gd name="T17" fmla="*/ 199 h 210"/>
                <a:gd name="T18" fmla="*/ 102 w 301"/>
                <a:gd name="T19" fmla="*/ 189 h 210"/>
                <a:gd name="T20" fmla="*/ 120 w 301"/>
                <a:gd name="T21" fmla="*/ 188 h 210"/>
                <a:gd name="T22" fmla="*/ 133 w 301"/>
                <a:gd name="T23" fmla="*/ 189 h 210"/>
                <a:gd name="T24" fmla="*/ 145 w 301"/>
                <a:gd name="T25" fmla="*/ 188 h 210"/>
                <a:gd name="T26" fmla="*/ 160 w 301"/>
                <a:gd name="T27" fmla="*/ 192 h 210"/>
                <a:gd name="T28" fmla="*/ 163 w 301"/>
                <a:gd name="T29" fmla="*/ 189 h 210"/>
                <a:gd name="T30" fmla="*/ 181 w 301"/>
                <a:gd name="T31" fmla="*/ 192 h 210"/>
                <a:gd name="T32" fmla="*/ 177 w 301"/>
                <a:gd name="T33" fmla="*/ 177 h 210"/>
                <a:gd name="T34" fmla="*/ 175 w 301"/>
                <a:gd name="T35" fmla="*/ 166 h 210"/>
                <a:gd name="T36" fmla="*/ 182 w 301"/>
                <a:gd name="T37" fmla="*/ 160 h 210"/>
                <a:gd name="T38" fmla="*/ 197 w 301"/>
                <a:gd name="T39" fmla="*/ 158 h 210"/>
                <a:gd name="T40" fmla="*/ 209 w 301"/>
                <a:gd name="T41" fmla="*/ 140 h 210"/>
                <a:gd name="T42" fmla="*/ 234 w 301"/>
                <a:gd name="T43" fmla="*/ 132 h 210"/>
                <a:gd name="T44" fmla="*/ 239 w 301"/>
                <a:gd name="T45" fmla="*/ 140 h 210"/>
                <a:gd name="T46" fmla="*/ 275 w 301"/>
                <a:gd name="T47" fmla="*/ 140 h 210"/>
                <a:gd name="T48" fmla="*/ 275 w 301"/>
                <a:gd name="T49" fmla="*/ 138 h 210"/>
                <a:gd name="T50" fmla="*/ 274 w 301"/>
                <a:gd name="T51" fmla="*/ 132 h 210"/>
                <a:gd name="T52" fmla="*/ 260 w 301"/>
                <a:gd name="T53" fmla="*/ 112 h 210"/>
                <a:gd name="T54" fmla="*/ 254 w 301"/>
                <a:gd name="T55" fmla="*/ 114 h 210"/>
                <a:gd name="T56" fmla="*/ 244 w 301"/>
                <a:gd name="T57" fmla="*/ 115 h 210"/>
                <a:gd name="T58" fmla="*/ 245 w 301"/>
                <a:gd name="T59" fmla="*/ 108 h 210"/>
                <a:gd name="T60" fmla="*/ 267 w 301"/>
                <a:gd name="T61" fmla="*/ 87 h 210"/>
                <a:gd name="T62" fmla="*/ 263 w 301"/>
                <a:gd name="T63" fmla="*/ 68 h 210"/>
                <a:gd name="T64" fmla="*/ 267 w 301"/>
                <a:gd name="T65" fmla="*/ 60 h 210"/>
                <a:gd name="T66" fmla="*/ 286 w 301"/>
                <a:gd name="T67" fmla="*/ 41 h 210"/>
                <a:gd name="T68" fmla="*/ 297 w 301"/>
                <a:gd name="T69" fmla="*/ 39 h 210"/>
                <a:gd name="T70" fmla="*/ 301 w 301"/>
                <a:gd name="T71" fmla="*/ 34 h 210"/>
                <a:gd name="T72" fmla="*/ 296 w 301"/>
                <a:gd name="T73" fmla="*/ 24 h 210"/>
                <a:gd name="T74" fmla="*/ 280 w 301"/>
                <a:gd name="T75" fmla="*/ 22 h 210"/>
                <a:gd name="T76" fmla="*/ 271 w 301"/>
                <a:gd name="T77" fmla="*/ 12 h 210"/>
                <a:gd name="T78" fmla="*/ 251 w 301"/>
                <a:gd name="T79" fmla="*/ 10 h 210"/>
                <a:gd name="T80" fmla="*/ 244 w 301"/>
                <a:gd name="T81" fmla="*/ 5 h 210"/>
                <a:gd name="T82" fmla="*/ 231 w 301"/>
                <a:gd name="T83" fmla="*/ 0 h 210"/>
                <a:gd name="T84" fmla="*/ 177 w 301"/>
                <a:gd name="T85" fmla="*/ 22 h 210"/>
                <a:gd name="T86" fmla="*/ 147 w 301"/>
                <a:gd name="T87" fmla="*/ 50 h 210"/>
                <a:gd name="T88" fmla="*/ 119 w 301"/>
                <a:gd name="T89" fmla="*/ 51 h 210"/>
                <a:gd name="T90" fmla="*/ 108 w 301"/>
                <a:gd name="T91" fmla="*/ 47 h 210"/>
                <a:gd name="T92" fmla="*/ 91 w 301"/>
                <a:gd name="T93" fmla="*/ 55 h 210"/>
                <a:gd name="T94" fmla="*/ 73 w 301"/>
                <a:gd name="T95" fmla="*/ 52 h 210"/>
                <a:gd name="T96" fmla="*/ 43 w 301"/>
                <a:gd name="T97" fmla="*/ 54 h 210"/>
                <a:gd name="T98" fmla="*/ 25 w 301"/>
                <a:gd name="T99" fmla="*/ 44 h 210"/>
                <a:gd name="T100" fmla="*/ 25 w 301"/>
                <a:gd name="T101" fmla="*/ 29 h 210"/>
                <a:gd name="T102" fmla="*/ 12 w 301"/>
                <a:gd name="T103" fmla="*/ 27 h 210"/>
                <a:gd name="T104" fmla="*/ 0 w 301"/>
                <a:gd name="T105" fmla="*/ 37 h 210"/>
                <a:gd name="T106" fmla="*/ 0 w 301"/>
                <a:gd name="T107" fmla="*/ 61 h 210"/>
                <a:gd name="T108" fmla="*/ 11 w 301"/>
                <a:gd name="T109" fmla="*/ 67 h 210"/>
                <a:gd name="T110" fmla="*/ 22 w 301"/>
                <a:gd name="T111" fmla="*/ 78 h 210"/>
                <a:gd name="T112" fmla="*/ 22 w 301"/>
                <a:gd name="T113" fmla="*/ 94 h 210"/>
                <a:gd name="T114" fmla="*/ 18 w 301"/>
                <a:gd name="T115" fmla="*/ 103 h 210"/>
                <a:gd name="T116" fmla="*/ 7 w 301"/>
                <a:gd name="T117" fmla="*/ 103 h 210"/>
                <a:gd name="T118" fmla="*/ 1 w 301"/>
                <a:gd name="T119" fmla="*/ 14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210">
                  <a:moveTo>
                    <a:pt x="1" y="143"/>
                  </a:moveTo>
                  <a:lnTo>
                    <a:pt x="12" y="162"/>
                  </a:lnTo>
                  <a:lnTo>
                    <a:pt x="28" y="177"/>
                  </a:lnTo>
                  <a:lnTo>
                    <a:pt x="37" y="185"/>
                  </a:lnTo>
                  <a:lnTo>
                    <a:pt x="36" y="189"/>
                  </a:lnTo>
                  <a:lnTo>
                    <a:pt x="29" y="195"/>
                  </a:lnTo>
                  <a:lnTo>
                    <a:pt x="29" y="210"/>
                  </a:lnTo>
                  <a:lnTo>
                    <a:pt x="59" y="209"/>
                  </a:lnTo>
                  <a:lnTo>
                    <a:pt x="80" y="199"/>
                  </a:lnTo>
                  <a:lnTo>
                    <a:pt x="102" y="189"/>
                  </a:lnTo>
                  <a:lnTo>
                    <a:pt x="120" y="188"/>
                  </a:lnTo>
                  <a:lnTo>
                    <a:pt x="133" y="189"/>
                  </a:lnTo>
                  <a:lnTo>
                    <a:pt x="145" y="188"/>
                  </a:lnTo>
                  <a:lnTo>
                    <a:pt x="160" y="192"/>
                  </a:lnTo>
                  <a:lnTo>
                    <a:pt x="163" y="189"/>
                  </a:lnTo>
                  <a:lnTo>
                    <a:pt x="181" y="192"/>
                  </a:lnTo>
                  <a:lnTo>
                    <a:pt x="177" y="177"/>
                  </a:lnTo>
                  <a:lnTo>
                    <a:pt x="175" y="166"/>
                  </a:lnTo>
                  <a:lnTo>
                    <a:pt x="182" y="160"/>
                  </a:lnTo>
                  <a:lnTo>
                    <a:pt x="197" y="158"/>
                  </a:lnTo>
                  <a:lnTo>
                    <a:pt x="209" y="140"/>
                  </a:lnTo>
                  <a:lnTo>
                    <a:pt x="234" y="132"/>
                  </a:lnTo>
                  <a:lnTo>
                    <a:pt x="239" y="140"/>
                  </a:lnTo>
                  <a:lnTo>
                    <a:pt x="275" y="140"/>
                  </a:lnTo>
                  <a:lnTo>
                    <a:pt x="275" y="138"/>
                  </a:lnTo>
                  <a:lnTo>
                    <a:pt x="274" y="132"/>
                  </a:lnTo>
                  <a:lnTo>
                    <a:pt x="260" y="112"/>
                  </a:lnTo>
                  <a:lnTo>
                    <a:pt x="254" y="114"/>
                  </a:lnTo>
                  <a:lnTo>
                    <a:pt x="244" y="115"/>
                  </a:lnTo>
                  <a:lnTo>
                    <a:pt x="245" y="108"/>
                  </a:lnTo>
                  <a:lnTo>
                    <a:pt x="267" y="87"/>
                  </a:lnTo>
                  <a:lnTo>
                    <a:pt x="263" y="68"/>
                  </a:lnTo>
                  <a:lnTo>
                    <a:pt x="267" y="60"/>
                  </a:lnTo>
                  <a:lnTo>
                    <a:pt x="286" y="41"/>
                  </a:lnTo>
                  <a:lnTo>
                    <a:pt x="297" y="39"/>
                  </a:lnTo>
                  <a:lnTo>
                    <a:pt x="301" y="34"/>
                  </a:lnTo>
                  <a:lnTo>
                    <a:pt x="296" y="24"/>
                  </a:lnTo>
                  <a:lnTo>
                    <a:pt x="280" y="22"/>
                  </a:lnTo>
                  <a:lnTo>
                    <a:pt x="271" y="12"/>
                  </a:lnTo>
                  <a:lnTo>
                    <a:pt x="251" y="10"/>
                  </a:lnTo>
                  <a:lnTo>
                    <a:pt x="244" y="5"/>
                  </a:lnTo>
                  <a:lnTo>
                    <a:pt x="231" y="0"/>
                  </a:lnTo>
                  <a:lnTo>
                    <a:pt x="177" y="22"/>
                  </a:lnTo>
                  <a:lnTo>
                    <a:pt x="147" y="50"/>
                  </a:lnTo>
                  <a:lnTo>
                    <a:pt x="119" y="51"/>
                  </a:lnTo>
                  <a:lnTo>
                    <a:pt x="108" y="47"/>
                  </a:lnTo>
                  <a:lnTo>
                    <a:pt x="91" y="55"/>
                  </a:lnTo>
                  <a:lnTo>
                    <a:pt x="73" y="52"/>
                  </a:lnTo>
                  <a:lnTo>
                    <a:pt x="43" y="54"/>
                  </a:lnTo>
                  <a:lnTo>
                    <a:pt x="25" y="44"/>
                  </a:lnTo>
                  <a:lnTo>
                    <a:pt x="25" y="29"/>
                  </a:lnTo>
                  <a:lnTo>
                    <a:pt x="12" y="27"/>
                  </a:lnTo>
                  <a:lnTo>
                    <a:pt x="0" y="37"/>
                  </a:lnTo>
                  <a:lnTo>
                    <a:pt x="0" y="61"/>
                  </a:lnTo>
                  <a:lnTo>
                    <a:pt x="11" y="67"/>
                  </a:lnTo>
                  <a:lnTo>
                    <a:pt x="22" y="78"/>
                  </a:lnTo>
                  <a:lnTo>
                    <a:pt x="22" y="94"/>
                  </a:lnTo>
                  <a:lnTo>
                    <a:pt x="18" y="103"/>
                  </a:lnTo>
                  <a:lnTo>
                    <a:pt x="7" y="103"/>
                  </a:lnTo>
                  <a:lnTo>
                    <a:pt x="1" y="143"/>
                  </a:lnTo>
                  <a:close/>
                </a:path>
              </a:pathLst>
            </a:custGeom>
            <a:solidFill>
              <a:schemeClr val="accent1"/>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22">
              <a:extLst>
                <a:ext uri="{FF2B5EF4-FFF2-40B4-BE49-F238E27FC236}">
                  <a16:creationId xmlns:a16="http://schemas.microsoft.com/office/drawing/2014/main" id="{5E32E686-A47C-414D-AB69-254F508F9EF1}"/>
                </a:ext>
              </a:extLst>
            </p:cNvPr>
            <p:cNvSpPr>
              <a:spLocks/>
            </p:cNvSpPr>
            <p:nvPr/>
          </p:nvSpPr>
          <p:spPr bwMode="auto">
            <a:xfrm>
              <a:off x="4900515" y="4351727"/>
              <a:ext cx="233824" cy="162378"/>
            </a:xfrm>
            <a:custGeom>
              <a:avLst/>
              <a:gdLst>
                <a:gd name="T0" fmla="*/ 8 w 144"/>
                <a:gd name="T1" fmla="*/ 89 h 100"/>
                <a:gd name="T2" fmla="*/ 14 w 144"/>
                <a:gd name="T3" fmla="*/ 93 h 100"/>
                <a:gd name="T4" fmla="*/ 19 w 144"/>
                <a:gd name="T5" fmla="*/ 91 h 100"/>
                <a:gd name="T6" fmla="*/ 28 w 144"/>
                <a:gd name="T7" fmla="*/ 87 h 100"/>
                <a:gd name="T8" fmla="*/ 35 w 144"/>
                <a:gd name="T9" fmla="*/ 89 h 100"/>
                <a:gd name="T10" fmla="*/ 41 w 144"/>
                <a:gd name="T11" fmla="*/ 85 h 100"/>
                <a:gd name="T12" fmla="*/ 48 w 144"/>
                <a:gd name="T13" fmla="*/ 85 h 100"/>
                <a:gd name="T14" fmla="*/ 55 w 144"/>
                <a:gd name="T15" fmla="*/ 92 h 100"/>
                <a:gd name="T16" fmla="*/ 70 w 144"/>
                <a:gd name="T17" fmla="*/ 99 h 100"/>
                <a:gd name="T18" fmla="*/ 84 w 144"/>
                <a:gd name="T19" fmla="*/ 100 h 100"/>
                <a:gd name="T20" fmla="*/ 85 w 144"/>
                <a:gd name="T21" fmla="*/ 88 h 100"/>
                <a:gd name="T22" fmla="*/ 91 w 144"/>
                <a:gd name="T23" fmla="*/ 70 h 100"/>
                <a:gd name="T24" fmla="*/ 104 w 144"/>
                <a:gd name="T25" fmla="*/ 69 h 100"/>
                <a:gd name="T26" fmla="*/ 99 w 144"/>
                <a:gd name="T27" fmla="*/ 52 h 100"/>
                <a:gd name="T28" fmla="*/ 104 w 144"/>
                <a:gd name="T29" fmla="*/ 45 h 100"/>
                <a:gd name="T30" fmla="*/ 124 w 144"/>
                <a:gd name="T31" fmla="*/ 41 h 100"/>
                <a:gd name="T32" fmla="*/ 131 w 144"/>
                <a:gd name="T33" fmla="*/ 46 h 100"/>
                <a:gd name="T34" fmla="*/ 143 w 144"/>
                <a:gd name="T35" fmla="*/ 42 h 100"/>
                <a:gd name="T36" fmla="*/ 144 w 144"/>
                <a:gd name="T37" fmla="*/ 42 h 100"/>
                <a:gd name="T38" fmla="*/ 140 w 144"/>
                <a:gd name="T39" fmla="*/ 40 h 100"/>
                <a:gd name="T40" fmla="*/ 132 w 144"/>
                <a:gd name="T41" fmla="*/ 25 h 100"/>
                <a:gd name="T42" fmla="*/ 129 w 144"/>
                <a:gd name="T43" fmla="*/ 13 h 100"/>
                <a:gd name="T44" fmla="*/ 120 w 144"/>
                <a:gd name="T45" fmla="*/ 0 h 100"/>
                <a:gd name="T46" fmla="*/ 116 w 144"/>
                <a:gd name="T47" fmla="*/ 7 h 100"/>
                <a:gd name="T48" fmla="*/ 118 w 144"/>
                <a:gd name="T49" fmla="*/ 17 h 100"/>
                <a:gd name="T50" fmla="*/ 98 w 144"/>
                <a:gd name="T51" fmla="*/ 15 h 100"/>
                <a:gd name="T52" fmla="*/ 78 w 144"/>
                <a:gd name="T53" fmla="*/ 15 h 100"/>
                <a:gd name="T54" fmla="*/ 68 w 144"/>
                <a:gd name="T55" fmla="*/ 23 h 100"/>
                <a:gd name="T56" fmla="*/ 33 w 144"/>
                <a:gd name="T57" fmla="*/ 25 h 100"/>
                <a:gd name="T58" fmla="*/ 14 w 144"/>
                <a:gd name="T59" fmla="*/ 24 h 100"/>
                <a:gd name="T60" fmla="*/ 0 w 144"/>
                <a:gd name="T61" fmla="*/ 35 h 100"/>
                <a:gd name="T62" fmla="*/ 7 w 144"/>
                <a:gd name="T63" fmla="*/ 42 h 100"/>
                <a:gd name="T64" fmla="*/ 7 w 144"/>
                <a:gd name="T65" fmla="*/ 54 h 100"/>
                <a:gd name="T66" fmla="*/ 4 w 144"/>
                <a:gd name="T67" fmla="*/ 57 h 100"/>
                <a:gd name="T68" fmla="*/ 13 w 144"/>
                <a:gd name="T69" fmla="*/ 69 h 100"/>
                <a:gd name="T70" fmla="*/ 16 w 144"/>
                <a:gd name="T71" fmla="*/ 75 h 100"/>
                <a:gd name="T72" fmla="*/ 11 w 144"/>
                <a:gd name="T73" fmla="*/ 77 h 100"/>
                <a:gd name="T74" fmla="*/ 11 w 144"/>
                <a:gd name="T75" fmla="*/ 77 h 100"/>
                <a:gd name="T76" fmla="*/ 12 w 144"/>
                <a:gd name="T77" fmla="*/ 80 h 100"/>
                <a:gd name="T78" fmla="*/ 8 w 144"/>
                <a:gd name="T79"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100">
                  <a:moveTo>
                    <a:pt x="8" y="89"/>
                  </a:moveTo>
                  <a:lnTo>
                    <a:pt x="14" y="93"/>
                  </a:lnTo>
                  <a:lnTo>
                    <a:pt x="19" y="91"/>
                  </a:lnTo>
                  <a:lnTo>
                    <a:pt x="28" y="87"/>
                  </a:lnTo>
                  <a:lnTo>
                    <a:pt x="35" y="89"/>
                  </a:lnTo>
                  <a:lnTo>
                    <a:pt x="41" y="85"/>
                  </a:lnTo>
                  <a:lnTo>
                    <a:pt x="48" y="85"/>
                  </a:lnTo>
                  <a:lnTo>
                    <a:pt x="55" y="92"/>
                  </a:lnTo>
                  <a:lnTo>
                    <a:pt x="70" y="99"/>
                  </a:lnTo>
                  <a:lnTo>
                    <a:pt x="84" y="100"/>
                  </a:lnTo>
                  <a:lnTo>
                    <a:pt x="85" y="88"/>
                  </a:lnTo>
                  <a:lnTo>
                    <a:pt x="91" y="70"/>
                  </a:lnTo>
                  <a:lnTo>
                    <a:pt x="104" y="69"/>
                  </a:lnTo>
                  <a:lnTo>
                    <a:pt x="99" y="52"/>
                  </a:lnTo>
                  <a:lnTo>
                    <a:pt x="104" y="45"/>
                  </a:lnTo>
                  <a:lnTo>
                    <a:pt x="124" y="41"/>
                  </a:lnTo>
                  <a:lnTo>
                    <a:pt x="131" y="46"/>
                  </a:lnTo>
                  <a:lnTo>
                    <a:pt x="143" y="42"/>
                  </a:lnTo>
                  <a:lnTo>
                    <a:pt x="144" y="42"/>
                  </a:lnTo>
                  <a:lnTo>
                    <a:pt x="140" y="40"/>
                  </a:lnTo>
                  <a:lnTo>
                    <a:pt x="132" y="25"/>
                  </a:lnTo>
                  <a:lnTo>
                    <a:pt x="129" y="13"/>
                  </a:lnTo>
                  <a:lnTo>
                    <a:pt x="120" y="0"/>
                  </a:lnTo>
                  <a:lnTo>
                    <a:pt x="116" y="7"/>
                  </a:lnTo>
                  <a:lnTo>
                    <a:pt x="118" y="17"/>
                  </a:lnTo>
                  <a:lnTo>
                    <a:pt x="98" y="15"/>
                  </a:lnTo>
                  <a:lnTo>
                    <a:pt x="78" y="15"/>
                  </a:lnTo>
                  <a:lnTo>
                    <a:pt x="68" y="23"/>
                  </a:lnTo>
                  <a:lnTo>
                    <a:pt x="33" y="25"/>
                  </a:lnTo>
                  <a:lnTo>
                    <a:pt x="14" y="24"/>
                  </a:lnTo>
                  <a:lnTo>
                    <a:pt x="0" y="35"/>
                  </a:lnTo>
                  <a:lnTo>
                    <a:pt x="7" y="42"/>
                  </a:lnTo>
                  <a:lnTo>
                    <a:pt x="7" y="54"/>
                  </a:lnTo>
                  <a:lnTo>
                    <a:pt x="4" y="57"/>
                  </a:lnTo>
                  <a:lnTo>
                    <a:pt x="13" y="69"/>
                  </a:lnTo>
                  <a:lnTo>
                    <a:pt x="16" y="75"/>
                  </a:lnTo>
                  <a:lnTo>
                    <a:pt x="11" y="77"/>
                  </a:lnTo>
                  <a:lnTo>
                    <a:pt x="11" y="77"/>
                  </a:lnTo>
                  <a:lnTo>
                    <a:pt x="12" y="80"/>
                  </a:lnTo>
                  <a:lnTo>
                    <a:pt x="8" y="89"/>
                  </a:lnTo>
                  <a:close/>
                </a:path>
              </a:pathLst>
            </a:custGeom>
            <a:solidFill>
              <a:schemeClr val="bg2">
                <a:lumMod val="85000"/>
              </a:schemeClr>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23">
              <a:extLst>
                <a:ext uri="{FF2B5EF4-FFF2-40B4-BE49-F238E27FC236}">
                  <a16:creationId xmlns:a16="http://schemas.microsoft.com/office/drawing/2014/main" id="{006D6443-9473-43A2-A33B-C5F9B6628918}"/>
                </a:ext>
              </a:extLst>
            </p:cNvPr>
            <p:cNvSpPr>
              <a:spLocks/>
            </p:cNvSpPr>
            <p:nvPr/>
          </p:nvSpPr>
          <p:spPr bwMode="auto">
            <a:xfrm>
              <a:off x="4411758" y="3937663"/>
              <a:ext cx="48713" cy="68199"/>
            </a:xfrm>
            <a:custGeom>
              <a:avLst/>
              <a:gdLst>
                <a:gd name="T0" fmla="*/ 19 w 30"/>
                <a:gd name="T1" fmla="*/ 0 h 42"/>
                <a:gd name="T2" fmla="*/ 3 w 30"/>
                <a:gd name="T3" fmla="*/ 11 h 42"/>
                <a:gd name="T4" fmla="*/ 0 w 30"/>
                <a:gd name="T5" fmla="*/ 22 h 42"/>
                <a:gd name="T6" fmla="*/ 2 w 30"/>
                <a:gd name="T7" fmla="*/ 39 h 42"/>
                <a:gd name="T8" fmla="*/ 7 w 30"/>
                <a:gd name="T9" fmla="*/ 39 h 42"/>
                <a:gd name="T10" fmla="*/ 19 w 30"/>
                <a:gd name="T11" fmla="*/ 42 h 42"/>
                <a:gd name="T12" fmla="*/ 30 w 30"/>
                <a:gd name="T13" fmla="*/ 27 h 42"/>
                <a:gd name="T14" fmla="*/ 23 w 30"/>
                <a:gd name="T15" fmla="*/ 19 h 42"/>
                <a:gd name="T16" fmla="*/ 19 w 30"/>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19" y="0"/>
                  </a:moveTo>
                  <a:lnTo>
                    <a:pt x="3" y="11"/>
                  </a:lnTo>
                  <a:lnTo>
                    <a:pt x="0" y="22"/>
                  </a:lnTo>
                  <a:lnTo>
                    <a:pt x="2" y="39"/>
                  </a:lnTo>
                  <a:lnTo>
                    <a:pt x="7" y="39"/>
                  </a:lnTo>
                  <a:lnTo>
                    <a:pt x="19" y="42"/>
                  </a:lnTo>
                  <a:lnTo>
                    <a:pt x="30" y="27"/>
                  </a:lnTo>
                  <a:lnTo>
                    <a:pt x="23" y="19"/>
                  </a:lnTo>
                  <a:lnTo>
                    <a:pt x="19"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24">
              <a:extLst>
                <a:ext uri="{FF2B5EF4-FFF2-40B4-BE49-F238E27FC236}">
                  <a16:creationId xmlns:a16="http://schemas.microsoft.com/office/drawing/2014/main" id="{4C8E6B8D-0427-487C-BD79-FB965CC6C32B}"/>
                </a:ext>
              </a:extLst>
            </p:cNvPr>
            <p:cNvSpPr>
              <a:spLocks/>
            </p:cNvSpPr>
            <p:nvPr/>
          </p:nvSpPr>
          <p:spPr bwMode="auto">
            <a:xfrm>
              <a:off x="2997447" y="4454024"/>
              <a:ext cx="342618" cy="540719"/>
            </a:xfrm>
            <a:custGeom>
              <a:avLst/>
              <a:gdLst>
                <a:gd name="T0" fmla="*/ 79 w 211"/>
                <a:gd name="T1" fmla="*/ 306 h 333"/>
                <a:gd name="T2" fmla="*/ 95 w 211"/>
                <a:gd name="T3" fmla="*/ 293 h 333"/>
                <a:gd name="T4" fmla="*/ 109 w 211"/>
                <a:gd name="T5" fmla="*/ 283 h 333"/>
                <a:gd name="T6" fmla="*/ 99 w 211"/>
                <a:gd name="T7" fmla="*/ 262 h 333"/>
                <a:gd name="T8" fmla="*/ 109 w 211"/>
                <a:gd name="T9" fmla="*/ 242 h 333"/>
                <a:gd name="T10" fmla="*/ 124 w 211"/>
                <a:gd name="T11" fmla="*/ 217 h 333"/>
                <a:gd name="T12" fmla="*/ 116 w 211"/>
                <a:gd name="T13" fmla="*/ 193 h 333"/>
                <a:gd name="T14" fmla="*/ 113 w 211"/>
                <a:gd name="T15" fmla="*/ 175 h 333"/>
                <a:gd name="T16" fmla="*/ 148 w 211"/>
                <a:gd name="T17" fmla="*/ 156 h 333"/>
                <a:gd name="T18" fmla="*/ 155 w 211"/>
                <a:gd name="T19" fmla="*/ 138 h 333"/>
                <a:gd name="T20" fmla="*/ 165 w 211"/>
                <a:gd name="T21" fmla="*/ 103 h 333"/>
                <a:gd name="T22" fmla="*/ 208 w 211"/>
                <a:gd name="T23" fmla="*/ 82 h 333"/>
                <a:gd name="T24" fmla="*/ 195 w 211"/>
                <a:gd name="T25" fmla="*/ 60 h 333"/>
                <a:gd name="T26" fmla="*/ 174 w 211"/>
                <a:gd name="T27" fmla="*/ 34 h 333"/>
                <a:gd name="T28" fmla="*/ 148 w 211"/>
                <a:gd name="T29" fmla="*/ 42 h 333"/>
                <a:gd name="T30" fmla="*/ 126 w 211"/>
                <a:gd name="T31" fmla="*/ 29 h 333"/>
                <a:gd name="T32" fmla="*/ 133 w 211"/>
                <a:gd name="T33" fmla="*/ 12 h 333"/>
                <a:gd name="T34" fmla="*/ 108 w 211"/>
                <a:gd name="T35" fmla="*/ 0 h 333"/>
                <a:gd name="T36" fmla="*/ 107 w 211"/>
                <a:gd name="T37" fmla="*/ 5 h 333"/>
                <a:gd name="T38" fmla="*/ 87 w 211"/>
                <a:gd name="T39" fmla="*/ 54 h 333"/>
                <a:gd name="T40" fmla="*/ 72 w 211"/>
                <a:gd name="T41" fmla="*/ 99 h 333"/>
                <a:gd name="T42" fmla="*/ 58 w 211"/>
                <a:gd name="T43" fmla="*/ 125 h 333"/>
                <a:gd name="T44" fmla="*/ 36 w 211"/>
                <a:gd name="T45" fmla="*/ 153 h 333"/>
                <a:gd name="T46" fmla="*/ 23 w 211"/>
                <a:gd name="T47" fmla="*/ 168 h 333"/>
                <a:gd name="T48" fmla="*/ 7 w 211"/>
                <a:gd name="T49" fmla="*/ 190 h 333"/>
                <a:gd name="T50" fmla="*/ 16 w 211"/>
                <a:gd name="T51" fmla="*/ 201 h 333"/>
                <a:gd name="T52" fmla="*/ 36 w 211"/>
                <a:gd name="T53" fmla="*/ 194 h 333"/>
                <a:gd name="T54" fmla="*/ 25 w 211"/>
                <a:gd name="T55" fmla="*/ 210 h 333"/>
                <a:gd name="T56" fmla="*/ 13 w 211"/>
                <a:gd name="T57" fmla="*/ 223 h 333"/>
                <a:gd name="T58" fmla="*/ 31 w 211"/>
                <a:gd name="T59" fmla="*/ 219 h 333"/>
                <a:gd name="T60" fmla="*/ 39 w 211"/>
                <a:gd name="T61" fmla="*/ 232 h 333"/>
                <a:gd name="T62" fmla="*/ 24 w 211"/>
                <a:gd name="T63" fmla="*/ 251 h 333"/>
                <a:gd name="T64" fmla="*/ 11 w 211"/>
                <a:gd name="T65" fmla="*/ 296 h 333"/>
                <a:gd name="T66" fmla="*/ 0 w 211"/>
                <a:gd name="T67" fmla="*/ 319 h 333"/>
                <a:gd name="T68" fmla="*/ 22 w 211"/>
                <a:gd name="T69" fmla="*/ 314 h 333"/>
                <a:gd name="T70" fmla="*/ 44 w 211"/>
                <a:gd name="T71" fmla="*/ 321 h 333"/>
                <a:gd name="T72" fmla="*/ 64 w 211"/>
                <a:gd name="T7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1" h="333">
                  <a:moveTo>
                    <a:pt x="79" y="332"/>
                  </a:moveTo>
                  <a:lnTo>
                    <a:pt x="79" y="306"/>
                  </a:lnTo>
                  <a:lnTo>
                    <a:pt x="81" y="297"/>
                  </a:lnTo>
                  <a:lnTo>
                    <a:pt x="95" y="293"/>
                  </a:lnTo>
                  <a:lnTo>
                    <a:pt x="99" y="290"/>
                  </a:lnTo>
                  <a:lnTo>
                    <a:pt x="109" y="283"/>
                  </a:lnTo>
                  <a:lnTo>
                    <a:pt x="109" y="272"/>
                  </a:lnTo>
                  <a:lnTo>
                    <a:pt x="99" y="262"/>
                  </a:lnTo>
                  <a:lnTo>
                    <a:pt x="101" y="253"/>
                  </a:lnTo>
                  <a:lnTo>
                    <a:pt x="109" y="242"/>
                  </a:lnTo>
                  <a:lnTo>
                    <a:pt x="124" y="233"/>
                  </a:lnTo>
                  <a:lnTo>
                    <a:pt x="124" y="217"/>
                  </a:lnTo>
                  <a:lnTo>
                    <a:pt x="119" y="216"/>
                  </a:lnTo>
                  <a:lnTo>
                    <a:pt x="116" y="193"/>
                  </a:lnTo>
                  <a:lnTo>
                    <a:pt x="113" y="185"/>
                  </a:lnTo>
                  <a:lnTo>
                    <a:pt x="113" y="175"/>
                  </a:lnTo>
                  <a:lnTo>
                    <a:pt x="136" y="176"/>
                  </a:lnTo>
                  <a:lnTo>
                    <a:pt x="148" y="156"/>
                  </a:lnTo>
                  <a:lnTo>
                    <a:pt x="149" y="142"/>
                  </a:lnTo>
                  <a:lnTo>
                    <a:pt x="155" y="138"/>
                  </a:lnTo>
                  <a:lnTo>
                    <a:pt x="163" y="127"/>
                  </a:lnTo>
                  <a:lnTo>
                    <a:pt x="165" y="103"/>
                  </a:lnTo>
                  <a:lnTo>
                    <a:pt x="178" y="99"/>
                  </a:lnTo>
                  <a:lnTo>
                    <a:pt x="208" y="82"/>
                  </a:lnTo>
                  <a:lnTo>
                    <a:pt x="211" y="70"/>
                  </a:lnTo>
                  <a:lnTo>
                    <a:pt x="195" y="60"/>
                  </a:lnTo>
                  <a:lnTo>
                    <a:pt x="198" y="50"/>
                  </a:lnTo>
                  <a:lnTo>
                    <a:pt x="174" y="34"/>
                  </a:lnTo>
                  <a:lnTo>
                    <a:pt x="166" y="36"/>
                  </a:lnTo>
                  <a:lnTo>
                    <a:pt x="148" y="42"/>
                  </a:lnTo>
                  <a:lnTo>
                    <a:pt x="142" y="28"/>
                  </a:lnTo>
                  <a:lnTo>
                    <a:pt x="126" y="29"/>
                  </a:lnTo>
                  <a:lnTo>
                    <a:pt x="125" y="24"/>
                  </a:lnTo>
                  <a:lnTo>
                    <a:pt x="133" y="12"/>
                  </a:lnTo>
                  <a:lnTo>
                    <a:pt x="120" y="5"/>
                  </a:lnTo>
                  <a:lnTo>
                    <a:pt x="108" y="0"/>
                  </a:lnTo>
                  <a:lnTo>
                    <a:pt x="109" y="0"/>
                  </a:lnTo>
                  <a:lnTo>
                    <a:pt x="107" y="5"/>
                  </a:lnTo>
                  <a:lnTo>
                    <a:pt x="99" y="17"/>
                  </a:lnTo>
                  <a:lnTo>
                    <a:pt x="87" y="54"/>
                  </a:lnTo>
                  <a:lnTo>
                    <a:pt x="82" y="75"/>
                  </a:lnTo>
                  <a:lnTo>
                    <a:pt x="72" y="99"/>
                  </a:lnTo>
                  <a:lnTo>
                    <a:pt x="62" y="110"/>
                  </a:lnTo>
                  <a:lnTo>
                    <a:pt x="58" y="125"/>
                  </a:lnTo>
                  <a:lnTo>
                    <a:pt x="56" y="134"/>
                  </a:lnTo>
                  <a:lnTo>
                    <a:pt x="36" y="153"/>
                  </a:lnTo>
                  <a:lnTo>
                    <a:pt x="27" y="159"/>
                  </a:lnTo>
                  <a:lnTo>
                    <a:pt x="23" y="168"/>
                  </a:lnTo>
                  <a:lnTo>
                    <a:pt x="14" y="183"/>
                  </a:lnTo>
                  <a:lnTo>
                    <a:pt x="7" y="190"/>
                  </a:lnTo>
                  <a:lnTo>
                    <a:pt x="6" y="202"/>
                  </a:lnTo>
                  <a:lnTo>
                    <a:pt x="16" y="201"/>
                  </a:lnTo>
                  <a:lnTo>
                    <a:pt x="24" y="194"/>
                  </a:lnTo>
                  <a:lnTo>
                    <a:pt x="36" y="194"/>
                  </a:lnTo>
                  <a:lnTo>
                    <a:pt x="36" y="206"/>
                  </a:lnTo>
                  <a:lnTo>
                    <a:pt x="25" y="210"/>
                  </a:lnTo>
                  <a:lnTo>
                    <a:pt x="16" y="210"/>
                  </a:lnTo>
                  <a:lnTo>
                    <a:pt x="13" y="223"/>
                  </a:lnTo>
                  <a:lnTo>
                    <a:pt x="27" y="223"/>
                  </a:lnTo>
                  <a:lnTo>
                    <a:pt x="31" y="219"/>
                  </a:lnTo>
                  <a:lnTo>
                    <a:pt x="42" y="223"/>
                  </a:lnTo>
                  <a:lnTo>
                    <a:pt x="39" y="232"/>
                  </a:lnTo>
                  <a:lnTo>
                    <a:pt x="29" y="232"/>
                  </a:lnTo>
                  <a:lnTo>
                    <a:pt x="24" y="251"/>
                  </a:lnTo>
                  <a:lnTo>
                    <a:pt x="16" y="276"/>
                  </a:lnTo>
                  <a:lnTo>
                    <a:pt x="11" y="296"/>
                  </a:lnTo>
                  <a:lnTo>
                    <a:pt x="1" y="310"/>
                  </a:lnTo>
                  <a:lnTo>
                    <a:pt x="0" y="319"/>
                  </a:lnTo>
                  <a:lnTo>
                    <a:pt x="7" y="319"/>
                  </a:lnTo>
                  <a:lnTo>
                    <a:pt x="22" y="314"/>
                  </a:lnTo>
                  <a:lnTo>
                    <a:pt x="30" y="321"/>
                  </a:lnTo>
                  <a:lnTo>
                    <a:pt x="44" y="321"/>
                  </a:lnTo>
                  <a:lnTo>
                    <a:pt x="58" y="333"/>
                  </a:lnTo>
                  <a:lnTo>
                    <a:pt x="64" y="333"/>
                  </a:lnTo>
                  <a:lnTo>
                    <a:pt x="79" y="332"/>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25">
              <a:extLst>
                <a:ext uri="{FF2B5EF4-FFF2-40B4-BE49-F238E27FC236}">
                  <a16:creationId xmlns:a16="http://schemas.microsoft.com/office/drawing/2014/main" id="{C29AE353-60C8-48E3-AD9A-8AD11A201457}"/>
                </a:ext>
              </a:extLst>
            </p:cNvPr>
            <p:cNvSpPr>
              <a:spLocks/>
            </p:cNvSpPr>
            <p:nvPr/>
          </p:nvSpPr>
          <p:spPr bwMode="auto">
            <a:xfrm>
              <a:off x="3953853" y="4955772"/>
              <a:ext cx="95803" cy="74694"/>
            </a:xfrm>
            <a:custGeom>
              <a:avLst/>
              <a:gdLst>
                <a:gd name="T0" fmla="*/ 38 w 59"/>
                <a:gd name="T1" fmla="*/ 0 h 46"/>
                <a:gd name="T2" fmla="*/ 45 w 59"/>
                <a:gd name="T3" fmla="*/ 0 h 46"/>
                <a:gd name="T4" fmla="*/ 45 w 59"/>
                <a:gd name="T5" fmla="*/ 12 h 46"/>
                <a:gd name="T6" fmla="*/ 51 w 59"/>
                <a:gd name="T7" fmla="*/ 16 h 46"/>
                <a:gd name="T8" fmla="*/ 56 w 59"/>
                <a:gd name="T9" fmla="*/ 17 h 46"/>
                <a:gd name="T10" fmla="*/ 59 w 59"/>
                <a:gd name="T11" fmla="*/ 22 h 46"/>
                <a:gd name="T12" fmla="*/ 29 w 59"/>
                <a:gd name="T13" fmla="*/ 46 h 46"/>
                <a:gd name="T14" fmla="*/ 27 w 59"/>
                <a:gd name="T15" fmla="*/ 40 h 46"/>
                <a:gd name="T16" fmla="*/ 19 w 59"/>
                <a:gd name="T17" fmla="*/ 34 h 46"/>
                <a:gd name="T18" fmla="*/ 16 w 59"/>
                <a:gd name="T19" fmla="*/ 24 h 46"/>
                <a:gd name="T20" fmla="*/ 8 w 59"/>
                <a:gd name="T21" fmla="*/ 29 h 46"/>
                <a:gd name="T22" fmla="*/ 0 w 59"/>
                <a:gd name="T23" fmla="*/ 23 h 46"/>
                <a:gd name="T24" fmla="*/ 1 w 59"/>
                <a:gd name="T25" fmla="*/ 14 h 46"/>
                <a:gd name="T26" fmla="*/ 17 w 59"/>
                <a:gd name="T27" fmla="*/ 12 h 46"/>
                <a:gd name="T28" fmla="*/ 38 w 59"/>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6">
                  <a:moveTo>
                    <a:pt x="38" y="0"/>
                  </a:moveTo>
                  <a:lnTo>
                    <a:pt x="45" y="0"/>
                  </a:lnTo>
                  <a:lnTo>
                    <a:pt x="45" y="12"/>
                  </a:lnTo>
                  <a:lnTo>
                    <a:pt x="51" y="16"/>
                  </a:lnTo>
                  <a:lnTo>
                    <a:pt x="56" y="17"/>
                  </a:lnTo>
                  <a:lnTo>
                    <a:pt x="59" y="22"/>
                  </a:lnTo>
                  <a:lnTo>
                    <a:pt x="29" y="46"/>
                  </a:lnTo>
                  <a:lnTo>
                    <a:pt x="27" y="40"/>
                  </a:lnTo>
                  <a:lnTo>
                    <a:pt x="19" y="34"/>
                  </a:lnTo>
                  <a:lnTo>
                    <a:pt x="16" y="24"/>
                  </a:lnTo>
                  <a:lnTo>
                    <a:pt x="8" y="29"/>
                  </a:lnTo>
                  <a:lnTo>
                    <a:pt x="0" y="23"/>
                  </a:lnTo>
                  <a:lnTo>
                    <a:pt x="1" y="14"/>
                  </a:lnTo>
                  <a:lnTo>
                    <a:pt x="17" y="12"/>
                  </a:lnTo>
                  <a:lnTo>
                    <a:pt x="38"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26">
              <a:extLst>
                <a:ext uri="{FF2B5EF4-FFF2-40B4-BE49-F238E27FC236}">
                  <a16:creationId xmlns:a16="http://schemas.microsoft.com/office/drawing/2014/main" id="{DC1BACD2-977A-4792-98C1-B8721FA9D0D5}"/>
                </a:ext>
              </a:extLst>
            </p:cNvPr>
            <p:cNvSpPr>
              <a:spLocks/>
            </p:cNvSpPr>
            <p:nvPr/>
          </p:nvSpPr>
          <p:spPr bwMode="auto">
            <a:xfrm>
              <a:off x="4072388" y="4954148"/>
              <a:ext cx="53585" cy="34100"/>
            </a:xfrm>
            <a:custGeom>
              <a:avLst/>
              <a:gdLst>
                <a:gd name="T0" fmla="*/ 8 w 33"/>
                <a:gd name="T1" fmla="*/ 0 h 21"/>
                <a:gd name="T2" fmla="*/ 19 w 33"/>
                <a:gd name="T3" fmla="*/ 4 h 21"/>
                <a:gd name="T4" fmla="*/ 27 w 33"/>
                <a:gd name="T5" fmla="*/ 4 h 21"/>
                <a:gd name="T6" fmla="*/ 33 w 33"/>
                <a:gd name="T7" fmla="*/ 12 h 21"/>
                <a:gd name="T8" fmla="*/ 31 w 33"/>
                <a:gd name="T9" fmla="*/ 21 h 21"/>
                <a:gd name="T10" fmla="*/ 19 w 33"/>
                <a:gd name="T11" fmla="*/ 21 h 21"/>
                <a:gd name="T12" fmla="*/ 5 w 33"/>
                <a:gd name="T13" fmla="*/ 13 h 21"/>
                <a:gd name="T14" fmla="*/ 0 w 33"/>
                <a:gd name="T15" fmla="*/ 6 h 21"/>
                <a:gd name="T16" fmla="*/ 8 w 3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1">
                  <a:moveTo>
                    <a:pt x="8" y="0"/>
                  </a:moveTo>
                  <a:lnTo>
                    <a:pt x="19" y="4"/>
                  </a:lnTo>
                  <a:lnTo>
                    <a:pt x="27" y="4"/>
                  </a:lnTo>
                  <a:lnTo>
                    <a:pt x="33" y="12"/>
                  </a:lnTo>
                  <a:lnTo>
                    <a:pt x="31" y="21"/>
                  </a:lnTo>
                  <a:lnTo>
                    <a:pt x="19" y="21"/>
                  </a:lnTo>
                  <a:lnTo>
                    <a:pt x="5" y="13"/>
                  </a:lnTo>
                  <a:lnTo>
                    <a:pt x="0" y="6"/>
                  </a:lnTo>
                  <a:lnTo>
                    <a:pt x="8"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27">
              <a:extLst>
                <a:ext uri="{FF2B5EF4-FFF2-40B4-BE49-F238E27FC236}">
                  <a16:creationId xmlns:a16="http://schemas.microsoft.com/office/drawing/2014/main" id="{B8E536DE-BD34-4917-940C-1AC70346D469}"/>
                </a:ext>
              </a:extLst>
            </p:cNvPr>
            <p:cNvSpPr>
              <a:spLocks/>
            </p:cNvSpPr>
            <p:nvPr/>
          </p:nvSpPr>
          <p:spPr bwMode="auto">
            <a:xfrm>
              <a:off x="3836941" y="5002861"/>
              <a:ext cx="50338" cy="40595"/>
            </a:xfrm>
            <a:custGeom>
              <a:avLst/>
              <a:gdLst>
                <a:gd name="T0" fmla="*/ 0 w 31"/>
                <a:gd name="T1" fmla="*/ 16 h 25"/>
                <a:gd name="T2" fmla="*/ 6 w 31"/>
                <a:gd name="T3" fmla="*/ 6 h 25"/>
                <a:gd name="T4" fmla="*/ 18 w 31"/>
                <a:gd name="T5" fmla="*/ 0 h 25"/>
                <a:gd name="T6" fmla="*/ 31 w 31"/>
                <a:gd name="T7" fmla="*/ 6 h 25"/>
                <a:gd name="T8" fmla="*/ 28 w 31"/>
                <a:gd name="T9" fmla="*/ 14 h 25"/>
                <a:gd name="T10" fmla="*/ 15 w 31"/>
                <a:gd name="T11" fmla="*/ 19 h 25"/>
                <a:gd name="T12" fmla="*/ 10 w 31"/>
                <a:gd name="T13" fmla="*/ 25 h 25"/>
                <a:gd name="T14" fmla="*/ 0 w 31"/>
                <a:gd name="T15" fmla="*/ 16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0" y="16"/>
                  </a:moveTo>
                  <a:lnTo>
                    <a:pt x="6" y="6"/>
                  </a:lnTo>
                  <a:lnTo>
                    <a:pt x="18" y="0"/>
                  </a:lnTo>
                  <a:lnTo>
                    <a:pt x="31" y="6"/>
                  </a:lnTo>
                  <a:lnTo>
                    <a:pt x="28" y="14"/>
                  </a:lnTo>
                  <a:lnTo>
                    <a:pt x="15" y="19"/>
                  </a:lnTo>
                  <a:lnTo>
                    <a:pt x="10" y="25"/>
                  </a:lnTo>
                  <a:lnTo>
                    <a:pt x="0" y="16"/>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28">
              <a:extLst>
                <a:ext uri="{FF2B5EF4-FFF2-40B4-BE49-F238E27FC236}">
                  <a16:creationId xmlns:a16="http://schemas.microsoft.com/office/drawing/2014/main" id="{CEF891DE-F6DB-4A2C-84DE-C0A20A34CECE}"/>
                </a:ext>
              </a:extLst>
            </p:cNvPr>
            <p:cNvSpPr>
              <a:spLocks/>
            </p:cNvSpPr>
            <p:nvPr/>
          </p:nvSpPr>
          <p:spPr bwMode="auto">
            <a:xfrm>
              <a:off x="3851554" y="5049951"/>
              <a:ext cx="11367" cy="17862"/>
            </a:xfrm>
            <a:custGeom>
              <a:avLst/>
              <a:gdLst>
                <a:gd name="T0" fmla="*/ 2 w 7"/>
                <a:gd name="T1" fmla="*/ 0 h 11"/>
                <a:gd name="T2" fmla="*/ 7 w 7"/>
                <a:gd name="T3" fmla="*/ 5 h 11"/>
                <a:gd name="T4" fmla="*/ 5 w 7"/>
                <a:gd name="T5" fmla="*/ 11 h 11"/>
                <a:gd name="T6" fmla="*/ 0 w 7"/>
                <a:gd name="T7" fmla="*/ 10 h 11"/>
                <a:gd name="T8" fmla="*/ 2 w 7"/>
                <a:gd name="T9" fmla="*/ 0 h 11"/>
              </a:gdLst>
              <a:ahLst/>
              <a:cxnLst>
                <a:cxn ang="0">
                  <a:pos x="T0" y="T1"/>
                </a:cxn>
                <a:cxn ang="0">
                  <a:pos x="T2" y="T3"/>
                </a:cxn>
                <a:cxn ang="0">
                  <a:pos x="T4" y="T5"/>
                </a:cxn>
                <a:cxn ang="0">
                  <a:pos x="T6" y="T7"/>
                </a:cxn>
                <a:cxn ang="0">
                  <a:pos x="T8" y="T9"/>
                </a:cxn>
              </a:cxnLst>
              <a:rect l="0" t="0" r="r" b="b"/>
              <a:pathLst>
                <a:path w="7" h="11">
                  <a:moveTo>
                    <a:pt x="2" y="0"/>
                  </a:moveTo>
                  <a:lnTo>
                    <a:pt x="7" y="5"/>
                  </a:lnTo>
                  <a:lnTo>
                    <a:pt x="5" y="11"/>
                  </a:lnTo>
                  <a:lnTo>
                    <a:pt x="0" y="10"/>
                  </a:lnTo>
                  <a:lnTo>
                    <a:pt x="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29">
              <a:extLst>
                <a:ext uri="{FF2B5EF4-FFF2-40B4-BE49-F238E27FC236}">
                  <a16:creationId xmlns:a16="http://schemas.microsoft.com/office/drawing/2014/main" id="{FF5451B3-C747-4231-87C3-5D4F1876C1F6}"/>
                </a:ext>
              </a:extLst>
            </p:cNvPr>
            <p:cNvSpPr>
              <a:spLocks/>
            </p:cNvSpPr>
            <p:nvPr/>
          </p:nvSpPr>
          <p:spPr bwMode="auto">
            <a:xfrm>
              <a:off x="3663196" y="3785028"/>
              <a:ext cx="886583" cy="922306"/>
            </a:xfrm>
            <a:custGeom>
              <a:avLst/>
              <a:gdLst>
                <a:gd name="T0" fmla="*/ 425 w 546"/>
                <a:gd name="T1" fmla="*/ 112 h 568"/>
                <a:gd name="T2" fmla="*/ 405 w 546"/>
                <a:gd name="T3" fmla="*/ 93 h 568"/>
                <a:gd name="T4" fmla="*/ 387 w 546"/>
                <a:gd name="T5" fmla="*/ 73 h 568"/>
                <a:gd name="T6" fmla="*/ 371 w 546"/>
                <a:gd name="T7" fmla="*/ 36 h 568"/>
                <a:gd name="T8" fmla="*/ 342 w 546"/>
                <a:gd name="T9" fmla="*/ 2 h 568"/>
                <a:gd name="T10" fmla="*/ 305 w 546"/>
                <a:gd name="T11" fmla="*/ 7 h 568"/>
                <a:gd name="T12" fmla="*/ 300 w 546"/>
                <a:gd name="T13" fmla="*/ 59 h 568"/>
                <a:gd name="T14" fmla="*/ 226 w 546"/>
                <a:gd name="T15" fmla="*/ 74 h 568"/>
                <a:gd name="T16" fmla="*/ 181 w 546"/>
                <a:gd name="T17" fmla="*/ 77 h 568"/>
                <a:gd name="T18" fmla="*/ 163 w 546"/>
                <a:gd name="T19" fmla="*/ 53 h 568"/>
                <a:gd name="T20" fmla="*/ 142 w 546"/>
                <a:gd name="T21" fmla="*/ 71 h 568"/>
                <a:gd name="T22" fmla="*/ 147 w 546"/>
                <a:gd name="T23" fmla="*/ 112 h 568"/>
                <a:gd name="T24" fmla="*/ 87 w 546"/>
                <a:gd name="T25" fmla="*/ 95 h 568"/>
                <a:gd name="T26" fmla="*/ 38 w 546"/>
                <a:gd name="T27" fmla="*/ 78 h 568"/>
                <a:gd name="T28" fmla="*/ 10 w 546"/>
                <a:gd name="T29" fmla="*/ 90 h 568"/>
                <a:gd name="T30" fmla="*/ 8 w 546"/>
                <a:gd name="T31" fmla="*/ 98 h 568"/>
                <a:gd name="T32" fmla="*/ 4 w 546"/>
                <a:gd name="T33" fmla="*/ 121 h 568"/>
                <a:gd name="T34" fmla="*/ 51 w 546"/>
                <a:gd name="T35" fmla="*/ 151 h 568"/>
                <a:gd name="T36" fmla="*/ 65 w 546"/>
                <a:gd name="T37" fmla="*/ 162 h 568"/>
                <a:gd name="T38" fmla="*/ 78 w 546"/>
                <a:gd name="T39" fmla="*/ 173 h 568"/>
                <a:gd name="T40" fmla="*/ 99 w 546"/>
                <a:gd name="T41" fmla="*/ 191 h 568"/>
                <a:gd name="T42" fmla="*/ 88 w 546"/>
                <a:gd name="T43" fmla="*/ 206 h 568"/>
                <a:gd name="T44" fmla="*/ 90 w 546"/>
                <a:gd name="T45" fmla="*/ 248 h 568"/>
                <a:gd name="T46" fmla="*/ 116 w 546"/>
                <a:gd name="T47" fmla="*/ 277 h 568"/>
                <a:gd name="T48" fmla="*/ 110 w 546"/>
                <a:gd name="T49" fmla="*/ 306 h 568"/>
                <a:gd name="T50" fmla="*/ 124 w 546"/>
                <a:gd name="T51" fmla="*/ 351 h 568"/>
                <a:gd name="T52" fmla="*/ 111 w 546"/>
                <a:gd name="T53" fmla="*/ 372 h 568"/>
                <a:gd name="T54" fmla="*/ 94 w 546"/>
                <a:gd name="T55" fmla="*/ 349 h 568"/>
                <a:gd name="T56" fmla="*/ 94 w 546"/>
                <a:gd name="T57" fmla="*/ 366 h 568"/>
                <a:gd name="T58" fmla="*/ 70 w 546"/>
                <a:gd name="T59" fmla="*/ 402 h 568"/>
                <a:gd name="T60" fmla="*/ 54 w 546"/>
                <a:gd name="T61" fmla="*/ 452 h 568"/>
                <a:gd name="T62" fmla="*/ 84 w 546"/>
                <a:gd name="T63" fmla="*/ 482 h 568"/>
                <a:gd name="T64" fmla="*/ 107 w 546"/>
                <a:gd name="T65" fmla="*/ 517 h 568"/>
                <a:gd name="T66" fmla="*/ 144 w 546"/>
                <a:gd name="T67" fmla="*/ 516 h 568"/>
                <a:gd name="T68" fmla="*/ 191 w 546"/>
                <a:gd name="T69" fmla="*/ 543 h 568"/>
                <a:gd name="T70" fmla="*/ 227 w 546"/>
                <a:gd name="T71" fmla="*/ 568 h 568"/>
                <a:gd name="T72" fmla="*/ 247 w 546"/>
                <a:gd name="T73" fmla="*/ 550 h 568"/>
                <a:gd name="T74" fmla="*/ 305 w 546"/>
                <a:gd name="T75" fmla="*/ 509 h 568"/>
                <a:gd name="T76" fmla="*/ 364 w 546"/>
                <a:gd name="T77" fmla="*/ 531 h 568"/>
                <a:gd name="T78" fmla="*/ 404 w 546"/>
                <a:gd name="T79" fmla="*/ 556 h 568"/>
                <a:gd name="T80" fmla="*/ 455 w 546"/>
                <a:gd name="T81" fmla="*/ 528 h 568"/>
                <a:gd name="T82" fmla="*/ 486 w 546"/>
                <a:gd name="T83" fmla="*/ 502 h 568"/>
                <a:gd name="T84" fmla="*/ 453 w 546"/>
                <a:gd name="T85" fmla="*/ 472 h 568"/>
                <a:gd name="T86" fmla="*/ 447 w 546"/>
                <a:gd name="T87" fmla="*/ 442 h 568"/>
                <a:gd name="T88" fmla="*/ 457 w 546"/>
                <a:gd name="T89" fmla="*/ 396 h 568"/>
                <a:gd name="T90" fmla="*/ 461 w 546"/>
                <a:gd name="T91" fmla="*/ 368 h 568"/>
                <a:gd name="T92" fmla="*/ 438 w 546"/>
                <a:gd name="T93" fmla="*/ 344 h 568"/>
                <a:gd name="T94" fmla="*/ 423 w 546"/>
                <a:gd name="T95" fmla="*/ 347 h 568"/>
                <a:gd name="T96" fmla="*/ 440 w 546"/>
                <a:gd name="T97" fmla="*/ 318 h 568"/>
                <a:gd name="T98" fmla="*/ 476 w 546"/>
                <a:gd name="T99" fmla="*/ 286 h 568"/>
                <a:gd name="T100" fmla="*/ 529 w 546"/>
                <a:gd name="T101" fmla="*/ 207 h 568"/>
                <a:gd name="T102" fmla="*/ 514 w 546"/>
                <a:gd name="T103" fmla="*/ 163 h 568"/>
                <a:gd name="T104" fmla="*/ 468 w 546"/>
                <a:gd name="T105" fmla="*/ 13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6" h="568">
                  <a:moveTo>
                    <a:pt x="463" y="133"/>
                  </a:moveTo>
                  <a:lnTo>
                    <a:pt x="452" y="133"/>
                  </a:lnTo>
                  <a:lnTo>
                    <a:pt x="440" y="131"/>
                  </a:lnTo>
                  <a:lnTo>
                    <a:pt x="425" y="112"/>
                  </a:lnTo>
                  <a:lnTo>
                    <a:pt x="416" y="105"/>
                  </a:lnTo>
                  <a:lnTo>
                    <a:pt x="416" y="84"/>
                  </a:lnTo>
                  <a:lnTo>
                    <a:pt x="413" y="83"/>
                  </a:lnTo>
                  <a:lnTo>
                    <a:pt x="405" y="93"/>
                  </a:lnTo>
                  <a:lnTo>
                    <a:pt x="398" y="93"/>
                  </a:lnTo>
                  <a:lnTo>
                    <a:pt x="399" y="70"/>
                  </a:lnTo>
                  <a:lnTo>
                    <a:pt x="394" y="67"/>
                  </a:lnTo>
                  <a:lnTo>
                    <a:pt x="387" y="73"/>
                  </a:lnTo>
                  <a:lnTo>
                    <a:pt x="383" y="70"/>
                  </a:lnTo>
                  <a:lnTo>
                    <a:pt x="384" y="61"/>
                  </a:lnTo>
                  <a:lnTo>
                    <a:pt x="372" y="51"/>
                  </a:lnTo>
                  <a:lnTo>
                    <a:pt x="371" y="36"/>
                  </a:lnTo>
                  <a:lnTo>
                    <a:pt x="356" y="36"/>
                  </a:lnTo>
                  <a:lnTo>
                    <a:pt x="345" y="31"/>
                  </a:lnTo>
                  <a:lnTo>
                    <a:pt x="344" y="20"/>
                  </a:lnTo>
                  <a:lnTo>
                    <a:pt x="342" y="2"/>
                  </a:lnTo>
                  <a:lnTo>
                    <a:pt x="342" y="0"/>
                  </a:lnTo>
                  <a:lnTo>
                    <a:pt x="338" y="2"/>
                  </a:lnTo>
                  <a:lnTo>
                    <a:pt x="322" y="5"/>
                  </a:lnTo>
                  <a:lnTo>
                    <a:pt x="305" y="7"/>
                  </a:lnTo>
                  <a:lnTo>
                    <a:pt x="298" y="14"/>
                  </a:lnTo>
                  <a:lnTo>
                    <a:pt x="293" y="37"/>
                  </a:lnTo>
                  <a:lnTo>
                    <a:pt x="291" y="51"/>
                  </a:lnTo>
                  <a:lnTo>
                    <a:pt x="300" y="59"/>
                  </a:lnTo>
                  <a:lnTo>
                    <a:pt x="281" y="59"/>
                  </a:lnTo>
                  <a:lnTo>
                    <a:pt x="243" y="64"/>
                  </a:lnTo>
                  <a:lnTo>
                    <a:pt x="231" y="67"/>
                  </a:lnTo>
                  <a:lnTo>
                    <a:pt x="226" y="74"/>
                  </a:lnTo>
                  <a:lnTo>
                    <a:pt x="231" y="82"/>
                  </a:lnTo>
                  <a:lnTo>
                    <a:pt x="238" y="84"/>
                  </a:lnTo>
                  <a:lnTo>
                    <a:pt x="212" y="90"/>
                  </a:lnTo>
                  <a:lnTo>
                    <a:pt x="181" y="77"/>
                  </a:lnTo>
                  <a:lnTo>
                    <a:pt x="169" y="76"/>
                  </a:lnTo>
                  <a:lnTo>
                    <a:pt x="173" y="64"/>
                  </a:lnTo>
                  <a:lnTo>
                    <a:pt x="174" y="51"/>
                  </a:lnTo>
                  <a:lnTo>
                    <a:pt x="163" y="53"/>
                  </a:lnTo>
                  <a:lnTo>
                    <a:pt x="153" y="49"/>
                  </a:lnTo>
                  <a:lnTo>
                    <a:pt x="146" y="43"/>
                  </a:lnTo>
                  <a:lnTo>
                    <a:pt x="141" y="50"/>
                  </a:lnTo>
                  <a:lnTo>
                    <a:pt x="142" y="71"/>
                  </a:lnTo>
                  <a:lnTo>
                    <a:pt x="147" y="78"/>
                  </a:lnTo>
                  <a:lnTo>
                    <a:pt x="142" y="96"/>
                  </a:lnTo>
                  <a:lnTo>
                    <a:pt x="140" y="105"/>
                  </a:lnTo>
                  <a:lnTo>
                    <a:pt x="147" y="112"/>
                  </a:lnTo>
                  <a:lnTo>
                    <a:pt x="132" y="112"/>
                  </a:lnTo>
                  <a:lnTo>
                    <a:pt x="115" y="105"/>
                  </a:lnTo>
                  <a:lnTo>
                    <a:pt x="94" y="102"/>
                  </a:lnTo>
                  <a:lnTo>
                    <a:pt x="87" y="95"/>
                  </a:lnTo>
                  <a:lnTo>
                    <a:pt x="85" y="84"/>
                  </a:lnTo>
                  <a:lnTo>
                    <a:pt x="66" y="79"/>
                  </a:lnTo>
                  <a:lnTo>
                    <a:pt x="56" y="84"/>
                  </a:lnTo>
                  <a:lnTo>
                    <a:pt x="38" y="78"/>
                  </a:lnTo>
                  <a:lnTo>
                    <a:pt x="16" y="78"/>
                  </a:lnTo>
                  <a:lnTo>
                    <a:pt x="0" y="85"/>
                  </a:lnTo>
                  <a:lnTo>
                    <a:pt x="3" y="90"/>
                  </a:lnTo>
                  <a:lnTo>
                    <a:pt x="10" y="90"/>
                  </a:lnTo>
                  <a:lnTo>
                    <a:pt x="21" y="94"/>
                  </a:lnTo>
                  <a:lnTo>
                    <a:pt x="22" y="100"/>
                  </a:lnTo>
                  <a:lnTo>
                    <a:pt x="17" y="100"/>
                  </a:lnTo>
                  <a:lnTo>
                    <a:pt x="8" y="98"/>
                  </a:lnTo>
                  <a:lnTo>
                    <a:pt x="3" y="106"/>
                  </a:lnTo>
                  <a:lnTo>
                    <a:pt x="15" y="108"/>
                  </a:lnTo>
                  <a:lnTo>
                    <a:pt x="10" y="118"/>
                  </a:lnTo>
                  <a:lnTo>
                    <a:pt x="4" y="121"/>
                  </a:lnTo>
                  <a:lnTo>
                    <a:pt x="6" y="129"/>
                  </a:lnTo>
                  <a:lnTo>
                    <a:pt x="22" y="128"/>
                  </a:lnTo>
                  <a:lnTo>
                    <a:pt x="28" y="124"/>
                  </a:lnTo>
                  <a:lnTo>
                    <a:pt x="51" y="151"/>
                  </a:lnTo>
                  <a:lnTo>
                    <a:pt x="57" y="153"/>
                  </a:lnTo>
                  <a:lnTo>
                    <a:pt x="51" y="162"/>
                  </a:lnTo>
                  <a:lnTo>
                    <a:pt x="54" y="168"/>
                  </a:lnTo>
                  <a:lnTo>
                    <a:pt x="65" y="162"/>
                  </a:lnTo>
                  <a:lnTo>
                    <a:pt x="68" y="161"/>
                  </a:lnTo>
                  <a:lnTo>
                    <a:pt x="72" y="167"/>
                  </a:lnTo>
                  <a:lnTo>
                    <a:pt x="70" y="170"/>
                  </a:lnTo>
                  <a:lnTo>
                    <a:pt x="78" y="173"/>
                  </a:lnTo>
                  <a:lnTo>
                    <a:pt x="84" y="174"/>
                  </a:lnTo>
                  <a:lnTo>
                    <a:pt x="79" y="185"/>
                  </a:lnTo>
                  <a:lnTo>
                    <a:pt x="84" y="192"/>
                  </a:lnTo>
                  <a:lnTo>
                    <a:pt x="99" y="191"/>
                  </a:lnTo>
                  <a:lnTo>
                    <a:pt x="104" y="195"/>
                  </a:lnTo>
                  <a:lnTo>
                    <a:pt x="106" y="199"/>
                  </a:lnTo>
                  <a:lnTo>
                    <a:pt x="93" y="199"/>
                  </a:lnTo>
                  <a:lnTo>
                    <a:pt x="88" y="206"/>
                  </a:lnTo>
                  <a:lnTo>
                    <a:pt x="87" y="212"/>
                  </a:lnTo>
                  <a:lnTo>
                    <a:pt x="87" y="219"/>
                  </a:lnTo>
                  <a:lnTo>
                    <a:pt x="87" y="237"/>
                  </a:lnTo>
                  <a:lnTo>
                    <a:pt x="90" y="248"/>
                  </a:lnTo>
                  <a:lnTo>
                    <a:pt x="100" y="258"/>
                  </a:lnTo>
                  <a:lnTo>
                    <a:pt x="107" y="261"/>
                  </a:lnTo>
                  <a:lnTo>
                    <a:pt x="122" y="267"/>
                  </a:lnTo>
                  <a:lnTo>
                    <a:pt x="116" y="277"/>
                  </a:lnTo>
                  <a:lnTo>
                    <a:pt x="115" y="286"/>
                  </a:lnTo>
                  <a:lnTo>
                    <a:pt x="115" y="295"/>
                  </a:lnTo>
                  <a:lnTo>
                    <a:pt x="110" y="303"/>
                  </a:lnTo>
                  <a:lnTo>
                    <a:pt x="110" y="306"/>
                  </a:lnTo>
                  <a:lnTo>
                    <a:pt x="115" y="313"/>
                  </a:lnTo>
                  <a:lnTo>
                    <a:pt x="116" y="322"/>
                  </a:lnTo>
                  <a:lnTo>
                    <a:pt x="122" y="339"/>
                  </a:lnTo>
                  <a:lnTo>
                    <a:pt x="124" y="351"/>
                  </a:lnTo>
                  <a:lnTo>
                    <a:pt x="123" y="362"/>
                  </a:lnTo>
                  <a:lnTo>
                    <a:pt x="118" y="368"/>
                  </a:lnTo>
                  <a:lnTo>
                    <a:pt x="115" y="375"/>
                  </a:lnTo>
                  <a:lnTo>
                    <a:pt x="111" y="372"/>
                  </a:lnTo>
                  <a:lnTo>
                    <a:pt x="113" y="362"/>
                  </a:lnTo>
                  <a:lnTo>
                    <a:pt x="113" y="337"/>
                  </a:lnTo>
                  <a:lnTo>
                    <a:pt x="105" y="320"/>
                  </a:lnTo>
                  <a:lnTo>
                    <a:pt x="94" y="349"/>
                  </a:lnTo>
                  <a:lnTo>
                    <a:pt x="89" y="357"/>
                  </a:lnTo>
                  <a:lnTo>
                    <a:pt x="93" y="361"/>
                  </a:lnTo>
                  <a:lnTo>
                    <a:pt x="89" y="363"/>
                  </a:lnTo>
                  <a:lnTo>
                    <a:pt x="94" y="366"/>
                  </a:lnTo>
                  <a:lnTo>
                    <a:pt x="94" y="371"/>
                  </a:lnTo>
                  <a:lnTo>
                    <a:pt x="87" y="372"/>
                  </a:lnTo>
                  <a:lnTo>
                    <a:pt x="76" y="389"/>
                  </a:lnTo>
                  <a:lnTo>
                    <a:pt x="70" y="402"/>
                  </a:lnTo>
                  <a:lnTo>
                    <a:pt x="56" y="426"/>
                  </a:lnTo>
                  <a:lnTo>
                    <a:pt x="56" y="435"/>
                  </a:lnTo>
                  <a:lnTo>
                    <a:pt x="47" y="445"/>
                  </a:lnTo>
                  <a:lnTo>
                    <a:pt x="54" y="452"/>
                  </a:lnTo>
                  <a:lnTo>
                    <a:pt x="51" y="470"/>
                  </a:lnTo>
                  <a:lnTo>
                    <a:pt x="59" y="468"/>
                  </a:lnTo>
                  <a:lnTo>
                    <a:pt x="70" y="482"/>
                  </a:lnTo>
                  <a:lnTo>
                    <a:pt x="84" y="482"/>
                  </a:lnTo>
                  <a:lnTo>
                    <a:pt x="84" y="496"/>
                  </a:lnTo>
                  <a:lnTo>
                    <a:pt x="93" y="500"/>
                  </a:lnTo>
                  <a:lnTo>
                    <a:pt x="104" y="505"/>
                  </a:lnTo>
                  <a:lnTo>
                    <a:pt x="107" y="517"/>
                  </a:lnTo>
                  <a:lnTo>
                    <a:pt x="117" y="515"/>
                  </a:lnTo>
                  <a:lnTo>
                    <a:pt x="128" y="521"/>
                  </a:lnTo>
                  <a:lnTo>
                    <a:pt x="135" y="514"/>
                  </a:lnTo>
                  <a:lnTo>
                    <a:pt x="144" y="516"/>
                  </a:lnTo>
                  <a:lnTo>
                    <a:pt x="161" y="526"/>
                  </a:lnTo>
                  <a:lnTo>
                    <a:pt x="179" y="539"/>
                  </a:lnTo>
                  <a:lnTo>
                    <a:pt x="184" y="543"/>
                  </a:lnTo>
                  <a:lnTo>
                    <a:pt x="191" y="543"/>
                  </a:lnTo>
                  <a:lnTo>
                    <a:pt x="190" y="551"/>
                  </a:lnTo>
                  <a:lnTo>
                    <a:pt x="204" y="566"/>
                  </a:lnTo>
                  <a:lnTo>
                    <a:pt x="221" y="565"/>
                  </a:lnTo>
                  <a:lnTo>
                    <a:pt x="227" y="568"/>
                  </a:lnTo>
                  <a:lnTo>
                    <a:pt x="236" y="561"/>
                  </a:lnTo>
                  <a:lnTo>
                    <a:pt x="247" y="557"/>
                  </a:lnTo>
                  <a:lnTo>
                    <a:pt x="248" y="560"/>
                  </a:lnTo>
                  <a:lnTo>
                    <a:pt x="247" y="550"/>
                  </a:lnTo>
                  <a:lnTo>
                    <a:pt x="262" y="536"/>
                  </a:lnTo>
                  <a:lnTo>
                    <a:pt x="265" y="525"/>
                  </a:lnTo>
                  <a:lnTo>
                    <a:pt x="286" y="522"/>
                  </a:lnTo>
                  <a:lnTo>
                    <a:pt x="305" y="509"/>
                  </a:lnTo>
                  <a:lnTo>
                    <a:pt x="316" y="511"/>
                  </a:lnTo>
                  <a:lnTo>
                    <a:pt x="332" y="523"/>
                  </a:lnTo>
                  <a:lnTo>
                    <a:pt x="355" y="522"/>
                  </a:lnTo>
                  <a:lnTo>
                    <a:pt x="364" y="531"/>
                  </a:lnTo>
                  <a:lnTo>
                    <a:pt x="372" y="539"/>
                  </a:lnTo>
                  <a:lnTo>
                    <a:pt x="381" y="549"/>
                  </a:lnTo>
                  <a:lnTo>
                    <a:pt x="384" y="555"/>
                  </a:lnTo>
                  <a:lnTo>
                    <a:pt x="404" y="556"/>
                  </a:lnTo>
                  <a:lnTo>
                    <a:pt x="428" y="554"/>
                  </a:lnTo>
                  <a:lnTo>
                    <a:pt x="432" y="542"/>
                  </a:lnTo>
                  <a:lnTo>
                    <a:pt x="451" y="537"/>
                  </a:lnTo>
                  <a:lnTo>
                    <a:pt x="455" y="528"/>
                  </a:lnTo>
                  <a:lnTo>
                    <a:pt x="474" y="522"/>
                  </a:lnTo>
                  <a:lnTo>
                    <a:pt x="474" y="520"/>
                  </a:lnTo>
                  <a:lnTo>
                    <a:pt x="476" y="515"/>
                  </a:lnTo>
                  <a:lnTo>
                    <a:pt x="486" y="502"/>
                  </a:lnTo>
                  <a:lnTo>
                    <a:pt x="485" y="492"/>
                  </a:lnTo>
                  <a:lnTo>
                    <a:pt x="464" y="492"/>
                  </a:lnTo>
                  <a:lnTo>
                    <a:pt x="455" y="485"/>
                  </a:lnTo>
                  <a:lnTo>
                    <a:pt x="453" y="472"/>
                  </a:lnTo>
                  <a:lnTo>
                    <a:pt x="458" y="465"/>
                  </a:lnTo>
                  <a:lnTo>
                    <a:pt x="456" y="454"/>
                  </a:lnTo>
                  <a:lnTo>
                    <a:pt x="447" y="452"/>
                  </a:lnTo>
                  <a:lnTo>
                    <a:pt x="447" y="442"/>
                  </a:lnTo>
                  <a:lnTo>
                    <a:pt x="464" y="431"/>
                  </a:lnTo>
                  <a:lnTo>
                    <a:pt x="468" y="420"/>
                  </a:lnTo>
                  <a:lnTo>
                    <a:pt x="458" y="409"/>
                  </a:lnTo>
                  <a:lnTo>
                    <a:pt x="457" y="396"/>
                  </a:lnTo>
                  <a:lnTo>
                    <a:pt x="466" y="392"/>
                  </a:lnTo>
                  <a:lnTo>
                    <a:pt x="469" y="380"/>
                  </a:lnTo>
                  <a:lnTo>
                    <a:pt x="469" y="377"/>
                  </a:lnTo>
                  <a:lnTo>
                    <a:pt x="461" y="368"/>
                  </a:lnTo>
                  <a:lnTo>
                    <a:pt x="459" y="361"/>
                  </a:lnTo>
                  <a:lnTo>
                    <a:pt x="458" y="345"/>
                  </a:lnTo>
                  <a:lnTo>
                    <a:pt x="449" y="344"/>
                  </a:lnTo>
                  <a:lnTo>
                    <a:pt x="438" y="344"/>
                  </a:lnTo>
                  <a:lnTo>
                    <a:pt x="434" y="350"/>
                  </a:lnTo>
                  <a:lnTo>
                    <a:pt x="430" y="356"/>
                  </a:lnTo>
                  <a:lnTo>
                    <a:pt x="421" y="352"/>
                  </a:lnTo>
                  <a:lnTo>
                    <a:pt x="423" y="347"/>
                  </a:lnTo>
                  <a:lnTo>
                    <a:pt x="429" y="341"/>
                  </a:lnTo>
                  <a:lnTo>
                    <a:pt x="428" y="334"/>
                  </a:lnTo>
                  <a:lnTo>
                    <a:pt x="429" y="324"/>
                  </a:lnTo>
                  <a:lnTo>
                    <a:pt x="440" y="318"/>
                  </a:lnTo>
                  <a:lnTo>
                    <a:pt x="452" y="309"/>
                  </a:lnTo>
                  <a:lnTo>
                    <a:pt x="456" y="301"/>
                  </a:lnTo>
                  <a:lnTo>
                    <a:pt x="470" y="295"/>
                  </a:lnTo>
                  <a:lnTo>
                    <a:pt x="476" y="286"/>
                  </a:lnTo>
                  <a:lnTo>
                    <a:pt x="475" y="277"/>
                  </a:lnTo>
                  <a:lnTo>
                    <a:pt x="510" y="275"/>
                  </a:lnTo>
                  <a:lnTo>
                    <a:pt x="515" y="239"/>
                  </a:lnTo>
                  <a:lnTo>
                    <a:pt x="529" y="207"/>
                  </a:lnTo>
                  <a:lnTo>
                    <a:pt x="546" y="190"/>
                  </a:lnTo>
                  <a:lnTo>
                    <a:pt x="525" y="172"/>
                  </a:lnTo>
                  <a:lnTo>
                    <a:pt x="517" y="169"/>
                  </a:lnTo>
                  <a:lnTo>
                    <a:pt x="514" y="163"/>
                  </a:lnTo>
                  <a:lnTo>
                    <a:pt x="501" y="159"/>
                  </a:lnTo>
                  <a:lnTo>
                    <a:pt x="487" y="159"/>
                  </a:lnTo>
                  <a:lnTo>
                    <a:pt x="480" y="136"/>
                  </a:lnTo>
                  <a:lnTo>
                    <a:pt x="468" y="133"/>
                  </a:lnTo>
                  <a:lnTo>
                    <a:pt x="463" y="133"/>
                  </a:lnTo>
                  <a:close/>
                </a:path>
              </a:pathLst>
            </a:custGeom>
            <a:solidFill>
              <a:srgbClr val="98BF0E"/>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130">
              <a:extLst>
                <a:ext uri="{FF2B5EF4-FFF2-40B4-BE49-F238E27FC236}">
                  <a16:creationId xmlns:a16="http://schemas.microsoft.com/office/drawing/2014/main" id="{EA5CB433-BA6B-4FA6-B640-E876D16802CA}"/>
                </a:ext>
              </a:extLst>
            </p:cNvPr>
            <p:cNvSpPr>
              <a:spLocks/>
            </p:cNvSpPr>
            <p:nvPr/>
          </p:nvSpPr>
          <p:spPr bwMode="auto">
            <a:xfrm>
              <a:off x="3663196" y="3785028"/>
              <a:ext cx="886583" cy="922306"/>
            </a:xfrm>
            <a:custGeom>
              <a:avLst/>
              <a:gdLst>
                <a:gd name="T0" fmla="*/ 425 w 546"/>
                <a:gd name="T1" fmla="*/ 112 h 568"/>
                <a:gd name="T2" fmla="*/ 405 w 546"/>
                <a:gd name="T3" fmla="*/ 93 h 568"/>
                <a:gd name="T4" fmla="*/ 387 w 546"/>
                <a:gd name="T5" fmla="*/ 73 h 568"/>
                <a:gd name="T6" fmla="*/ 371 w 546"/>
                <a:gd name="T7" fmla="*/ 36 h 568"/>
                <a:gd name="T8" fmla="*/ 342 w 546"/>
                <a:gd name="T9" fmla="*/ 2 h 568"/>
                <a:gd name="T10" fmla="*/ 305 w 546"/>
                <a:gd name="T11" fmla="*/ 7 h 568"/>
                <a:gd name="T12" fmla="*/ 300 w 546"/>
                <a:gd name="T13" fmla="*/ 59 h 568"/>
                <a:gd name="T14" fmla="*/ 226 w 546"/>
                <a:gd name="T15" fmla="*/ 74 h 568"/>
                <a:gd name="T16" fmla="*/ 181 w 546"/>
                <a:gd name="T17" fmla="*/ 77 h 568"/>
                <a:gd name="T18" fmla="*/ 163 w 546"/>
                <a:gd name="T19" fmla="*/ 53 h 568"/>
                <a:gd name="T20" fmla="*/ 142 w 546"/>
                <a:gd name="T21" fmla="*/ 71 h 568"/>
                <a:gd name="T22" fmla="*/ 147 w 546"/>
                <a:gd name="T23" fmla="*/ 112 h 568"/>
                <a:gd name="T24" fmla="*/ 87 w 546"/>
                <a:gd name="T25" fmla="*/ 95 h 568"/>
                <a:gd name="T26" fmla="*/ 38 w 546"/>
                <a:gd name="T27" fmla="*/ 78 h 568"/>
                <a:gd name="T28" fmla="*/ 10 w 546"/>
                <a:gd name="T29" fmla="*/ 90 h 568"/>
                <a:gd name="T30" fmla="*/ 8 w 546"/>
                <a:gd name="T31" fmla="*/ 98 h 568"/>
                <a:gd name="T32" fmla="*/ 4 w 546"/>
                <a:gd name="T33" fmla="*/ 121 h 568"/>
                <a:gd name="T34" fmla="*/ 51 w 546"/>
                <a:gd name="T35" fmla="*/ 151 h 568"/>
                <a:gd name="T36" fmla="*/ 65 w 546"/>
                <a:gd name="T37" fmla="*/ 162 h 568"/>
                <a:gd name="T38" fmla="*/ 78 w 546"/>
                <a:gd name="T39" fmla="*/ 173 h 568"/>
                <a:gd name="T40" fmla="*/ 99 w 546"/>
                <a:gd name="T41" fmla="*/ 191 h 568"/>
                <a:gd name="T42" fmla="*/ 88 w 546"/>
                <a:gd name="T43" fmla="*/ 206 h 568"/>
                <a:gd name="T44" fmla="*/ 90 w 546"/>
                <a:gd name="T45" fmla="*/ 248 h 568"/>
                <a:gd name="T46" fmla="*/ 116 w 546"/>
                <a:gd name="T47" fmla="*/ 277 h 568"/>
                <a:gd name="T48" fmla="*/ 110 w 546"/>
                <a:gd name="T49" fmla="*/ 306 h 568"/>
                <a:gd name="T50" fmla="*/ 124 w 546"/>
                <a:gd name="T51" fmla="*/ 351 h 568"/>
                <a:gd name="T52" fmla="*/ 111 w 546"/>
                <a:gd name="T53" fmla="*/ 372 h 568"/>
                <a:gd name="T54" fmla="*/ 94 w 546"/>
                <a:gd name="T55" fmla="*/ 349 h 568"/>
                <a:gd name="T56" fmla="*/ 94 w 546"/>
                <a:gd name="T57" fmla="*/ 366 h 568"/>
                <a:gd name="T58" fmla="*/ 70 w 546"/>
                <a:gd name="T59" fmla="*/ 402 h 568"/>
                <a:gd name="T60" fmla="*/ 54 w 546"/>
                <a:gd name="T61" fmla="*/ 452 h 568"/>
                <a:gd name="T62" fmla="*/ 84 w 546"/>
                <a:gd name="T63" fmla="*/ 482 h 568"/>
                <a:gd name="T64" fmla="*/ 107 w 546"/>
                <a:gd name="T65" fmla="*/ 517 h 568"/>
                <a:gd name="T66" fmla="*/ 144 w 546"/>
                <a:gd name="T67" fmla="*/ 516 h 568"/>
                <a:gd name="T68" fmla="*/ 191 w 546"/>
                <a:gd name="T69" fmla="*/ 543 h 568"/>
                <a:gd name="T70" fmla="*/ 227 w 546"/>
                <a:gd name="T71" fmla="*/ 568 h 568"/>
                <a:gd name="T72" fmla="*/ 247 w 546"/>
                <a:gd name="T73" fmla="*/ 550 h 568"/>
                <a:gd name="T74" fmla="*/ 305 w 546"/>
                <a:gd name="T75" fmla="*/ 509 h 568"/>
                <a:gd name="T76" fmla="*/ 364 w 546"/>
                <a:gd name="T77" fmla="*/ 531 h 568"/>
                <a:gd name="T78" fmla="*/ 404 w 546"/>
                <a:gd name="T79" fmla="*/ 556 h 568"/>
                <a:gd name="T80" fmla="*/ 455 w 546"/>
                <a:gd name="T81" fmla="*/ 528 h 568"/>
                <a:gd name="T82" fmla="*/ 486 w 546"/>
                <a:gd name="T83" fmla="*/ 502 h 568"/>
                <a:gd name="T84" fmla="*/ 453 w 546"/>
                <a:gd name="T85" fmla="*/ 472 h 568"/>
                <a:gd name="T86" fmla="*/ 447 w 546"/>
                <a:gd name="T87" fmla="*/ 442 h 568"/>
                <a:gd name="T88" fmla="*/ 457 w 546"/>
                <a:gd name="T89" fmla="*/ 396 h 568"/>
                <a:gd name="T90" fmla="*/ 461 w 546"/>
                <a:gd name="T91" fmla="*/ 368 h 568"/>
                <a:gd name="T92" fmla="*/ 438 w 546"/>
                <a:gd name="T93" fmla="*/ 344 h 568"/>
                <a:gd name="T94" fmla="*/ 423 w 546"/>
                <a:gd name="T95" fmla="*/ 347 h 568"/>
                <a:gd name="T96" fmla="*/ 440 w 546"/>
                <a:gd name="T97" fmla="*/ 318 h 568"/>
                <a:gd name="T98" fmla="*/ 476 w 546"/>
                <a:gd name="T99" fmla="*/ 286 h 568"/>
                <a:gd name="T100" fmla="*/ 529 w 546"/>
                <a:gd name="T101" fmla="*/ 207 h 568"/>
                <a:gd name="T102" fmla="*/ 514 w 546"/>
                <a:gd name="T103" fmla="*/ 163 h 568"/>
                <a:gd name="T104" fmla="*/ 468 w 546"/>
                <a:gd name="T105" fmla="*/ 13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6" h="568">
                  <a:moveTo>
                    <a:pt x="463" y="133"/>
                  </a:moveTo>
                  <a:lnTo>
                    <a:pt x="452" y="133"/>
                  </a:lnTo>
                  <a:lnTo>
                    <a:pt x="440" y="131"/>
                  </a:lnTo>
                  <a:lnTo>
                    <a:pt x="425" y="112"/>
                  </a:lnTo>
                  <a:lnTo>
                    <a:pt x="416" y="105"/>
                  </a:lnTo>
                  <a:lnTo>
                    <a:pt x="416" y="84"/>
                  </a:lnTo>
                  <a:lnTo>
                    <a:pt x="413" y="83"/>
                  </a:lnTo>
                  <a:lnTo>
                    <a:pt x="405" y="93"/>
                  </a:lnTo>
                  <a:lnTo>
                    <a:pt x="398" y="93"/>
                  </a:lnTo>
                  <a:lnTo>
                    <a:pt x="399" y="70"/>
                  </a:lnTo>
                  <a:lnTo>
                    <a:pt x="394" y="67"/>
                  </a:lnTo>
                  <a:lnTo>
                    <a:pt x="387" y="73"/>
                  </a:lnTo>
                  <a:lnTo>
                    <a:pt x="383" y="70"/>
                  </a:lnTo>
                  <a:lnTo>
                    <a:pt x="384" y="61"/>
                  </a:lnTo>
                  <a:lnTo>
                    <a:pt x="372" y="51"/>
                  </a:lnTo>
                  <a:lnTo>
                    <a:pt x="371" y="36"/>
                  </a:lnTo>
                  <a:lnTo>
                    <a:pt x="356" y="36"/>
                  </a:lnTo>
                  <a:lnTo>
                    <a:pt x="345" y="31"/>
                  </a:lnTo>
                  <a:lnTo>
                    <a:pt x="344" y="20"/>
                  </a:lnTo>
                  <a:lnTo>
                    <a:pt x="342" y="2"/>
                  </a:lnTo>
                  <a:lnTo>
                    <a:pt x="342" y="0"/>
                  </a:lnTo>
                  <a:lnTo>
                    <a:pt x="338" y="2"/>
                  </a:lnTo>
                  <a:lnTo>
                    <a:pt x="322" y="5"/>
                  </a:lnTo>
                  <a:lnTo>
                    <a:pt x="305" y="7"/>
                  </a:lnTo>
                  <a:lnTo>
                    <a:pt x="298" y="14"/>
                  </a:lnTo>
                  <a:lnTo>
                    <a:pt x="293" y="37"/>
                  </a:lnTo>
                  <a:lnTo>
                    <a:pt x="291" y="51"/>
                  </a:lnTo>
                  <a:lnTo>
                    <a:pt x="300" y="59"/>
                  </a:lnTo>
                  <a:lnTo>
                    <a:pt x="281" y="59"/>
                  </a:lnTo>
                  <a:lnTo>
                    <a:pt x="243" y="64"/>
                  </a:lnTo>
                  <a:lnTo>
                    <a:pt x="231" y="67"/>
                  </a:lnTo>
                  <a:lnTo>
                    <a:pt x="226" y="74"/>
                  </a:lnTo>
                  <a:lnTo>
                    <a:pt x="231" y="82"/>
                  </a:lnTo>
                  <a:lnTo>
                    <a:pt x="238" y="84"/>
                  </a:lnTo>
                  <a:lnTo>
                    <a:pt x="212" y="90"/>
                  </a:lnTo>
                  <a:lnTo>
                    <a:pt x="181" y="77"/>
                  </a:lnTo>
                  <a:lnTo>
                    <a:pt x="169" y="76"/>
                  </a:lnTo>
                  <a:lnTo>
                    <a:pt x="173" y="64"/>
                  </a:lnTo>
                  <a:lnTo>
                    <a:pt x="174" y="51"/>
                  </a:lnTo>
                  <a:lnTo>
                    <a:pt x="163" y="53"/>
                  </a:lnTo>
                  <a:lnTo>
                    <a:pt x="153" y="49"/>
                  </a:lnTo>
                  <a:lnTo>
                    <a:pt x="146" y="43"/>
                  </a:lnTo>
                  <a:lnTo>
                    <a:pt x="141" y="50"/>
                  </a:lnTo>
                  <a:lnTo>
                    <a:pt x="142" y="71"/>
                  </a:lnTo>
                  <a:lnTo>
                    <a:pt x="147" y="78"/>
                  </a:lnTo>
                  <a:lnTo>
                    <a:pt x="142" y="96"/>
                  </a:lnTo>
                  <a:lnTo>
                    <a:pt x="140" y="105"/>
                  </a:lnTo>
                  <a:lnTo>
                    <a:pt x="147" y="112"/>
                  </a:lnTo>
                  <a:lnTo>
                    <a:pt x="132" y="112"/>
                  </a:lnTo>
                  <a:lnTo>
                    <a:pt x="115" y="105"/>
                  </a:lnTo>
                  <a:lnTo>
                    <a:pt x="94" y="102"/>
                  </a:lnTo>
                  <a:lnTo>
                    <a:pt x="87" y="95"/>
                  </a:lnTo>
                  <a:lnTo>
                    <a:pt x="85" y="84"/>
                  </a:lnTo>
                  <a:lnTo>
                    <a:pt x="66" y="79"/>
                  </a:lnTo>
                  <a:lnTo>
                    <a:pt x="56" y="84"/>
                  </a:lnTo>
                  <a:lnTo>
                    <a:pt x="38" y="78"/>
                  </a:lnTo>
                  <a:lnTo>
                    <a:pt x="16" y="78"/>
                  </a:lnTo>
                  <a:lnTo>
                    <a:pt x="0" y="85"/>
                  </a:lnTo>
                  <a:lnTo>
                    <a:pt x="3" y="90"/>
                  </a:lnTo>
                  <a:lnTo>
                    <a:pt x="10" y="90"/>
                  </a:lnTo>
                  <a:lnTo>
                    <a:pt x="21" y="94"/>
                  </a:lnTo>
                  <a:lnTo>
                    <a:pt x="22" y="100"/>
                  </a:lnTo>
                  <a:lnTo>
                    <a:pt x="17" y="100"/>
                  </a:lnTo>
                  <a:lnTo>
                    <a:pt x="8" y="98"/>
                  </a:lnTo>
                  <a:lnTo>
                    <a:pt x="3" y="106"/>
                  </a:lnTo>
                  <a:lnTo>
                    <a:pt x="15" y="108"/>
                  </a:lnTo>
                  <a:lnTo>
                    <a:pt x="10" y="118"/>
                  </a:lnTo>
                  <a:lnTo>
                    <a:pt x="4" y="121"/>
                  </a:lnTo>
                  <a:lnTo>
                    <a:pt x="6" y="129"/>
                  </a:lnTo>
                  <a:lnTo>
                    <a:pt x="22" y="128"/>
                  </a:lnTo>
                  <a:lnTo>
                    <a:pt x="28" y="124"/>
                  </a:lnTo>
                  <a:lnTo>
                    <a:pt x="51" y="151"/>
                  </a:lnTo>
                  <a:lnTo>
                    <a:pt x="57" y="153"/>
                  </a:lnTo>
                  <a:lnTo>
                    <a:pt x="51" y="162"/>
                  </a:lnTo>
                  <a:lnTo>
                    <a:pt x="54" y="168"/>
                  </a:lnTo>
                  <a:lnTo>
                    <a:pt x="65" y="162"/>
                  </a:lnTo>
                  <a:lnTo>
                    <a:pt x="68" y="161"/>
                  </a:lnTo>
                  <a:lnTo>
                    <a:pt x="72" y="167"/>
                  </a:lnTo>
                  <a:lnTo>
                    <a:pt x="70" y="170"/>
                  </a:lnTo>
                  <a:lnTo>
                    <a:pt x="78" y="173"/>
                  </a:lnTo>
                  <a:lnTo>
                    <a:pt x="84" y="174"/>
                  </a:lnTo>
                  <a:lnTo>
                    <a:pt x="79" y="185"/>
                  </a:lnTo>
                  <a:lnTo>
                    <a:pt x="84" y="192"/>
                  </a:lnTo>
                  <a:lnTo>
                    <a:pt x="99" y="191"/>
                  </a:lnTo>
                  <a:lnTo>
                    <a:pt x="104" y="195"/>
                  </a:lnTo>
                  <a:lnTo>
                    <a:pt x="106" y="199"/>
                  </a:lnTo>
                  <a:lnTo>
                    <a:pt x="93" y="199"/>
                  </a:lnTo>
                  <a:lnTo>
                    <a:pt x="88" y="206"/>
                  </a:lnTo>
                  <a:lnTo>
                    <a:pt x="87" y="212"/>
                  </a:lnTo>
                  <a:lnTo>
                    <a:pt x="87" y="219"/>
                  </a:lnTo>
                  <a:lnTo>
                    <a:pt x="87" y="237"/>
                  </a:lnTo>
                  <a:lnTo>
                    <a:pt x="90" y="248"/>
                  </a:lnTo>
                  <a:lnTo>
                    <a:pt x="100" y="258"/>
                  </a:lnTo>
                  <a:lnTo>
                    <a:pt x="107" y="261"/>
                  </a:lnTo>
                  <a:lnTo>
                    <a:pt x="122" y="267"/>
                  </a:lnTo>
                  <a:lnTo>
                    <a:pt x="116" y="277"/>
                  </a:lnTo>
                  <a:lnTo>
                    <a:pt x="115" y="286"/>
                  </a:lnTo>
                  <a:lnTo>
                    <a:pt x="115" y="295"/>
                  </a:lnTo>
                  <a:lnTo>
                    <a:pt x="110" y="303"/>
                  </a:lnTo>
                  <a:lnTo>
                    <a:pt x="110" y="306"/>
                  </a:lnTo>
                  <a:lnTo>
                    <a:pt x="115" y="313"/>
                  </a:lnTo>
                  <a:lnTo>
                    <a:pt x="116" y="322"/>
                  </a:lnTo>
                  <a:lnTo>
                    <a:pt x="122" y="339"/>
                  </a:lnTo>
                  <a:lnTo>
                    <a:pt x="124" y="351"/>
                  </a:lnTo>
                  <a:lnTo>
                    <a:pt x="123" y="362"/>
                  </a:lnTo>
                  <a:lnTo>
                    <a:pt x="118" y="368"/>
                  </a:lnTo>
                  <a:lnTo>
                    <a:pt x="115" y="375"/>
                  </a:lnTo>
                  <a:lnTo>
                    <a:pt x="111" y="372"/>
                  </a:lnTo>
                  <a:lnTo>
                    <a:pt x="113" y="362"/>
                  </a:lnTo>
                  <a:lnTo>
                    <a:pt x="113" y="337"/>
                  </a:lnTo>
                  <a:lnTo>
                    <a:pt x="105" y="320"/>
                  </a:lnTo>
                  <a:lnTo>
                    <a:pt x="94" y="349"/>
                  </a:lnTo>
                  <a:lnTo>
                    <a:pt x="89" y="357"/>
                  </a:lnTo>
                  <a:lnTo>
                    <a:pt x="93" y="361"/>
                  </a:lnTo>
                  <a:lnTo>
                    <a:pt x="89" y="363"/>
                  </a:lnTo>
                  <a:lnTo>
                    <a:pt x="94" y="366"/>
                  </a:lnTo>
                  <a:lnTo>
                    <a:pt x="94" y="371"/>
                  </a:lnTo>
                  <a:lnTo>
                    <a:pt x="87" y="372"/>
                  </a:lnTo>
                  <a:lnTo>
                    <a:pt x="76" y="389"/>
                  </a:lnTo>
                  <a:lnTo>
                    <a:pt x="70" y="402"/>
                  </a:lnTo>
                  <a:lnTo>
                    <a:pt x="56" y="426"/>
                  </a:lnTo>
                  <a:lnTo>
                    <a:pt x="56" y="435"/>
                  </a:lnTo>
                  <a:lnTo>
                    <a:pt x="47" y="445"/>
                  </a:lnTo>
                  <a:lnTo>
                    <a:pt x="54" y="452"/>
                  </a:lnTo>
                  <a:lnTo>
                    <a:pt x="51" y="470"/>
                  </a:lnTo>
                  <a:lnTo>
                    <a:pt x="59" y="468"/>
                  </a:lnTo>
                  <a:lnTo>
                    <a:pt x="70" y="482"/>
                  </a:lnTo>
                  <a:lnTo>
                    <a:pt x="84" y="482"/>
                  </a:lnTo>
                  <a:lnTo>
                    <a:pt x="84" y="496"/>
                  </a:lnTo>
                  <a:lnTo>
                    <a:pt x="93" y="500"/>
                  </a:lnTo>
                  <a:lnTo>
                    <a:pt x="104" y="505"/>
                  </a:lnTo>
                  <a:lnTo>
                    <a:pt x="107" y="517"/>
                  </a:lnTo>
                  <a:lnTo>
                    <a:pt x="117" y="515"/>
                  </a:lnTo>
                  <a:lnTo>
                    <a:pt x="128" y="521"/>
                  </a:lnTo>
                  <a:lnTo>
                    <a:pt x="135" y="514"/>
                  </a:lnTo>
                  <a:lnTo>
                    <a:pt x="144" y="516"/>
                  </a:lnTo>
                  <a:lnTo>
                    <a:pt x="161" y="526"/>
                  </a:lnTo>
                  <a:lnTo>
                    <a:pt x="179" y="539"/>
                  </a:lnTo>
                  <a:lnTo>
                    <a:pt x="184" y="543"/>
                  </a:lnTo>
                  <a:lnTo>
                    <a:pt x="191" y="543"/>
                  </a:lnTo>
                  <a:lnTo>
                    <a:pt x="190" y="551"/>
                  </a:lnTo>
                  <a:lnTo>
                    <a:pt x="204" y="566"/>
                  </a:lnTo>
                  <a:lnTo>
                    <a:pt x="221" y="565"/>
                  </a:lnTo>
                  <a:lnTo>
                    <a:pt x="227" y="568"/>
                  </a:lnTo>
                  <a:lnTo>
                    <a:pt x="236" y="561"/>
                  </a:lnTo>
                  <a:lnTo>
                    <a:pt x="247" y="557"/>
                  </a:lnTo>
                  <a:lnTo>
                    <a:pt x="248" y="560"/>
                  </a:lnTo>
                  <a:lnTo>
                    <a:pt x="247" y="550"/>
                  </a:lnTo>
                  <a:lnTo>
                    <a:pt x="262" y="536"/>
                  </a:lnTo>
                  <a:lnTo>
                    <a:pt x="265" y="525"/>
                  </a:lnTo>
                  <a:lnTo>
                    <a:pt x="286" y="522"/>
                  </a:lnTo>
                  <a:lnTo>
                    <a:pt x="305" y="509"/>
                  </a:lnTo>
                  <a:lnTo>
                    <a:pt x="316" y="511"/>
                  </a:lnTo>
                  <a:lnTo>
                    <a:pt x="332" y="523"/>
                  </a:lnTo>
                  <a:lnTo>
                    <a:pt x="355" y="522"/>
                  </a:lnTo>
                  <a:lnTo>
                    <a:pt x="364" y="531"/>
                  </a:lnTo>
                  <a:lnTo>
                    <a:pt x="372" y="539"/>
                  </a:lnTo>
                  <a:lnTo>
                    <a:pt x="381" y="549"/>
                  </a:lnTo>
                  <a:lnTo>
                    <a:pt x="384" y="555"/>
                  </a:lnTo>
                  <a:lnTo>
                    <a:pt x="404" y="556"/>
                  </a:lnTo>
                  <a:lnTo>
                    <a:pt x="428" y="554"/>
                  </a:lnTo>
                  <a:lnTo>
                    <a:pt x="432" y="542"/>
                  </a:lnTo>
                  <a:lnTo>
                    <a:pt x="451" y="537"/>
                  </a:lnTo>
                  <a:lnTo>
                    <a:pt x="455" y="528"/>
                  </a:lnTo>
                  <a:lnTo>
                    <a:pt x="474" y="522"/>
                  </a:lnTo>
                  <a:lnTo>
                    <a:pt x="474" y="520"/>
                  </a:lnTo>
                  <a:lnTo>
                    <a:pt x="476" y="515"/>
                  </a:lnTo>
                  <a:lnTo>
                    <a:pt x="486" y="502"/>
                  </a:lnTo>
                  <a:lnTo>
                    <a:pt x="485" y="492"/>
                  </a:lnTo>
                  <a:lnTo>
                    <a:pt x="464" y="492"/>
                  </a:lnTo>
                  <a:lnTo>
                    <a:pt x="455" y="485"/>
                  </a:lnTo>
                  <a:lnTo>
                    <a:pt x="453" y="472"/>
                  </a:lnTo>
                  <a:lnTo>
                    <a:pt x="458" y="465"/>
                  </a:lnTo>
                  <a:lnTo>
                    <a:pt x="456" y="454"/>
                  </a:lnTo>
                  <a:lnTo>
                    <a:pt x="447" y="452"/>
                  </a:lnTo>
                  <a:lnTo>
                    <a:pt x="447" y="442"/>
                  </a:lnTo>
                  <a:lnTo>
                    <a:pt x="464" y="431"/>
                  </a:lnTo>
                  <a:lnTo>
                    <a:pt x="468" y="420"/>
                  </a:lnTo>
                  <a:lnTo>
                    <a:pt x="458" y="409"/>
                  </a:lnTo>
                  <a:lnTo>
                    <a:pt x="457" y="396"/>
                  </a:lnTo>
                  <a:lnTo>
                    <a:pt x="466" y="392"/>
                  </a:lnTo>
                  <a:lnTo>
                    <a:pt x="469" y="380"/>
                  </a:lnTo>
                  <a:lnTo>
                    <a:pt x="469" y="377"/>
                  </a:lnTo>
                  <a:lnTo>
                    <a:pt x="461" y="368"/>
                  </a:lnTo>
                  <a:lnTo>
                    <a:pt x="459" y="361"/>
                  </a:lnTo>
                  <a:lnTo>
                    <a:pt x="458" y="345"/>
                  </a:lnTo>
                  <a:lnTo>
                    <a:pt x="449" y="344"/>
                  </a:lnTo>
                  <a:lnTo>
                    <a:pt x="438" y="344"/>
                  </a:lnTo>
                  <a:lnTo>
                    <a:pt x="434" y="350"/>
                  </a:lnTo>
                  <a:lnTo>
                    <a:pt x="430" y="356"/>
                  </a:lnTo>
                  <a:lnTo>
                    <a:pt x="421" y="352"/>
                  </a:lnTo>
                  <a:lnTo>
                    <a:pt x="423" y="347"/>
                  </a:lnTo>
                  <a:lnTo>
                    <a:pt x="429" y="341"/>
                  </a:lnTo>
                  <a:lnTo>
                    <a:pt x="428" y="334"/>
                  </a:lnTo>
                  <a:lnTo>
                    <a:pt x="429" y="324"/>
                  </a:lnTo>
                  <a:lnTo>
                    <a:pt x="440" y="318"/>
                  </a:lnTo>
                  <a:lnTo>
                    <a:pt x="452" y="309"/>
                  </a:lnTo>
                  <a:lnTo>
                    <a:pt x="456" y="301"/>
                  </a:lnTo>
                  <a:lnTo>
                    <a:pt x="470" y="295"/>
                  </a:lnTo>
                  <a:lnTo>
                    <a:pt x="476" y="286"/>
                  </a:lnTo>
                  <a:lnTo>
                    <a:pt x="475" y="277"/>
                  </a:lnTo>
                  <a:lnTo>
                    <a:pt x="510" y="275"/>
                  </a:lnTo>
                  <a:lnTo>
                    <a:pt x="515" y="239"/>
                  </a:lnTo>
                  <a:lnTo>
                    <a:pt x="529" y="207"/>
                  </a:lnTo>
                  <a:lnTo>
                    <a:pt x="546" y="190"/>
                  </a:lnTo>
                  <a:lnTo>
                    <a:pt x="525" y="172"/>
                  </a:lnTo>
                  <a:lnTo>
                    <a:pt x="517" y="169"/>
                  </a:lnTo>
                  <a:lnTo>
                    <a:pt x="514" y="163"/>
                  </a:lnTo>
                  <a:lnTo>
                    <a:pt x="501" y="159"/>
                  </a:lnTo>
                  <a:lnTo>
                    <a:pt x="487" y="159"/>
                  </a:lnTo>
                  <a:lnTo>
                    <a:pt x="480" y="136"/>
                  </a:lnTo>
                  <a:lnTo>
                    <a:pt x="468" y="133"/>
                  </a:lnTo>
                  <a:lnTo>
                    <a:pt x="463" y="133"/>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Freeform 131">
              <a:extLst>
                <a:ext uri="{FF2B5EF4-FFF2-40B4-BE49-F238E27FC236}">
                  <a16:creationId xmlns:a16="http://schemas.microsoft.com/office/drawing/2014/main" id="{49F2C553-0E1C-4681-A64B-33AC795ABD18}"/>
                </a:ext>
              </a:extLst>
            </p:cNvPr>
            <p:cNvSpPr>
              <a:spLocks/>
            </p:cNvSpPr>
            <p:nvPr/>
          </p:nvSpPr>
          <p:spPr bwMode="auto">
            <a:xfrm>
              <a:off x="4488076" y="4721948"/>
              <a:ext cx="79566" cy="178616"/>
            </a:xfrm>
            <a:custGeom>
              <a:avLst/>
              <a:gdLst>
                <a:gd name="T0" fmla="*/ 45 w 49"/>
                <a:gd name="T1" fmla="*/ 1 h 110"/>
                <a:gd name="T2" fmla="*/ 39 w 49"/>
                <a:gd name="T3" fmla="*/ 0 h 110"/>
                <a:gd name="T4" fmla="*/ 38 w 49"/>
                <a:gd name="T5" fmla="*/ 10 h 110"/>
                <a:gd name="T6" fmla="*/ 35 w 49"/>
                <a:gd name="T7" fmla="*/ 18 h 110"/>
                <a:gd name="T8" fmla="*/ 29 w 49"/>
                <a:gd name="T9" fmla="*/ 16 h 110"/>
                <a:gd name="T10" fmla="*/ 18 w 49"/>
                <a:gd name="T11" fmla="*/ 24 h 110"/>
                <a:gd name="T12" fmla="*/ 6 w 49"/>
                <a:gd name="T13" fmla="*/ 29 h 110"/>
                <a:gd name="T14" fmla="*/ 0 w 49"/>
                <a:gd name="T15" fmla="*/ 46 h 110"/>
                <a:gd name="T16" fmla="*/ 0 w 49"/>
                <a:gd name="T17" fmla="*/ 68 h 110"/>
                <a:gd name="T18" fmla="*/ 5 w 49"/>
                <a:gd name="T19" fmla="*/ 73 h 110"/>
                <a:gd name="T20" fmla="*/ 6 w 49"/>
                <a:gd name="T21" fmla="*/ 82 h 110"/>
                <a:gd name="T22" fmla="*/ 11 w 49"/>
                <a:gd name="T23" fmla="*/ 85 h 110"/>
                <a:gd name="T24" fmla="*/ 6 w 49"/>
                <a:gd name="T25" fmla="*/ 96 h 110"/>
                <a:gd name="T26" fmla="*/ 12 w 49"/>
                <a:gd name="T27" fmla="*/ 104 h 110"/>
                <a:gd name="T28" fmla="*/ 23 w 49"/>
                <a:gd name="T29" fmla="*/ 110 h 110"/>
                <a:gd name="T30" fmla="*/ 32 w 49"/>
                <a:gd name="T31" fmla="*/ 102 h 110"/>
                <a:gd name="T32" fmla="*/ 33 w 49"/>
                <a:gd name="T33" fmla="*/ 93 h 110"/>
                <a:gd name="T34" fmla="*/ 45 w 49"/>
                <a:gd name="T35" fmla="*/ 74 h 110"/>
                <a:gd name="T36" fmla="*/ 44 w 49"/>
                <a:gd name="T37" fmla="*/ 59 h 110"/>
                <a:gd name="T38" fmla="*/ 49 w 49"/>
                <a:gd name="T39" fmla="*/ 42 h 110"/>
                <a:gd name="T40" fmla="*/ 46 w 49"/>
                <a:gd name="T41" fmla="*/ 11 h 110"/>
                <a:gd name="T42" fmla="*/ 45 w 49"/>
                <a:gd name="T43" fmla="*/ 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110">
                  <a:moveTo>
                    <a:pt x="45" y="1"/>
                  </a:moveTo>
                  <a:lnTo>
                    <a:pt x="39" y="0"/>
                  </a:lnTo>
                  <a:lnTo>
                    <a:pt x="38" y="10"/>
                  </a:lnTo>
                  <a:lnTo>
                    <a:pt x="35" y="18"/>
                  </a:lnTo>
                  <a:lnTo>
                    <a:pt x="29" y="16"/>
                  </a:lnTo>
                  <a:lnTo>
                    <a:pt x="18" y="24"/>
                  </a:lnTo>
                  <a:lnTo>
                    <a:pt x="6" y="29"/>
                  </a:lnTo>
                  <a:lnTo>
                    <a:pt x="0" y="46"/>
                  </a:lnTo>
                  <a:lnTo>
                    <a:pt x="0" y="68"/>
                  </a:lnTo>
                  <a:lnTo>
                    <a:pt x="5" y="73"/>
                  </a:lnTo>
                  <a:lnTo>
                    <a:pt x="6" y="82"/>
                  </a:lnTo>
                  <a:lnTo>
                    <a:pt x="11" y="85"/>
                  </a:lnTo>
                  <a:lnTo>
                    <a:pt x="6" y="96"/>
                  </a:lnTo>
                  <a:lnTo>
                    <a:pt x="12" y="104"/>
                  </a:lnTo>
                  <a:lnTo>
                    <a:pt x="23" y="110"/>
                  </a:lnTo>
                  <a:lnTo>
                    <a:pt x="32" y="102"/>
                  </a:lnTo>
                  <a:lnTo>
                    <a:pt x="33" y="93"/>
                  </a:lnTo>
                  <a:lnTo>
                    <a:pt x="45" y="74"/>
                  </a:lnTo>
                  <a:lnTo>
                    <a:pt x="44" y="59"/>
                  </a:lnTo>
                  <a:lnTo>
                    <a:pt x="49" y="42"/>
                  </a:lnTo>
                  <a:lnTo>
                    <a:pt x="46" y="11"/>
                  </a:lnTo>
                  <a:lnTo>
                    <a:pt x="45" y="1"/>
                  </a:lnTo>
                  <a:close/>
                </a:path>
              </a:pathLst>
            </a:custGeom>
            <a:solidFill>
              <a:srgbClr val="98BF0E"/>
            </a:solidFill>
            <a:ln w="11113" cap="flat">
              <a:solidFill>
                <a:schemeClr val="tx2">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2">
              <a:extLst>
                <a:ext uri="{FF2B5EF4-FFF2-40B4-BE49-F238E27FC236}">
                  <a16:creationId xmlns:a16="http://schemas.microsoft.com/office/drawing/2014/main" id="{24B2F11B-7243-4B9A-8227-E050AE6381D8}"/>
                </a:ext>
              </a:extLst>
            </p:cNvPr>
            <p:cNvSpPr>
              <a:spLocks/>
            </p:cNvSpPr>
            <p:nvPr/>
          </p:nvSpPr>
          <p:spPr bwMode="auto">
            <a:xfrm>
              <a:off x="3823951" y="4246181"/>
              <a:ext cx="9743" cy="21110"/>
            </a:xfrm>
            <a:custGeom>
              <a:avLst/>
              <a:gdLst>
                <a:gd name="T0" fmla="*/ 0 w 6"/>
                <a:gd name="T1" fmla="*/ 2 h 13"/>
                <a:gd name="T2" fmla="*/ 2 w 6"/>
                <a:gd name="T3" fmla="*/ 0 h 13"/>
                <a:gd name="T4" fmla="*/ 6 w 6"/>
                <a:gd name="T5" fmla="*/ 8 h 13"/>
                <a:gd name="T6" fmla="*/ 2 w 6"/>
                <a:gd name="T7" fmla="*/ 13 h 13"/>
                <a:gd name="T8" fmla="*/ 0 w 6"/>
                <a:gd name="T9" fmla="*/ 2 h 13"/>
              </a:gdLst>
              <a:ahLst/>
              <a:cxnLst>
                <a:cxn ang="0">
                  <a:pos x="T0" y="T1"/>
                </a:cxn>
                <a:cxn ang="0">
                  <a:pos x="T2" y="T3"/>
                </a:cxn>
                <a:cxn ang="0">
                  <a:pos x="T4" y="T5"/>
                </a:cxn>
                <a:cxn ang="0">
                  <a:pos x="T6" y="T7"/>
                </a:cxn>
                <a:cxn ang="0">
                  <a:pos x="T8" y="T9"/>
                </a:cxn>
              </a:cxnLst>
              <a:rect l="0" t="0" r="r" b="b"/>
              <a:pathLst>
                <a:path w="6" h="13">
                  <a:moveTo>
                    <a:pt x="0" y="2"/>
                  </a:moveTo>
                  <a:lnTo>
                    <a:pt x="2" y="0"/>
                  </a:lnTo>
                  <a:lnTo>
                    <a:pt x="6" y="8"/>
                  </a:lnTo>
                  <a:lnTo>
                    <a:pt x="2" y="13"/>
                  </a:lnTo>
                  <a:lnTo>
                    <a:pt x="0"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3">
              <a:extLst>
                <a:ext uri="{FF2B5EF4-FFF2-40B4-BE49-F238E27FC236}">
                  <a16:creationId xmlns:a16="http://schemas.microsoft.com/office/drawing/2014/main" id="{1DECEB32-30D7-48F4-8204-C4D11FE7A651}"/>
                </a:ext>
              </a:extLst>
            </p:cNvPr>
            <p:cNvSpPr>
              <a:spLocks/>
            </p:cNvSpPr>
            <p:nvPr/>
          </p:nvSpPr>
          <p:spPr bwMode="auto">
            <a:xfrm>
              <a:off x="3810960" y="4212082"/>
              <a:ext cx="32476" cy="21110"/>
            </a:xfrm>
            <a:custGeom>
              <a:avLst/>
              <a:gdLst>
                <a:gd name="T0" fmla="*/ 4 w 20"/>
                <a:gd name="T1" fmla="*/ 0 h 13"/>
                <a:gd name="T2" fmla="*/ 17 w 20"/>
                <a:gd name="T3" fmla="*/ 7 h 13"/>
                <a:gd name="T4" fmla="*/ 20 w 20"/>
                <a:gd name="T5" fmla="*/ 12 h 13"/>
                <a:gd name="T6" fmla="*/ 11 w 20"/>
                <a:gd name="T7" fmla="*/ 13 h 13"/>
                <a:gd name="T8" fmla="*/ 0 w 20"/>
                <a:gd name="T9" fmla="*/ 3 h 13"/>
                <a:gd name="T10" fmla="*/ 4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4" y="0"/>
                  </a:moveTo>
                  <a:lnTo>
                    <a:pt x="17" y="7"/>
                  </a:lnTo>
                  <a:lnTo>
                    <a:pt x="20" y="12"/>
                  </a:lnTo>
                  <a:lnTo>
                    <a:pt x="11" y="13"/>
                  </a:lnTo>
                  <a:lnTo>
                    <a:pt x="0" y="3"/>
                  </a:lnTo>
                  <a:lnTo>
                    <a:pt x="4"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34">
              <a:extLst>
                <a:ext uri="{FF2B5EF4-FFF2-40B4-BE49-F238E27FC236}">
                  <a16:creationId xmlns:a16="http://schemas.microsoft.com/office/drawing/2014/main" id="{0FC86135-AED2-4FEE-A6F6-B609C57A6FB9}"/>
                </a:ext>
              </a:extLst>
            </p:cNvPr>
            <p:cNvSpPr>
              <a:spLocks/>
            </p:cNvSpPr>
            <p:nvPr/>
          </p:nvSpPr>
          <p:spPr bwMode="auto">
            <a:xfrm>
              <a:off x="3778485" y="4116278"/>
              <a:ext cx="12990" cy="16238"/>
            </a:xfrm>
            <a:custGeom>
              <a:avLst/>
              <a:gdLst>
                <a:gd name="T0" fmla="*/ 5 w 8"/>
                <a:gd name="T1" fmla="*/ 0 h 10"/>
                <a:gd name="T2" fmla="*/ 8 w 8"/>
                <a:gd name="T3" fmla="*/ 5 h 10"/>
                <a:gd name="T4" fmla="*/ 6 w 8"/>
                <a:gd name="T5" fmla="*/ 10 h 10"/>
                <a:gd name="T6" fmla="*/ 0 w 8"/>
                <a:gd name="T7" fmla="*/ 6 h 10"/>
                <a:gd name="T8" fmla="*/ 0 w 8"/>
                <a:gd name="T9" fmla="*/ 2 h 10"/>
                <a:gd name="T10" fmla="*/ 5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5" y="0"/>
                  </a:moveTo>
                  <a:lnTo>
                    <a:pt x="8" y="5"/>
                  </a:lnTo>
                  <a:lnTo>
                    <a:pt x="6" y="10"/>
                  </a:lnTo>
                  <a:lnTo>
                    <a:pt x="0" y="6"/>
                  </a:lnTo>
                  <a:lnTo>
                    <a:pt x="0" y="2"/>
                  </a:lnTo>
                  <a:lnTo>
                    <a:pt x="5"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35">
              <a:extLst>
                <a:ext uri="{FF2B5EF4-FFF2-40B4-BE49-F238E27FC236}">
                  <a16:creationId xmlns:a16="http://schemas.microsoft.com/office/drawing/2014/main" id="{B1BFF050-1D05-4092-812C-9A6031575C7C}"/>
                </a:ext>
              </a:extLst>
            </p:cNvPr>
            <p:cNvSpPr>
              <a:spLocks/>
            </p:cNvSpPr>
            <p:nvPr/>
          </p:nvSpPr>
          <p:spPr bwMode="auto">
            <a:xfrm>
              <a:off x="3724900" y="4077308"/>
              <a:ext cx="21110" cy="14615"/>
            </a:xfrm>
            <a:custGeom>
              <a:avLst/>
              <a:gdLst>
                <a:gd name="T0" fmla="*/ 4 w 13"/>
                <a:gd name="T1" fmla="*/ 1 h 9"/>
                <a:gd name="T2" fmla="*/ 10 w 13"/>
                <a:gd name="T3" fmla="*/ 0 h 9"/>
                <a:gd name="T4" fmla="*/ 13 w 13"/>
                <a:gd name="T5" fmla="*/ 5 h 9"/>
                <a:gd name="T6" fmla="*/ 13 w 13"/>
                <a:gd name="T7" fmla="*/ 9 h 9"/>
                <a:gd name="T8" fmla="*/ 7 w 13"/>
                <a:gd name="T9" fmla="*/ 9 h 9"/>
                <a:gd name="T10" fmla="*/ 0 w 13"/>
                <a:gd name="T11" fmla="*/ 5 h 9"/>
                <a:gd name="T12" fmla="*/ 4 w 1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4" y="1"/>
                  </a:moveTo>
                  <a:lnTo>
                    <a:pt x="10" y="0"/>
                  </a:lnTo>
                  <a:lnTo>
                    <a:pt x="13" y="5"/>
                  </a:lnTo>
                  <a:lnTo>
                    <a:pt x="13" y="9"/>
                  </a:lnTo>
                  <a:lnTo>
                    <a:pt x="7" y="9"/>
                  </a:lnTo>
                  <a:lnTo>
                    <a:pt x="0" y="5"/>
                  </a:lnTo>
                  <a:lnTo>
                    <a:pt x="4" y="1"/>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36">
              <a:extLst>
                <a:ext uri="{FF2B5EF4-FFF2-40B4-BE49-F238E27FC236}">
                  <a16:creationId xmlns:a16="http://schemas.microsoft.com/office/drawing/2014/main" id="{2FC6596B-F703-41F9-B4F2-A93B00EBE300}"/>
                </a:ext>
              </a:extLst>
            </p:cNvPr>
            <p:cNvSpPr>
              <a:spLocks/>
            </p:cNvSpPr>
            <p:nvPr/>
          </p:nvSpPr>
          <p:spPr bwMode="auto">
            <a:xfrm>
              <a:off x="4218528" y="3780157"/>
              <a:ext cx="238696" cy="220834"/>
            </a:xfrm>
            <a:custGeom>
              <a:avLst/>
              <a:gdLst>
                <a:gd name="T0" fmla="*/ 138 w 147"/>
                <a:gd name="T1" fmla="*/ 97 h 136"/>
                <a:gd name="T2" fmla="*/ 147 w 147"/>
                <a:gd name="T3" fmla="*/ 90 h 136"/>
                <a:gd name="T4" fmla="*/ 142 w 147"/>
                <a:gd name="T5" fmla="*/ 67 h 136"/>
                <a:gd name="T6" fmla="*/ 142 w 147"/>
                <a:gd name="T7" fmla="*/ 62 h 136"/>
                <a:gd name="T8" fmla="*/ 142 w 147"/>
                <a:gd name="T9" fmla="*/ 62 h 136"/>
                <a:gd name="T10" fmla="*/ 125 w 147"/>
                <a:gd name="T11" fmla="*/ 57 h 136"/>
                <a:gd name="T12" fmla="*/ 132 w 147"/>
                <a:gd name="T13" fmla="*/ 37 h 136"/>
                <a:gd name="T14" fmla="*/ 127 w 147"/>
                <a:gd name="T15" fmla="*/ 24 h 136"/>
                <a:gd name="T16" fmla="*/ 113 w 147"/>
                <a:gd name="T17" fmla="*/ 18 h 136"/>
                <a:gd name="T18" fmla="*/ 108 w 147"/>
                <a:gd name="T19" fmla="*/ 10 h 136"/>
                <a:gd name="T20" fmla="*/ 99 w 147"/>
                <a:gd name="T21" fmla="*/ 12 h 136"/>
                <a:gd name="T22" fmla="*/ 98 w 147"/>
                <a:gd name="T23" fmla="*/ 8 h 136"/>
                <a:gd name="T24" fmla="*/ 88 w 147"/>
                <a:gd name="T25" fmla="*/ 8 h 136"/>
                <a:gd name="T26" fmla="*/ 85 w 147"/>
                <a:gd name="T27" fmla="*/ 16 h 136"/>
                <a:gd name="T28" fmla="*/ 80 w 147"/>
                <a:gd name="T29" fmla="*/ 18 h 136"/>
                <a:gd name="T30" fmla="*/ 76 w 147"/>
                <a:gd name="T31" fmla="*/ 11 h 136"/>
                <a:gd name="T32" fmla="*/ 74 w 147"/>
                <a:gd name="T33" fmla="*/ 7 h 136"/>
                <a:gd name="T34" fmla="*/ 63 w 147"/>
                <a:gd name="T35" fmla="*/ 11 h 136"/>
                <a:gd name="T36" fmla="*/ 54 w 147"/>
                <a:gd name="T37" fmla="*/ 17 h 136"/>
                <a:gd name="T38" fmla="*/ 39 w 147"/>
                <a:gd name="T39" fmla="*/ 13 h 136"/>
                <a:gd name="T40" fmla="*/ 28 w 147"/>
                <a:gd name="T41" fmla="*/ 7 h 136"/>
                <a:gd name="T42" fmla="*/ 24 w 147"/>
                <a:gd name="T43" fmla="*/ 0 h 136"/>
                <a:gd name="T44" fmla="*/ 9 w 147"/>
                <a:gd name="T45" fmla="*/ 0 h 136"/>
                <a:gd name="T46" fmla="*/ 0 w 147"/>
                <a:gd name="T47" fmla="*/ 3 h 136"/>
                <a:gd name="T48" fmla="*/ 0 w 147"/>
                <a:gd name="T49" fmla="*/ 5 h 136"/>
                <a:gd name="T50" fmla="*/ 2 w 147"/>
                <a:gd name="T51" fmla="*/ 23 h 136"/>
                <a:gd name="T52" fmla="*/ 3 w 147"/>
                <a:gd name="T53" fmla="*/ 34 h 136"/>
                <a:gd name="T54" fmla="*/ 14 w 147"/>
                <a:gd name="T55" fmla="*/ 39 h 136"/>
                <a:gd name="T56" fmla="*/ 29 w 147"/>
                <a:gd name="T57" fmla="*/ 39 h 136"/>
                <a:gd name="T58" fmla="*/ 30 w 147"/>
                <a:gd name="T59" fmla="*/ 54 h 136"/>
                <a:gd name="T60" fmla="*/ 42 w 147"/>
                <a:gd name="T61" fmla="*/ 64 h 136"/>
                <a:gd name="T62" fmla="*/ 41 w 147"/>
                <a:gd name="T63" fmla="*/ 73 h 136"/>
                <a:gd name="T64" fmla="*/ 45 w 147"/>
                <a:gd name="T65" fmla="*/ 76 h 136"/>
                <a:gd name="T66" fmla="*/ 52 w 147"/>
                <a:gd name="T67" fmla="*/ 70 h 136"/>
                <a:gd name="T68" fmla="*/ 57 w 147"/>
                <a:gd name="T69" fmla="*/ 73 h 136"/>
                <a:gd name="T70" fmla="*/ 56 w 147"/>
                <a:gd name="T71" fmla="*/ 96 h 136"/>
                <a:gd name="T72" fmla="*/ 63 w 147"/>
                <a:gd name="T73" fmla="*/ 96 h 136"/>
                <a:gd name="T74" fmla="*/ 71 w 147"/>
                <a:gd name="T75" fmla="*/ 86 h 136"/>
                <a:gd name="T76" fmla="*/ 74 w 147"/>
                <a:gd name="T77" fmla="*/ 87 h 136"/>
                <a:gd name="T78" fmla="*/ 74 w 147"/>
                <a:gd name="T79" fmla="*/ 108 h 136"/>
                <a:gd name="T80" fmla="*/ 83 w 147"/>
                <a:gd name="T81" fmla="*/ 115 h 136"/>
                <a:gd name="T82" fmla="*/ 98 w 147"/>
                <a:gd name="T83" fmla="*/ 134 h 136"/>
                <a:gd name="T84" fmla="*/ 110 w 147"/>
                <a:gd name="T85" fmla="*/ 136 h 136"/>
                <a:gd name="T86" fmla="*/ 121 w 147"/>
                <a:gd name="T87" fmla="*/ 136 h 136"/>
                <a:gd name="T88" fmla="*/ 119 w 147"/>
                <a:gd name="T89" fmla="*/ 119 h 136"/>
                <a:gd name="T90" fmla="*/ 122 w 147"/>
                <a:gd name="T91" fmla="*/ 108 h 136"/>
                <a:gd name="T92" fmla="*/ 138 w 147"/>
                <a:gd name="T93"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7" h="136">
                  <a:moveTo>
                    <a:pt x="138" y="97"/>
                  </a:moveTo>
                  <a:lnTo>
                    <a:pt x="147" y="90"/>
                  </a:lnTo>
                  <a:lnTo>
                    <a:pt x="142" y="67"/>
                  </a:lnTo>
                  <a:lnTo>
                    <a:pt x="142" y="62"/>
                  </a:lnTo>
                  <a:lnTo>
                    <a:pt x="142" y="62"/>
                  </a:lnTo>
                  <a:lnTo>
                    <a:pt x="125" y="57"/>
                  </a:lnTo>
                  <a:lnTo>
                    <a:pt x="132" y="37"/>
                  </a:lnTo>
                  <a:lnTo>
                    <a:pt x="127" y="24"/>
                  </a:lnTo>
                  <a:lnTo>
                    <a:pt x="113" y="18"/>
                  </a:lnTo>
                  <a:lnTo>
                    <a:pt x="108" y="10"/>
                  </a:lnTo>
                  <a:lnTo>
                    <a:pt x="99" y="12"/>
                  </a:lnTo>
                  <a:lnTo>
                    <a:pt x="98" y="8"/>
                  </a:lnTo>
                  <a:lnTo>
                    <a:pt x="88" y="8"/>
                  </a:lnTo>
                  <a:lnTo>
                    <a:pt x="85" y="16"/>
                  </a:lnTo>
                  <a:lnTo>
                    <a:pt x="80" y="18"/>
                  </a:lnTo>
                  <a:lnTo>
                    <a:pt x="76" y="11"/>
                  </a:lnTo>
                  <a:lnTo>
                    <a:pt x="74" y="7"/>
                  </a:lnTo>
                  <a:lnTo>
                    <a:pt x="63" y="11"/>
                  </a:lnTo>
                  <a:lnTo>
                    <a:pt x="54" y="17"/>
                  </a:lnTo>
                  <a:lnTo>
                    <a:pt x="39" y="13"/>
                  </a:lnTo>
                  <a:lnTo>
                    <a:pt x="28" y="7"/>
                  </a:lnTo>
                  <a:lnTo>
                    <a:pt x="24" y="0"/>
                  </a:lnTo>
                  <a:lnTo>
                    <a:pt x="9" y="0"/>
                  </a:lnTo>
                  <a:lnTo>
                    <a:pt x="0" y="3"/>
                  </a:lnTo>
                  <a:lnTo>
                    <a:pt x="0" y="5"/>
                  </a:lnTo>
                  <a:lnTo>
                    <a:pt x="2" y="23"/>
                  </a:lnTo>
                  <a:lnTo>
                    <a:pt x="3" y="34"/>
                  </a:lnTo>
                  <a:lnTo>
                    <a:pt x="14" y="39"/>
                  </a:lnTo>
                  <a:lnTo>
                    <a:pt x="29" y="39"/>
                  </a:lnTo>
                  <a:lnTo>
                    <a:pt x="30" y="54"/>
                  </a:lnTo>
                  <a:lnTo>
                    <a:pt x="42" y="64"/>
                  </a:lnTo>
                  <a:lnTo>
                    <a:pt x="41" y="73"/>
                  </a:lnTo>
                  <a:lnTo>
                    <a:pt x="45" y="76"/>
                  </a:lnTo>
                  <a:lnTo>
                    <a:pt x="52" y="70"/>
                  </a:lnTo>
                  <a:lnTo>
                    <a:pt x="57" y="73"/>
                  </a:lnTo>
                  <a:lnTo>
                    <a:pt x="56" y="96"/>
                  </a:lnTo>
                  <a:lnTo>
                    <a:pt x="63" y="96"/>
                  </a:lnTo>
                  <a:lnTo>
                    <a:pt x="71" y="86"/>
                  </a:lnTo>
                  <a:lnTo>
                    <a:pt x="74" y="87"/>
                  </a:lnTo>
                  <a:lnTo>
                    <a:pt x="74" y="108"/>
                  </a:lnTo>
                  <a:lnTo>
                    <a:pt x="83" y="115"/>
                  </a:lnTo>
                  <a:lnTo>
                    <a:pt x="98" y="134"/>
                  </a:lnTo>
                  <a:lnTo>
                    <a:pt x="110" y="136"/>
                  </a:lnTo>
                  <a:lnTo>
                    <a:pt x="121" y="136"/>
                  </a:lnTo>
                  <a:lnTo>
                    <a:pt x="119" y="119"/>
                  </a:lnTo>
                  <a:lnTo>
                    <a:pt x="122" y="108"/>
                  </a:lnTo>
                  <a:lnTo>
                    <a:pt x="138" y="97"/>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37">
              <a:extLst>
                <a:ext uri="{FF2B5EF4-FFF2-40B4-BE49-F238E27FC236}">
                  <a16:creationId xmlns:a16="http://schemas.microsoft.com/office/drawing/2014/main" id="{EC22CAFE-A71B-4D5E-A07A-2BC2EE4CCA25}"/>
                </a:ext>
              </a:extLst>
            </p:cNvPr>
            <p:cNvSpPr>
              <a:spLocks/>
            </p:cNvSpPr>
            <p:nvPr/>
          </p:nvSpPr>
          <p:spPr bwMode="auto">
            <a:xfrm>
              <a:off x="4257499" y="3608036"/>
              <a:ext cx="310142" cy="272795"/>
            </a:xfrm>
            <a:custGeom>
              <a:avLst/>
              <a:gdLst>
                <a:gd name="T0" fmla="*/ 0 w 191"/>
                <a:gd name="T1" fmla="*/ 106 h 168"/>
                <a:gd name="T2" fmla="*/ 4 w 191"/>
                <a:gd name="T3" fmla="*/ 113 h 168"/>
                <a:gd name="T4" fmla="*/ 15 w 191"/>
                <a:gd name="T5" fmla="*/ 119 h 168"/>
                <a:gd name="T6" fmla="*/ 30 w 191"/>
                <a:gd name="T7" fmla="*/ 123 h 168"/>
                <a:gd name="T8" fmla="*/ 39 w 191"/>
                <a:gd name="T9" fmla="*/ 117 h 168"/>
                <a:gd name="T10" fmla="*/ 50 w 191"/>
                <a:gd name="T11" fmla="*/ 113 h 168"/>
                <a:gd name="T12" fmla="*/ 52 w 191"/>
                <a:gd name="T13" fmla="*/ 117 h 168"/>
                <a:gd name="T14" fmla="*/ 56 w 191"/>
                <a:gd name="T15" fmla="*/ 124 h 168"/>
                <a:gd name="T16" fmla="*/ 61 w 191"/>
                <a:gd name="T17" fmla="*/ 122 h 168"/>
                <a:gd name="T18" fmla="*/ 64 w 191"/>
                <a:gd name="T19" fmla="*/ 114 h 168"/>
                <a:gd name="T20" fmla="*/ 74 w 191"/>
                <a:gd name="T21" fmla="*/ 114 h 168"/>
                <a:gd name="T22" fmla="*/ 75 w 191"/>
                <a:gd name="T23" fmla="*/ 118 h 168"/>
                <a:gd name="T24" fmla="*/ 84 w 191"/>
                <a:gd name="T25" fmla="*/ 116 h 168"/>
                <a:gd name="T26" fmla="*/ 89 w 191"/>
                <a:gd name="T27" fmla="*/ 124 h 168"/>
                <a:gd name="T28" fmla="*/ 103 w 191"/>
                <a:gd name="T29" fmla="*/ 130 h 168"/>
                <a:gd name="T30" fmla="*/ 108 w 191"/>
                <a:gd name="T31" fmla="*/ 143 h 168"/>
                <a:gd name="T32" fmla="*/ 101 w 191"/>
                <a:gd name="T33" fmla="*/ 163 h 168"/>
                <a:gd name="T34" fmla="*/ 118 w 191"/>
                <a:gd name="T35" fmla="*/ 168 h 168"/>
                <a:gd name="T36" fmla="*/ 118 w 191"/>
                <a:gd name="T37" fmla="*/ 168 h 168"/>
                <a:gd name="T38" fmla="*/ 119 w 191"/>
                <a:gd name="T39" fmla="*/ 157 h 168"/>
                <a:gd name="T40" fmla="*/ 117 w 191"/>
                <a:gd name="T41" fmla="*/ 143 h 168"/>
                <a:gd name="T42" fmla="*/ 131 w 191"/>
                <a:gd name="T43" fmla="*/ 136 h 168"/>
                <a:gd name="T44" fmla="*/ 131 w 191"/>
                <a:gd name="T45" fmla="*/ 114 h 168"/>
                <a:gd name="T46" fmla="*/ 127 w 191"/>
                <a:gd name="T47" fmla="*/ 97 h 168"/>
                <a:gd name="T48" fmla="*/ 153 w 191"/>
                <a:gd name="T49" fmla="*/ 96 h 168"/>
                <a:gd name="T50" fmla="*/ 163 w 191"/>
                <a:gd name="T51" fmla="*/ 85 h 168"/>
                <a:gd name="T52" fmla="*/ 172 w 191"/>
                <a:gd name="T53" fmla="*/ 61 h 168"/>
                <a:gd name="T54" fmla="*/ 159 w 191"/>
                <a:gd name="T55" fmla="*/ 61 h 168"/>
                <a:gd name="T56" fmla="*/ 159 w 191"/>
                <a:gd name="T57" fmla="*/ 49 h 168"/>
                <a:gd name="T58" fmla="*/ 175 w 191"/>
                <a:gd name="T59" fmla="*/ 48 h 168"/>
                <a:gd name="T60" fmla="*/ 186 w 191"/>
                <a:gd name="T61" fmla="*/ 33 h 168"/>
                <a:gd name="T62" fmla="*/ 191 w 191"/>
                <a:gd name="T63" fmla="*/ 20 h 168"/>
                <a:gd name="T64" fmla="*/ 187 w 191"/>
                <a:gd name="T65" fmla="*/ 14 h 168"/>
                <a:gd name="T66" fmla="*/ 175 w 191"/>
                <a:gd name="T67" fmla="*/ 1 h 168"/>
                <a:gd name="T68" fmla="*/ 160 w 191"/>
                <a:gd name="T69" fmla="*/ 3 h 168"/>
                <a:gd name="T70" fmla="*/ 149 w 191"/>
                <a:gd name="T71" fmla="*/ 5 h 168"/>
                <a:gd name="T72" fmla="*/ 137 w 191"/>
                <a:gd name="T73" fmla="*/ 0 h 168"/>
                <a:gd name="T74" fmla="*/ 118 w 191"/>
                <a:gd name="T75" fmla="*/ 11 h 168"/>
                <a:gd name="T76" fmla="*/ 118 w 191"/>
                <a:gd name="T77" fmla="*/ 26 h 168"/>
                <a:gd name="T78" fmla="*/ 123 w 191"/>
                <a:gd name="T79" fmla="*/ 34 h 168"/>
                <a:gd name="T80" fmla="*/ 125 w 191"/>
                <a:gd name="T81" fmla="*/ 43 h 168"/>
                <a:gd name="T82" fmla="*/ 119 w 191"/>
                <a:gd name="T83" fmla="*/ 50 h 168"/>
                <a:gd name="T84" fmla="*/ 108 w 191"/>
                <a:gd name="T85" fmla="*/ 52 h 168"/>
                <a:gd name="T86" fmla="*/ 97 w 191"/>
                <a:gd name="T87" fmla="*/ 60 h 168"/>
                <a:gd name="T88" fmla="*/ 91 w 191"/>
                <a:gd name="T89" fmla="*/ 50 h 168"/>
                <a:gd name="T90" fmla="*/ 103 w 191"/>
                <a:gd name="T91" fmla="*/ 39 h 168"/>
                <a:gd name="T92" fmla="*/ 106 w 191"/>
                <a:gd name="T93" fmla="*/ 41 h 168"/>
                <a:gd name="T94" fmla="*/ 106 w 191"/>
                <a:gd name="T95" fmla="*/ 33 h 168"/>
                <a:gd name="T96" fmla="*/ 102 w 191"/>
                <a:gd name="T97" fmla="*/ 21 h 168"/>
                <a:gd name="T98" fmla="*/ 97 w 191"/>
                <a:gd name="T99" fmla="*/ 14 h 168"/>
                <a:gd name="T100" fmla="*/ 89 w 191"/>
                <a:gd name="T101" fmla="*/ 12 h 168"/>
                <a:gd name="T102" fmla="*/ 85 w 191"/>
                <a:gd name="T103" fmla="*/ 26 h 168"/>
                <a:gd name="T104" fmla="*/ 80 w 191"/>
                <a:gd name="T105" fmla="*/ 44 h 168"/>
                <a:gd name="T106" fmla="*/ 64 w 191"/>
                <a:gd name="T107" fmla="*/ 58 h 168"/>
                <a:gd name="T108" fmla="*/ 57 w 191"/>
                <a:gd name="T109" fmla="*/ 74 h 168"/>
                <a:gd name="T110" fmla="*/ 41 w 191"/>
                <a:gd name="T111" fmla="*/ 83 h 168"/>
                <a:gd name="T112" fmla="*/ 24 w 191"/>
                <a:gd name="T113" fmla="*/ 94 h 168"/>
                <a:gd name="T114" fmla="*/ 21 w 191"/>
                <a:gd name="T115" fmla="*/ 97 h 168"/>
                <a:gd name="T116" fmla="*/ 24 w 191"/>
                <a:gd name="T117" fmla="*/ 102 h 168"/>
                <a:gd name="T118" fmla="*/ 40 w 191"/>
                <a:gd name="T119" fmla="*/ 106 h 168"/>
                <a:gd name="T120" fmla="*/ 38 w 191"/>
                <a:gd name="T121" fmla="*/ 112 h 168"/>
                <a:gd name="T122" fmla="*/ 16 w 191"/>
                <a:gd name="T123" fmla="*/ 106 h 168"/>
                <a:gd name="T124" fmla="*/ 0 w 191"/>
                <a:gd name="T125"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168">
                  <a:moveTo>
                    <a:pt x="0" y="106"/>
                  </a:moveTo>
                  <a:lnTo>
                    <a:pt x="4" y="113"/>
                  </a:lnTo>
                  <a:lnTo>
                    <a:pt x="15" y="119"/>
                  </a:lnTo>
                  <a:lnTo>
                    <a:pt x="30" y="123"/>
                  </a:lnTo>
                  <a:lnTo>
                    <a:pt x="39" y="117"/>
                  </a:lnTo>
                  <a:lnTo>
                    <a:pt x="50" y="113"/>
                  </a:lnTo>
                  <a:lnTo>
                    <a:pt x="52" y="117"/>
                  </a:lnTo>
                  <a:lnTo>
                    <a:pt x="56" y="124"/>
                  </a:lnTo>
                  <a:lnTo>
                    <a:pt x="61" y="122"/>
                  </a:lnTo>
                  <a:lnTo>
                    <a:pt x="64" y="114"/>
                  </a:lnTo>
                  <a:lnTo>
                    <a:pt x="74" y="114"/>
                  </a:lnTo>
                  <a:lnTo>
                    <a:pt x="75" y="118"/>
                  </a:lnTo>
                  <a:lnTo>
                    <a:pt x="84" y="116"/>
                  </a:lnTo>
                  <a:lnTo>
                    <a:pt x="89" y="124"/>
                  </a:lnTo>
                  <a:lnTo>
                    <a:pt x="103" y="130"/>
                  </a:lnTo>
                  <a:lnTo>
                    <a:pt x="108" y="143"/>
                  </a:lnTo>
                  <a:lnTo>
                    <a:pt x="101" y="163"/>
                  </a:lnTo>
                  <a:lnTo>
                    <a:pt x="118" y="168"/>
                  </a:lnTo>
                  <a:lnTo>
                    <a:pt x="118" y="168"/>
                  </a:lnTo>
                  <a:lnTo>
                    <a:pt x="119" y="157"/>
                  </a:lnTo>
                  <a:lnTo>
                    <a:pt x="117" y="143"/>
                  </a:lnTo>
                  <a:lnTo>
                    <a:pt x="131" y="136"/>
                  </a:lnTo>
                  <a:lnTo>
                    <a:pt x="131" y="114"/>
                  </a:lnTo>
                  <a:lnTo>
                    <a:pt x="127" y="97"/>
                  </a:lnTo>
                  <a:lnTo>
                    <a:pt x="153" y="96"/>
                  </a:lnTo>
                  <a:lnTo>
                    <a:pt x="163" y="85"/>
                  </a:lnTo>
                  <a:lnTo>
                    <a:pt x="172" y="61"/>
                  </a:lnTo>
                  <a:lnTo>
                    <a:pt x="159" y="61"/>
                  </a:lnTo>
                  <a:lnTo>
                    <a:pt x="159" y="49"/>
                  </a:lnTo>
                  <a:lnTo>
                    <a:pt x="175" y="48"/>
                  </a:lnTo>
                  <a:lnTo>
                    <a:pt x="186" y="33"/>
                  </a:lnTo>
                  <a:lnTo>
                    <a:pt x="191" y="20"/>
                  </a:lnTo>
                  <a:lnTo>
                    <a:pt x="187" y="14"/>
                  </a:lnTo>
                  <a:lnTo>
                    <a:pt x="175" y="1"/>
                  </a:lnTo>
                  <a:lnTo>
                    <a:pt x="160" y="3"/>
                  </a:lnTo>
                  <a:lnTo>
                    <a:pt x="149" y="5"/>
                  </a:lnTo>
                  <a:lnTo>
                    <a:pt x="137" y="0"/>
                  </a:lnTo>
                  <a:lnTo>
                    <a:pt x="118" y="11"/>
                  </a:lnTo>
                  <a:lnTo>
                    <a:pt x="118" y="26"/>
                  </a:lnTo>
                  <a:lnTo>
                    <a:pt x="123" y="34"/>
                  </a:lnTo>
                  <a:lnTo>
                    <a:pt x="125" y="43"/>
                  </a:lnTo>
                  <a:lnTo>
                    <a:pt x="119" y="50"/>
                  </a:lnTo>
                  <a:lnTo>
                    <a:pt x="108" y="52"/>
                  </a:lnTo>
                  <a:lnTo>
                    <a:pt x="97" y="60"/>
                  </a:lnTo>
                  <a:lnTo>
                    <a:pt x="91" y="50"/>
                  </a:lnTo>
                  <a:lnTo>
                    <a:pt x="103" y="39"/>
                  </a:lnTo>
                  <a:lnTo>
                    <a:pt x="106" y="41"/>
                  </a:lnTo>
                  <a:lnTo>
                    <a:pt x="106" y="33"/>
                  </a:lnTo>
                  <a:lnTo>
                    <a:pt x="102" y="21"/>
                  </a:lnTo>
                  <a:lnTo>
                    <a:pt x="97" y="14"/>
                  </a:lnTo>
                  <a:lnTo>
                    <a:pt x="89" y="12"/>
                  </a:lnTo>
                  <a:lnTo>
                    <a:pt x="85" y="26"/>
                  </a:lnTo>
                  <a:lnTo>
                    <a:pt x="80" y="44"/>
                  </a:lnTo>
                  <a:lnTo>
                    <a:pt x="64" y="58"/>
                  </a:lnTo>
                  <a:lnTo>
                    <a:pt x="57" y="74"/>
                  </a:lnTo>
                  <a:lnTo>
                    <a:pt x="41" y="83"/>
                  </a:lnTo>
                  <a:lnTo>
                    <a:pt x="24" y="94"/>
                  </a:lnTo>
                  <a:lnTo>
                    <a:pt x="21" y="97"/>
                  </a:lnTo>
                  <a:lnTo>
                    <a:pt x="24" y="102"/>
                  </a:lnTo>
                  <a:lnTo>
                    <a:pt x="40" y="106"/>
                  </a:lnTo>
                  <a:lnTo>
                    <a:pt x="38" y="112"/>
                  </a:lnTo>
                  <a:lnTo>
                    <a:pt x="16" y="106"/>
                  </a:lnTo>
                  <a:lnTo>
                    <a:pt x="0" y="106"/>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38">
              <a:extLst>
                <a:ext uri="{FF2B5EF4-FFF2-40B4-BE49-F238E27FC236}">
                  <a16:creationId xmlns:a16="http://schemas.microsoft.com/office/drawing/2014/main" id="{C7208150-8DCD-42DF-BBDF-BFF870C9095E}"/>
                </a:ext>
              </a:extLst>
            </p:cNvPr>
            <p:cNvSpPr>
              <a:spLocks/>
            </p:cNvSpPr>
            <p:nvPr/>
          </p:nvSpPr>
          <p:spPr bwMode="auto">
            <a:xfrm>
              <a:off x="4405263" y="3609660"/>
              <a:ext cx="21110" cy="12990"/>
            </a:xfrm>
            <a:custGeom>
              <a:avLst/>
              <a:gdLst>
                <a:gd name="T0" fmla="*/ 0 w 13"/>
                <a:gd name="T1" fmla="*/ 4 h 8"/>
                <a:gd name="T2" fmla="*/ 7 w 13"/>
                <a:gd name="T3" fmla="*/ 0 h 8"/>
                <a:gd name="T4" fmla="*/ 13 w 13"/>
                <a:gd name="T5" fmla="*/ 4 h 8"/>
                <a:gd name="T6" fmla="*/ 10 w 13"/>
                <a:gd name="T7" fmla="*/ 8 h 8"/>
                <a:gd name="T8" fmla="*/ 0 w 13"/>
                <a:gd name="T9" fmla="*/ 4 h 8"/>
              </a:gdLst>
              <a:ahLst/>
              <a:cxnLst>
                <a:cxn ang="0">
                  <a:pos x="T0" y="T1"/>
                </a:cxn>
                <a:cxn ang="0">
                  <a:pos x="T2" y="T3"/>
                </a:cxn>
                <a:cxn ang="0">
                  <a:pos x="T4" y="T5"/>
                </a:cxn>
                <a:cxn ang="0">
                  <a:pos x="T6" y="T7"/>
                </a:cxn>
                <a:cxn ang="0">
                  <a:pos x="T8" y="T9"/>
                </a:cxn>
              </a:cxnLst>
              <a:rect l="0" t="0" r="r" b="b"/>
              <a:pathLst>
                <a:path w="13" h="8">
                  <a:moveTo>
                    <a:pt x="0" y="4"/>
                  </a:moveTo>
                  <a:lnTo>
                    <a:pt x="7" y="0"/>
                  </a:lnTo>
                  <a:lnTo>
                    <a:pt x="13" y="4"/>
                  </a:lnTo>
                  <a:lnTo>
                    <a:pt x="10" y="8"/>
                  </a:lnTo>
                  <a:lnTo>
                    <a:pt x="0" y="4"/>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39">
              <a:extLst>
                <a:ext uri="{FF2B5EF4-FFF2-40B4-BE49-F238E27FC236}">
                  <a16:creationId xmlns:a16="http://schemas.microsoft.com/office/drawing/2014/main" id="{BB27B84C-BEAF-49CC-A2A0-C4F9E1260D6B}"/>
                </a:ext>
              </a:extLst>
            </p:cNvPr>
            <p:cNvSpPr>
              <a:spLocks/>
            </p:cNvSpPr>
            <p:nvPr/>
          </p:nvSpPr>
          <p:spPr bwMode="auto">
            <a:xfrm>
              <a:off x="4424749" y="3598294"/>
              <a:ext cx="16238" cy="9743"/>
            </a:xfrm>
            <a:custGeom>
              <a:avLst/>
              <a:gdLst>
                <a:gd name="T0" fmla="*/ 0 w 10"/>
                <a:gd name="T1" fmla="*/ 4 h 6"/>
                <a:gd name="T2" fmla="*/ 4 w 10"/>
                <a:gd name="T3" fmla="*/ 6 h 6"/>
                <a:gd name="T4" fmla="*/ 10 w 10"/>
                <a:gd name="T5" fmla="*/ 4 h 6"/>
                <a:gd name="T6" fmla="*/ 6 w 10"/>
                <a:gd name="T7" fmla="*/ 0 h 6"/>
                <a:gd name="T8" fmla="*/ 0 w 10"/>
                <a:gd name="T9" fmla="*/ 4 h 6"/>
              </a:gdLst>
              <a:ahLst/>
              <a:cxnLst>
                <a:cxn ang="0">
                  <a:pos x="T0" y="T1"/>
                </a:cxn>
                <a:cxn ang="0">
                  <a:pos x="T2" y="T3"/>
                </a:cxn>
                <a:cxn ang="0">
                  <a:pos x="T4" y="T5"/>
                </a:cxn>
                <a:cxn ang="0">
                  <a:pos x="T6" y="T7"/>
                </a:cxn>
                <a:cxn ang="0">
                  <a:pos x="T8" y="T9"/>
                </a:cxn>
              </a:cxnLst>
              <a:rect l="0" t="0" r="r" b="b"/>
              <a:pathLst>
                <a:path w="10" h="6">
                  <a:moveTo>
                    <a:pt x="0" y="4"/>
                  </a:moveTo>
                  <a:lnTo>
                    <a:pt x="4" y="6"/>
                  </a:lnTo>
                  <a:lnTo>
                    <a:pt x="10" y="4"/>
                  </a:lnTo>
                  <a:lnTo>
                    <a:pt x="6" y="0"/>
                  </a:lnTo>
                  <a:lnTo>
                    <a:pt x="0" y="4"/>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0">
              <a:extLst>
                <a:ext uri="{FF2B5EF4-FFF2-40B4-BE49-F238E27FC236}">
                  <a16:creationId xmlns:a16="http://schemas.microsoft.com/office/drawing/2014/main" id="{4344E229-EB31-4F41-A188-C51454EB1E2F}"/>
                </a:ext>
              </a:extLst>
            </p:cNvPr>
            <p:cNvSpPr>
              <a:spLocks/>
            </p:cNvSpPr>
            <p:nvPr/>
          </p:nvSpPr>
          <p:spPr bwMode="auto">
            <a:xfrm>
              <a:off x="4452352" y="3593422"/>
              <a:ext cx="25980" cy="4872"/>
            </a:xfrm>
            <a:custGeom>
              <a:avLst/>
              <a:gdLst>
                <a:gd name="T0" fmla="*/ 0 w 16"/>
                <a:gd name="T1" fmla="*/ 1 h 3"/>
                <a:gd name="T2" fmla="*/ 16 w 16"/>
                <a:gd name="T3" fmla="*/ 0 h 3"/>
                <a:gd name="T4" fmla="*/ 14 w 16"/>
                <a:gd name="T5" fmla="*/ 2 h 3"/>
                <a:gd name="T6" fmla="*/ 0 w 16"/>
                <a:gd name="T7" fmla="*/ 3 h 3"/>
                <a:gd name="T8" fmla="*/ 0 w 16"/>
                <a:gd name="T9" fmla="*/ 1 h 3"/>
              </a:gdLst>
              <a:ahLst/>
              <a:cxnLst>
                <a:cxn ang="0">
                  <a:pos x="T0" y="T1"/>
                </a:cxn>
                <a:cxn ang="0">
                  <a:pos x="T2" y="T3"/>
                </a:cxn>
                <a:cxn ang="0">
                  <a:pos x="T4" y="T5"/>
                </a:cxn>
                <a:cxn ang="0">
                  <a:pos x="T6" y="T7"/>
                </a:cxn>
                <a:cxn ang="0">
                  <a:pos x="T8" y="T9"/>
                </a:cxn>
              </a:cxnLst>
              <a:rect l="0" t="0" r="r" b="b"/>
              <a:pathLst>
                <a:path w="16" h="3">
                  <a:moveTo>
                    <a:pt x="0" y="1"/>
                  </a:moveTo>
                  <a:lnTo>
                    <a:pt x="16" y="0"/>
                  </a:lnTo>
                  <a:lnTo>
                    <a:pt x="14" y="2"/>
                  </a:lnTo>
                  <a:lnTo>
                    <a:pt x="0" y="3"/>
                  </a:lnTo>
                  <a:lnTo>
                    <a:pt x="0"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1">
              <a:extLst>
                <a:ext uri="{FF2B5EF4-FFF2-40B4-BE49-F238E27FC236}">
                  <a16:creationId xmlns:a16="http://schemas.microsoft.com/office/drawing/2014/main" id="{A35858D8-B653-4C58-B6D6-02AB58CACA1B}"/>
                </a:ext>
              </a:extLst>
            </p:cNvPr>
            <p:cNvSpPr>
              <a:spLocks/>
            </p:cNvSpPr>
            <p:nvPr/>
          </p:nvSpPr>
          <p:spPr bwMode="auto">
            <a:xfrm>
              <a:off x="4489700" y="3590174"/>
              <a:ext cx="22733" cy="8119"/>
            </a:xfrm>
            <a:custGeom>
              <a:avLst/>
              <a:gdLst>
                <a:gd name="T0" fmla="*/ 3 w 14"/>
                <a:gd name="T1" fmla="*/ 0 h 5"/>
                <a:gd name="T2" fmla="*/ 14 w 14"/>
                <a:gd name="T3" fmla="*/ 2 h 5"/>
                <a:gd name="T4" fmla="*/ 12 w 14"/>
                <a:gd name="T5" fmla="*/ 5 h 5"/>
                <a:gd name="T6" fmla="*/ 0 w 14"/>
                <a:gd name="T7" fmla="*/ 3 h 5"/>
                <a:gd name="T8" fmla="*/ 3 w 14"/>
                <a:gd name="T9" fmla="*/ 0 h 5"/>
              </a:gdLst>
              <a:ahLst/>
              <a:cxnLst>
                <a:cxn ang="0">
                  <a:pos x="T0" y="T1"/>
                </a:cxn>
                <a:cxn ang="0">
                  <a:pos x="T2" y="T3"/>
                </a:cxn>
                <a:cxn ang="0">
                  <a:pos x="T4" y="T5"/>
                </a:cxn>
                <a:cxn ang="0">
                  <a:pos x="T6" y="T7"/>
                </a:cxn>
                <a:cxn ang="0">
                  <a:pos x="T8" y="T9"/>
                </a:cxn>
              </a:cxnLst>
              <a:rect l="0" t="0" r="r" b="b"/>
              <a:pathLst>
                <a:path w="14" h="5">
                  <a:moveTo>
                    <a:pt x="3" y="0"/>
                  </a:moveTo>
                  <a:lnTo>
                    <a:pt x="14" y="2"/>
                  </a:lnTo>
                  <a:lnTo>
                    <a:pt x="12" y="5"/>
                  </a:lnTo>
                  <a:lnTo>
                    <a:pt x="0" y="3"/>
                  </a:lnTo>
                  <a:lnTo>
                    <a:pt x="3"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2">
              <a:extLst>
                <a:ext uri="{FF2B5EF4-FFF2-40B4-BE49-F238E27FC236}">
                  <a16:creationId xmlns:a16="http://schemas.microsoft.com/office/drawing/2014/main" id="{A065C12A-8EB0-4C02-81A0-892A6D387969}"/>
                </a:ext>
              </a:extLst>
            </p:cNvPr>
            <p:cNvSpPr>
              <a:spLocks/>
            </p:cNvSpPr>
            <p:nvPr/>
          </p:nvSpPr>
          <p:spPr bwMode="auto">
            <a:xfrm>
              <a:off x="4540036" y="3585303"/>
              <a:ext cx="12990" cy="14615"/>
            </a:xfrm>
            <a:custGeom>
              <a:avLst/>
              <a:gdLst>
                <a:gd name="T0" fmla="*/ 1 w 8"/>
                <a:gd name="T1" fmla="*/ 1 h 9"/>
                <a:gd name="T2" fmla="*/ 7 w 8"/>
                <a:gd name="T3" fmla="*/ 0 h 9"/>
                <a:gd name="T4" fmla="*/ 8 w 8"/>
                <a:gd name="T5" fmla="*/ 5 h 9"/>
                <a:gd name="T6" fmla="*/ 0 w 8"/>
                <a:gd name="T7" fmla="*/ 9 h 9"/>
                <a:gd name="T8" fmla="*/ 1 w 8"/>
                <a:gd name="T9" fmla="*/ 1 h 9"/>
              </a:gdLst>
              <a:ahLst/>
              <a:cxnLst>
                <a:cxn ang="0">
                  <a:pos x="T0" y="T1"/>
                </a:cxn>
                <a:cxn ang="0">
                  <a:pos x="T2" y="T3"/>
                </a:cxn>
                <a:cxn ang="0">
                  <a:pos x="T4" y="T5"/>
                </a:cxn>
                <a:cxn ang="0">
                  <a:pos x="T6" y="T7"/>
                </a:cxn>
                <a:cxn ang="0">
                  <a:pos x="T8" y="T9"/>
                </a:cxn>
              </a:cxnLst>
              <a:rect l="0" t="0" r="r" b="b"/>
              <a:pathLst>
                <a:path w="8" h="9">
                  <a:moveTo>
                    <a:pt x="1" y="1"/>
                  </a:moveTo>
                  <a:lnTo>
                    <a:pt x="7" y="0"/>
                  </a:lnTo>
                  <a:lnTo>
                    <a:pt x="8" y="5"/>
                  </a:lnTo>
                  <a:lnTo>
                    <a:pt x="0" y="9"/>
                  </a:lnTo>
                  <a:lnTo>
                    <a:pt x="1"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3">
              <a:extLst>
                <a:ext uri="{FF2B5EF4-FFF2-40B4-BE49-F238E27FC236}">
                  <a16:creationId xmlns:a16="http://schemas.microsoft.com/office/drawing/2014/main" id="{24C2237A-1F8D-4B23-BEA9-5CF8CF6F63E3}"/>
                </a:ext>
              </a:extLst>
            </p:cNvPr>
            <p:cNvSpPr>
              <a:spLocks/>
            </p:cNvSpPr>
            <p:nvPr/>
          </p:nvSpPr>
          <p:spPr bwMode="auto">
            <a:xfrm>
              <a:off x="4442610" y="3452154"/>
              <a:ext cx="597551" cy="831375"/>
            </a:xfrm>
            <a:custGeom>
              <a:avLst/>
              <a:gdLst>
                <a:gd name="T0" fmla="*/ 293 w 368"/>
                <a:gd name="T1" fmla="*/ 417 h 512"/>
                <a:gd name="T2" fmla="*/ 264 w 368"/>
                <a:gd name="T3" fmla="*/ 372 h 512"/>
                <a:gd name="T4" fmla="*/ 247 w 368"/>
                <a:gd name="T5" fmla="*/ 332 h 512"/>
                <a:gd name="T6" fmla="*/ 267 w 368"/>
                <a:gd name="T7" fmla="*/ 323 h 512"/>
                <a:gd name="T8" fmla="*/ 295 w 368"/>
                <a:gd name="T9" fmla="*/ 305 h 512"/>
                <a:gd name="T10" fmla="*/ 334 w 368"/>
                <a:gd name="T11" fmla="*/ 298 h 512"/>
                <a:gd name="T12" fmla="*/ 362 w 368"/>
                <a:gd name="T13" fmla="*/ 286 h 512"/>
                <a:gd name="T14" fmla="*/ 357 w 368"/>
                <a:gd name="T15" fmla="*/ 254 h 512"/>
                <a:gd name="T16" fmla="*/ 358 w 368"/>
                <a:gd name="T17" fmla="*/ 231 h 512"/>
                <a:gd name="T18" fmla="*/ 363 w 368"/>
                <a:gd name="T19" fmla="*/ 196 h 512"/>
                <a:gd name="T20" fmla="*/ 345 w 368"/>
                <a:gd name="T21" fmla="*/ 157 h 512"/>
                <a:gd name="T22" fmla="*/ 349 w 368"/>
                <a:gd name="T23" fmla="*/ 122 h 512"/>
                <a:gd name="T24" fmla="*/ 338 w 368"/>
                <a:gd name="T25" fmla="*/ 88 h 512"/>
                <a:gd name="T26" fmla="*/ 299 w 368"/>
                <a:gd name="T27" fmla="*/ 59 h 512"/>
                <a:gd name="T28" fmla="*/ 261 w 368"/>
                <a:gd name="T29" fmla="*/ 74 h 512"/>
                <a:gd name="T30" fmla="*/ 226 w 368"/>
                <a:gd name="T31" fmla="*/ 88 h 512"/>
                <a:gd name="T32" fmla="*/ 232 w 368"/>
                <a:gd name="T33" fmla="*/ 61 h 512"/>
                <a:gd name="T34" fmla="*/ 194 w 368"/>
                <a:gd name="T35" fmla="*/ 33 h 512"/>
                <a:gd name="T36" fmla="*/ 170 w 368"/>
                <a:gd name="T37" fmla="*/ 21 h 512"/>
                <a:gd name="T38" fmla="*/ 143 w 368"/>
                <a:gd name="T39" fmla="*/ 8 h 512"/>
                <a:gd name="T40" fmla="*/ 134 w 368"/>
                <a:gd name="T41" fmla="*/ 23 h 512"/>
                <a:gd name="T42" fmla="*/ 150 w 368"/>
                <a:gd name="T43" fmla="*/ 32 h 512"/>
                <a:gd name="T44" fmla="*/ 142 w 368"/>
                <a:gd name="T45" fmla="*/ 46 h 512"/>
                <a:gd name="T46" fmla="*/ 151 w 368"/>
                <a:gd name="T47" fmla="*/ 62 h 512"/>
                <a:gd name="T48" fmla="*/ 156 w 368"/>
                <a:gd name="T49" fmla="*/ 73 h 512"/>
                <a:gd name="T50" fmla="*/ 164 w 368"/>
                <a:gd name="T51" fmla="*/ 84 h 512"/>
                <a:gd name="T52" fmla="*/ 133 w 368"/>
                <a:gd name="T53" fmla="*/ 85 h 512"/>
                <a:gd name="T54" fmla="*/ 128 w 368"/>
                <a:gd name="T55" fmla="*/ 106 h 512"/>
                <a:gd name="T56" fmla="*/ 109 w 368"/>
                <a:gd name="T57" fmla="*/ 107 h 512"/>
                <a:gd name="T58" fmla="*/ 109 w 368"/>
                <a:gd name="T59" fmla="*/ 79 h 512"/>
                <a:gd name="T60" fmla="*/ 81 w 368"/>
                <a:gd name="T61" fmla="*/ 82 h 512"/>
                <a:gd name="T62" fmla="*/ 77 w 368"/>
                <a:gd name="T63" fmla="*/ 104 h 512"/>
                <a:gd name="T64" fmla="*/ 72 w 368"/>
                <a:gd name="T65" fmla="*/ 129 h 512"/>
                <a:gd name="T66" fmla="*/ 45 w 368"/>
                <a:gd name="T67" fmla="*/ 157 h 512"/>
                <a:gd name="T68" fmla="*/ 39 w 368"/>
                <a:gd name="T69" fmla="*/ 192 h 512"/>
                <a:gd name="T70" fmla="*/ 17 w 368"/>
                <a:gd name="T71" fmla="*/ 232 h 512"/>
                <a:gd name="T72" fmla="*/ 4 w 368"/>
                <a:gd name="T73" fmla="*/ 264 h 512"/>
                <a:gd name="T74" fmla="*/ 0 w 368"/>
                <a:gd name="T75" fmla="*/ 299 h 512"/>
                <a:gd name="T76" fmla="*/ 0 w 368"/>
                <a:gd name="T77" fmla="*/ 341 h 512"/>
                <a:gd name="T78" fmla="*/ 34 w 368"/>
                <a:gd name="T79" fmla="*/ 368 h 512"/>
                <a:gd name="T80" fmla="*/ 66 w 368"/>
                <a:gd name="T81" fmla="*/ 395 h 512"/>
                <a:gd name="T82" fmla="*/ 30 w 368"/>
                <a:gd name="T83" fmla="*/ 480 h 512"/>
                <a:gd name="T84" fmla="*/ 77 w 368"/>
                <a:gd name="T85" fmla="*/ 465 h 512"/>
                <a:gd name="T86" fmla="*/ 117 w 368"/>
                <a:gd name="T87" fmla="*/ 493 h 512"/>
                <a:gd name="T88" fmla="*/ 136 w 368"/>
                <a:gd name="T89" fmla="*/ 504 h 512"/>
                <a:gd name="T90" fmla="*/ 159 w 368"/>
                <a:gd name="T91" fmla="*/ 494 h 512"/>
                <a:gd name="T92" fmla="*/ 202 w 368"/>
                <a:gd name="T93" fmla="*/ 500 h 512"/>
                <a:gd name="T94" fmla="*/ 253 w 368"/>
                <a:gd name="T95" fmla="*/ 497 h 512"/>
                <a:gd name="T96" fmla="*/ 270 w 368"/>
                <a:gd name="T97" fmla="*/ 486 h 512"/>
                <a:gd name="T98" fmla="*/ 289 w 368"/>
                <a:gd name="T99" fmla="*/ 4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8" h="512">
                  <a:moveTo>
                    <a:pt x="311" y="436"/>
                  </a:moveTo>
                  <a:lnTo>
                    <a:pt x="307" y="430"/>
                  </a:lnTo>
                  <a:lnTo>
                    <a:pt x="293" y="417"/>
                  </a:lnTo>
                  <a:lnTo>
                    <a:pt x="288" y="397"/>
                  </a:lnTo>
                  <a:lnTo>
                    <a:pt x="264" y="377"/>
                  </a:lnTo>
                  <a:lnTo>
                    <a:pt x="264" y="372"/>
                  </a:lnTo>
                  <a:lnTo>
                    <a:pt x="264" y="352"/>
                  </a:lnTo>
                  <a:lnTo>
                    <a:pt x="254" y="344"/>
                  </a:lnTo>
                  <a:lnTo>
                    <a:pt x="247" y="332"/>
                  </a:lnTo>
                  <a:lnTo>
                    <a:pt x="250" y="326"/>
                  </a:lnTo>
                  <a:lnTo>
                    <a:pt x="260" y="327"/>
                  </a:lnTo>
                  <a:lnTo>
                    <a:pt x="267" y="323"/>
                  </a:lnTo>
                  <a:lnTo>
                    <a:pt x="273" y="317"/>
                  </a:lnTo>
                  <a:lnTo>
                    <a:pt x="289" y="315"/>
                  </a:lnTo>
                  <a:lnTo>
                    <a:pt x="295" y="305"/>
                  </a:lnTo>
                  <a:lnTo>
                    <a:pt x="309" y="305"/>
                  </a:lnTo>
                  <a:lnTo>
                    <a:pt x="315" y="298"/>
                  </a:lnTo>
                  <a:lnTo>
                    <a:pt x="334" y="298"/>
                  </a:lnTo>
                  <a:lnTo>
                    <a:pt x="341" y="293"/>
                  </a:lnTo>
                  <a:lnTo>
                    <a:pt x="343" y="283"/>
                  </a:lnTo>
                  <a:lnTo>
                    <a:pt x="362" y="286"/>
                  </a:lnTo>
                  <a:lnTo>
                    <a:pt x="363" y="276"/>
                  </a:lnTo>
                  <a:lnTo>
                    <a:pt x="368" y="266"/>
                  </a:lnTo>
                  <a:lnTo>
                    <a:pt x="357" y="254"/>
                  </a:lnTo>
                  <a:lnTo>
                    <a:pt x="360" y="245"/>
                  </a:lnTo>
                  <a:lnTo>
                    <a:pt x="357" y="241"/>
                  </a:lnTo>
                  <a:lnTo>
                    <a:pt x="358" y="231"/>
                  </a:lnTo>
                  <a:lnTo>
                    <a:pt x="364" y="218"/>
                  </a:lnTo>
                  <a:lnTo>
                    <a:pt x="358" y="205"/>
                  </a:lnTo>
                  <a:lnTo>
                    <a:pt x="363" y="196"/>
                  </a:lnTo>
                  <a:lnTo>
                    <a:pt x="358" y="182"/>
                  </a:lnTo>
                  <a:lnTo>
                    <a:pt x="346" y="171"/>
                  </a:lnTo>
                  <a:lnTo>
                    <a:pt x="345" y="157"/>
                  </a:lnTo>
                  <a:lnTo>
                    <a:pt x="351" y="147"/>
                  </a:lnTo>
                  <a:lnTo>
                    <a:pt x="355" y="137"/>
                  </a:lnTo>
                  <a:lnTo>
                    <a:pt x="349" y="122"/>
                  </a:lnTo>
                  <a:lnTo>
                    <a:pt x="352" y="108"/>
                  </a:lnTo>
                  <a:lnTo>
                    <a:pt x="344" y="106"/>
                  </a:lnTo>
                  <a:lnTo>
                    <a:pt x="338" y="88"/>
                  </a:lnTo>
                  <a:lnTo>
                    <a:pt x="320" y="82"/>
                  </a:lnTo>
                  <a:lnTo>
                    <a:pt x="309" y="70"/>
                  </a:lnTo>
                  <a:lnTo>
                    <a:pt x="299" y="59"/>
                  </a:lnTo>
                  <a:lnTo>
                    <a:pt x="289" y="60"/>
                  </a:lnTo>
                  <a:lnTo>
                    <a:pt x="277" y="73"/>
                  </a:lnTo>
                  <a:lnTo>
                    <a:pt x="261" y="74"/>
                  </a:lnTo>
                  <a:lnTo>
                    <a:pt x="250" y="85"/>
                  </a:lnTo>
                  <a:lnTo>
                    <a:pt x="237" y="84"/>
                  </a:lnTo>
                  <a:lnTo>
                    <a:pt x="226" y="88"/>
                  </a:lnTo>
                  <a:lnTo>
                    <a:pt x="227" y="80"/>
                  </a:lnTo>
                  <a:lnTo>
                    <a:pt x="235" y="73"/>
                  </a:lnTo>
                  <a:lnTo>
                    <a:pt x="232" y="61"/>
                  </a:lnTo>
                  <a:lnTo>
                    <a:pt x="220" y="63"/>
                  </a:lnTo>
                  <a:lnTo>
                    <a:pt x="202" y="53"/>
                  </a:lnTo>
                  <a:lnTo>
                    <a:pt x="194" y="33"/>
                  </a:lnTo>
                  <a:lnTo>
                    <a:pt x="194" y="26"/>
                  </a:lnTo>
                  <a:lnTo>
                    <a:pt x="185" y="20"/>
                  </a:lnTo>
                  <a:lnTo>
                    <a:pt x="170" y="21"/>
                  </a:lnTo>
                  <a:lnTo>
                    <a:pt x="147" y="9"/>
                  </a:lnTo>
                  <a:lnTo>
                    <a:pt x="145" y="15"/>
                  </a:lnTo>
                  <a:lnTo>
                    <a:pt x="143" y="8"/>
                  </a:lnTo>
                  <a:lnTo>
                    <a:pt x="140" y="0"/>
                  </a:lnTo>
                  <a:lnTo>
                    <a:pt x="136" y="9"/>
                  </a:lnTo>
                  <a:lnTo>
                    <a:pt x="134" y="23"/>
                  </a:lnTo>
                  <a:lnTo>
                    <a:pt x="140" y="17"/>
                  </a:lnTo>
                  <a:lnTo>
                    <a:pt x="147" y="25"/>
                  </a:lnTo>
                  <a:lnTo>
                    <a:pt x="150" y="32"/>
                  </a:lnTo>
                  <a:lnTo>
                    <a:pt x="156" y="36"/>
                  </a:lnTo>
                  <a:lnTo>
                    <a:pt x="153" y="44"/>
                  </a:lnTo>
                  <a:lnTo>
                    <a:pt x="142" y="46"/>
                  </a:lnTo>
                  <a:lnTo>
                    <a:pt x="142" y="53"/>
                  </a:lnTo>
                  <a:lnTo>
                    <a:pt x="151" y="59"/>
                  </a:lnTo>
                  <a:lnTo>
                    <a:pt x="151" y="62"/>
                  </a:lnTo>
                  <a:lnTo>
                    <a:pt x="143" y="63"/>
                  </a:lnTo>
                  <a:lnTo>
                    <a:pt x="143" y="67"/>
                  </a:lnTo>
                  <a:lnTo>
                    <a:pt x="156" y="73"/>
                  </a:lnTo>
                  <a:lnTo>
                    <a:pt x="160" y="77"/>
                  </a:lnTo>
                  <a:lnTo>
                    <a:pt x="168" y="80"/>
                  </a:lnTo>
                  <a:lnTo>
                    <a:pt x="164" y="84"/>
                  </a:lnTo>
                  <a:lnTo>
                    <a:pt x="148" y="80"/>
                  </a:lnTo>
                  <a:lnTo>
                    <a:pt x="140" y="79"/>
                  </a:lnTo>
                  <a:lnTo>
                    <a:pt x="133" y="85"/>
                  </a:lnTo>
                  <a:lnTo>
                    <a:pt x="129" y="94"/>
                  </a:lnTo>
                  <a:lnTo>
                    <a:pt x="130" y="102"/>
                  </a:lnTo>
                  <a:lnTo>
                    <a:pt x="128" y="106"/>
                  </a:lnTo>
                  <a:lnTo>
                    <a:pt x="122" y="100"/>
                  </a:lnTo>
                  <a:lnTo>
                    <a:pt x="118" y="108"/>
                  </a:lnTo>
                  <a:lnTo>
                    <a:pt x="109" y="107"/>
                  </a:lnTo>
                  <a:lnTo>
                    <a:pt x="111" y="96"/>
                  </a:lnTo>
                  <a:lnTo>
                    <a:pt x="115" y="88"/>
                  </a:lnTo>
                  <a:lnTo>
                    <a:pt x="109" y="79"/>
                  </a:lnTo>
                  <a:lnTo>
                    <a:pt x="101" y="80"/>
                  </a:lnTo>
                  <a:lnTo>
                    <a:pt x="84" y="78"/>
                  </a:lnTo>
                  <a:lnTo>
                    <a:pt x="81" y="82"/>
                  </a:lnTo>
                  <a:lnTo>
                    <a:pt x="77" y="88"/>
                  </a:lnTo>
                  <a:lnTo>
                    <a:pt x="72" y="95"/>
                  </a:lnTo>
                  <a:lnTo>
                    <a:pt x="77" y="104"/>
                  </a:lnTo>
                  <a:lnTo>
                    <a:pt x="73" y="110"/>
                  </a:lnTo>
                  <a:lnTo>
                    <a:pt x="77" y="116"/>
                  </a:lnTo>
                  <a:lnTo>
                    <a:pt x="72" y="129"/>
                  </a:lnTo>
                  <a:lnTo>
                    <a:pt x="61" y="144"/>
                  </a:lnTo>
                  <a:lnTo>
                    <a:pt x="45" y="145"/>
                  </a:lnTo>
                  <a:lnTo>
                    <a:pt x="45" y="157"/>
                  </a:lnTo>
                  <a:lnTo>
                    <a:pt x="58" y="157"/>
                  </a:lnTo>
                  <a:lnTo>
                    <a:pt x="49" y="181"/>
                  </a:lnTo>
                  <a:lnTo>
                    <a:pt x="39" y="192"/>
                  </a:lnTo>
                  <a:lnTo>
                    <a:pt x="13" y="193"/>
                  </a:lnTo>
                  <a:lnTo>
                    <a:pt x="17" y="210"/>
                  </a:lnTo>
                  <a:lnTo>
                    <a:pt x="17" y="232"/>
                  </a:lnTo>
                  <a:lnTo>
                    <a:pt x="3" y="239"/>
                  </a:lnTo>
                  <a:lnTo>
                    <a:pt x="5" y="253"/>
                  </a:lnTo>
                  <a:lnTo>
                    <a:pt x="4" y="264"/>
                  </a:lnTo>
                  <a:lnTo>
                    <a:pt x="4" y="269"/>
                  </a:lnTo>
                  <a:lnTo>
                    <a:pt x="9" y="292"/>
                  </a:lnTo>
                  <a:lnTo>
                    <a:pt x="0" y="299"/>
                  </a:lnTo>
                  <a:lnTo>
                    <a:pt x="4" y="318"/>
                  </a:lnTo>
                  <a:lnTo>
                    <a:pt x="11" y="326"/>
                  </a:lnTo>
                  <a:lnTo>
                    <a:pt x="0" y="341"/>
                  </a:lnTo>
                  <a:lnTo>
                    <a:pt x="7" y="364"/>
                  </a:lnTo>
                  <a:lnTo>
                    <a:pt x="21" y="364"/>
                  </a:lnTo>
                  <a:lnTo>
                    <a:pt x="34" y="368"/>
                  </a:lnTo>
                  <a:lnTo>
                    <a:pt x="37" y="374"/>
                  </a:lnTo>
                  <a:lnTo>
                    <a:pt x="45" y="377"/>
                  </a:lnTo>
                  <a:lnTo>
                    <a:pt x="66" y="395"/>
                  </a:lnTo>
                  <a:lnTo>
                    <a:pt x="49" y="412"/>
                  </a:lnTo>
                  <a:lnTo>
                    <a:pt x="35" y="444"/>
                  </a:lnTo>
                  <a:lnTo>
                    <a:pt x="30" y="480"/>
                  </a:lnTo>
                  <a:lnTo>
                    <a:pt x="50" y="481"/>
                  </a:lnTo>
                  <a:lnTo>
                    <a:pt x="66" y="477"/>
                  </a:lnTo>
                  <a:lnTo>
                    <a:pt x="77" y="465"/>
                  </a:lnTo>
                  <a:lnTo>
                    <a:pt x="83" y="472"/>
                  </a:lnTo>
                  <a:lnTo>
                    <a:pt x="101" y="482"/>
                  </a:lnTo>
                  <a:lnTo>
                    <a:pt x="117" y="493"/>
                  </a:lnTo>
                  <a:lnTo>
                    <a:pt x="129" y="486"/>
                  </a:lnTo>
                  <a:lnTo>
                    <a:pt x="135" y="491"/>
                  </a:lnTo>
                  <a:lnTo>
                    <a:pt x="136" y="504"/>
                  </a:lnTo>
                  <a:lnTo>
                    <a:pt x="145" y="512"/>
                  </a:lnTo>
                  <a:lnTo>
                    <a:pt x="156" y="506"/>
                  </a:lnTo>
                  <a:lnTo>
                    <a:pt x="159" y="494"/>
                  </a:lnTo>
                  <a:lnTo>
                    <a:pt x="171" y="497"/>
                  </a:lnTo>
                  <a:lnTo>
                    <a:pt x="185" y="505"/>
                  </a:lnTo>
                  <a:lnTo>
                    <a:pt x="202" y="500"/>
                  </a:lnTo>
                  <a:lnTo>
                    <a:pt x="213" y="502"/>
                  </a:lnTo>
                  <a:lnTo>
                    <a:pt x="236" y="491"/>
                  </a:lnTo>
                  <a:lnTo>
                    <a:pt x="253" y="497"/>
                  </a:lnTo>
                  <a:lnTo>
                    <a:pt x="260" y="504"/>
                  </a:lnTo>
                  <a:lnTo>
                    <a:pt x="272" y="505"/>
                  </a:lnTo>
                  <a:lnTo>
                    <a:pt x="270" y="486"/>
                  </a:lnTo>
                  <a:lnTo>
                    <a:pt x="267" y="476"/>
                  </a:lnTo>
                  <a:lnTo>
                    <a:pt x="269" y="464"/>
                  </a:lnTo>
                  <a:lnTo>
                    <a:pt x="289" y="449"/>
                  </a:lnTo>
                  <a:lnTo>
                    <a:pt x="304" y="448"/>
                  </a:lnTo>
                  <a:lnTo>
                    <a:pt x="311" y="436"/>
                  </a:lnTo>
                  <a:close/>
                </a:path>
              </a:pathLst>
            </a:custGeom>
            <a:solidFill>
              <a:schemeClr val="accent6"/>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44">
              <a:extLst>
                <a:ext uri="{FF2B5EF4-FFF2-40B4-BE49-F238E27FC236}">
                  <a16:creationId xmlns:a16="http://schemas.microsoft.com/office/drawing/2014/main" id="{D2EC6B85-3066-43E3-85ED-C0B469BA2FF2}"/>
                </a:ext>
              </a:extLst>
            </p:cNvPr>
            <p:cNvSpPr>
              <a:spLocks/>
            </p:cNvSpPr>
            <p:nvPr/>
          </p:nvSpPr>
          <p:spPr bwMode="auto">
            <a:xfrm>
              <a:off x="4945981" y="3530095"/>
              <a:ext cx="43843" cy="42218"/>
            </a:xfrm>
            <a:custGeom>
              <a:avLst/>
              <a:gdLst>
                <a:gd name="T0" fmla="*/ 13 w 27"/>
                <a:gd name="T1" fmla="*/ 26 h 26"/>
                <a:gd name="T2" fmla="*/ 5 w 27"/>
                <a:gd name="T3" fmla="*/ 19 h 26"/>
                <a:gd name="T4" fmla="*/ 0 w 27"/>
                <a:gd name="T5" fmla="*/ 8 h 26"/>
                <a:gd name="T6" fmla="*/ 7 w 27"/>
                <a:gd name="T7" fmla="*/ 0 h 26"/>
                <a:gd name="T8" fmla="*/ 22 w 27"/>
                <a:gd name="T9" fmla="*/ 5 h 26"/>
                <a:gd name="T10" fmla="*/ 25 w 27"/>
                <a:gd name="T11" fmla="*/ 8 h 26"/>
                <a:gd name="T12" fmla="*/ 27 w 27"/>
                <a:gd name="T13" fmla="*/ 19 h 26"/>
                <a:gd name="T14" fmla="*/ 13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26"/>
                  </a:moveTo>
                  <a:lnTo>
                    <a:pt x="5" y="19"/>
                  </a:lnTo>
                  <a:lnTo>
                    <a:pt x="0" y="8"/>
                  </a:lnTo>
                  <a:lnTo>
                    <a:pt x="7" y="0"/>
                  </a:lnTo>
                  <a:lnTo>
                    <a:pt x="22" y="5"/>
                  </a:lnTo>
                  <a:lnTo>
                    <a:pt x="25" y="8"/>
                  </a:lnTo>
                  <a:lnTo>
                    <a:pt x="27" y="19"/>
                  </a:lnTo>
                  <a:lnTo>
                    <a:pt x="13" y="26"/>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45">
              <a:extLst>
                <a:ext uri="{FF2B5EF4-FFF2-40B4-BE49-F238E27FC236}">
                  <a16:creationId xmlns:a16="http://schemas.microsoft.com/office/drawing/2014/main" id="{7628E539-E28A-48A6-8EBC-0619490D8327}"/>
                </a:ext>
              </a:extLst>
            </p:cNvPr>
            <p:cNvSpPr>
              <a:spLocks/>
            </p:cNvSpPr>
            <p:nvPr/>
          </p:nvSpPr>
          <p:spPr bwMode="auto">
            <a:xfrm>
              <a:off x="5002814" y="3526847"/>
              <a:ext cx="643016" cy="604046"/>
            </a:xfrm>
            <a:custGeom>
              <a:avLst/>
              <a:gdLst>
                <a:gd name="T0" fmla="*/ 4 w 396"/>
                <a:gd name="T1" fmla="*/ 76 h 372"/>
                <a:gd name="T2" fmla="*/ 6 w 396"/>
                <a:gd name="T3" fmla="*/ 101 h 372"/>
                <a:gd name="T4" fmla="*/ 1 w 396"/>
                <a:gd name="T5" fmla="*/ 125 h 372"/>
                <a:gd name="T6" fmla="*/ 18 w 396"/>
                <a:gd name="T7" fmla="*/ 150 h 372"/>
                <a:gd name="T8" fmla="*/ 19 w 396"/>
                <a:gd name="T9" fmla="*/ 172 h 372"/>
                <a:gd name="T10" fmla="*/ 12 w 396"/>
                <a:gd name="T11" fmla="*/ 195 h 372"/>
                <a:gd name="T12" fmla="*/ 12 w 396"/>
                <a:gd name="T13" fmla="*/ 208 h 372"/>
                <a:gd name="T14" fmla="*/ 18 w 396"/>
                <a:gd name="T15" fmla="*/ 230 h 372"/>
                <a:gd name="T16" fmla="*/ 17 w 396"/>
                <a:gd name="T17" fmla="*/ 248 h 372"/>
                <a:gd name="T18" fmla="*/ 26 w 396"/>
                <a:gd name="T19" fmla="*/ 241 h 372"/>
                <a:gd name="T20" fmla="*/ 38 w 396"/>
                <a:gd name="T21" fmla="*/ 253 h 372"/>
                <a:gd name="T22" fmla="*/ 63 w 396"/>
                <a:gd name="T23" fmla="*/ 265 h 372"/>
                <a:gd name="T24" fmla="*/ 77 w 396"/>
                <a:gd name="T25" fmla="*/ 270 h 372"/>
                <a:gd name="T26" fmla="*/ 81 w 396"/>
                <a:gd name="T27" fmla="*/ 284 h 372"/>
                <a:gd name="T28" fmla="*/ 97 w 396"/>
                <a:gd name="T29" fmla="*/ 303 h 372"/>
                <a:gd name="T30" fmla="*/ 111 w 396"/>
                <a:gd name="T31" fmla="*/ 287 h 372"/>
                <a:gd name="T32" fmla="*/ 134 w 396"/>
                <a:gd name="T33" fmla="*/ 292 h 372"/>
                <a:gd name="T34" fmla="*/ 135 w 396"/>
                <a:gd name="T35" fmla="*/ 309 h 372"/>
                <a:gd name="T36" fmla="*/ 162 w 396"/>
                <a:gd name="T37" fmla="*/ 322 h 372"/>
                <a:gd name="T38" fmla="*/ 168 w 396"/>
                <a:gd name="T39" fmla="*/ 334 h 372"/>
                <a:gd name="T40" fmla="*/ 180 w 396"/>
                <a:gd name="T41" fmla="*/ 349 h 372"/>
                <a:gd name="T42" fmla="*/ 202 w 396"/>
                <a:gd name="T43" fmla="*/ 354 h 372"/>
                <a:gd name="T44" fmla="*/ 216 w 396"/>
                <a:gd name="T45" fmla="*/ 349 h 372"/>
                <a:gd name="T46" fmla="*/ 221 w 396"/>
                <a:gd name="T47" fmla="*/ 369 h 372"/>
                <a:gd name="T48" fmla="*/ 249 w 396"/>
                <a:gd name="T49" fmla="*/ 361 h 372"/>
                <a:gd name="T50" fmla="*/ 294 w 396"/>
                <a:gd name="T51" fmla="*/ 352 h 372"/>
                <a:gd name="T52" fmla="*/ 317 w 396"/>
                <a:gd name="T53" fmla="*/ 361 h 372"/>
                <a:gd name="T54" fmla="*/ 345 w 396"/>
                <a:gd name="T55" fmla="*/ 372 h 372"/>
                <a:gd name="T56" fmla="*/ 351 w 396"/>
                <a:gd name="T57" fmla="*/ 362 h 372"/>
                <a:gd name="T58" fmla="*/ 338 w 396"/>
                <a:gd name="T59" fmla="*/ 334 h 372"/>
                <a:gd name="T60" fmla="*/ 392 w 396"/>
                <a:gd name="T61" fmla="*/ 281 h 372"/>
                <a:gd name="T62" fmla="*/ 377 w 396"/>
                <a:gd name="T63" fmla="*/ 225 h 372"/>
                <a:gd name="T64" fmla="*/ 374 w 396"/>
                <a:gd name="T65" fmla="*/ 184 h 372"/>
                <a:gd name="T66" fmla="*/ 377 w 396"/>
                <a:gd name="T67" fmla="*/ 145 h 372"/>
                <a:gd name="T68" fmla="*/ 374 w 396"/>
                <a:gd name="T69" fmla="*/ 83 h 372"/>
                <a:gd name="T70" fmla="*/ 363 w 396"/>
                <a:gd name="T71" fmla="*/ 44 h 372"/>
                <a:gd name="T72" fmla="*/ 334 w 396"/>
                <a:gd name="T73" fmla="*/ 28 h 372"/>
                <a:gd name="T74" fmla="*/ 210 w 396"/>
                <a:gd name="T75" fmla="*/ 48 h 372"/>
                <a:gd name="T76" fmla="*/ 202 w 396"/>
                <a:gd name="T77" fmla="*/ 45 h 372"/>
                <a:gd name="T78" fmla="*/ 225 w 396"/>
                <a:gd name="T79" fmla="*/ 20 h 372"/>
                <a:gd name="T80" fmla="*/ 198 w 396"/>
                <a:gd name="T81" fmla="*/ 34 h 372"/>
                <a:gd name="T82" fmla="*/ 168 w 396"/>
                <a:gd name="T83" fmla="*/ 20 h 372"/>
                <a:gd name="T84" fmla="*/ 179 w 396"/>
                <a:gd name="T85" fmla="*/ 21 h 372"/>
                <a:gd name="T86" fmla="*/ 185 w 396"/>
                <a:gd name="T87" fmla="*/ 10 h 372"/>
                <a:gd name="T88" fmla="*/ 141 w 396"/>
                <a:gd name="T89" fmla="*/ 4 h 372"/>
                <a:gd name="T90" fmla="*/ 113 w 396"/>
                <a:gd name="T91" fmla="*/ 15 h 372"/>
                <a:gd name="T92" fmla="*/ 70 w 396"/>
                <a:gd name="T93" fmla="*/ 39 h 372"/>
                <a:gd name="T94" fmla="*/ 32 w 396"/>
                <a:gd name="T95" fmla="*/ 48 h 372"/>
                <a:gd name="T96" fmla="*/ 18 w 396"/>
                <a:gd name="T97" fmla="*/ 6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6" h="372">
                  <a:moveTo>
                    <a:pt x="7" y="62"/>
                  </a:moveTo>
                  <a:lnTo>
                    <a:pt x="4" y="76"/>
                  </a:lnTo>
                  <a:lnTo>
                    <a:pt x="10" y="91"/>
                  </a:lnTo>
                  <a:lnTo>
                    <a:pt x="6" y="101"/>
                  </a:lnTo>
                  <a:lnTo>
                    <a:pt x="0" y="111"/>
                  </a:lnTo>
                  <a:lnTo>
                    <a:pt x="1" y="125"/>
                  </a:lnTo>
                  <a:lnTo>
                    <a:pt x="13" y="136"/>
                  </a:lnTo>
                  <a:lnTo>
                    <a:pt x="18" y="150"/>
                  </a:lnTo>
                  <a:lnTo>
                    <a:pt x="13" y="159"/>
                  </a:lnTo>
                  <a:lnTo>
                    <a:pt x="19" y="172"/>
                  </a:lnTo>
                  <a:lnTo>
                    <a:pt x="13" y="185"/>
                  </a:lnTo>
                  <a:lnTo>
                    <a:pt x="12" y="195"/>
                  </a:lnTo>
                  <a:lnTo>
                    <a:pt x="15" y="199"/>
                  </a:lnTo>
                  <a:lnTo>
                    <a:pt x="12" y="208"/>
                  </a:lnTo>
                  <a:lnTo>
                    <a:pt x="23" y="220"/>
                  </a:lnTo>
                  <a:lnTo>
                    <a:pt x="18" y="230"/>
                  </a:lnTo>
                  <a:lnTo>
                    <a:pt x="17" y="240"/>
                  </a:lnTo>
                  <a:lnTo>
                    <a:pt x="17" y="248"/>
                  </a:lnTo>
                  <a:lnTo>
                    <a:pt x="24" y="249"/>
                  </a:lnTo>
                  <a:lnTo>
                    <a:pt x="26" y="241"/>
                  </a:lnTo>
                  <a:lnTo>
                    <a:pt x="35" y="243"/>
                  </a:lnTo>
                  <a:lnTo>
                    <a:pt x="38" y="253"/>
                  </a:lnTo>
                  <a:lnTo>
                    <a:pt x="55" y="257"/>
                  </a:lnTo>
                  <a:lnTo>
                    <a:pt x="63" y="265"/>
                  </a:lnTo>
                  <a:lnTo>
                    <a:pt x="74" y="264"/>
                  </a:lnTo>
                  <a:lnTo>
                    <a:pt x="77" y="270"/>
                  </a:lnTo>
                  <a:lnTo>
                    <a:pt x="74" y="277"/>
                  </a:lnTo>
                  <a:lnTo>
                    <a:pt x="81" y="284"/>
                  </a:lnTo>
                  <a:lnTo>
                    <a:pt x="87" y="298"/>
                  </a:lnTo>
                  <a:lnTo>
                    <a:pt x="97" y="303"/>
                  </a:lnTo>
                  <a:lnTo>
                    <a:pt x="111" y="300"/>
                  </a:lnTo>
                  <a:lnTo>
                    <a:pt x="111" y="287"/>
                  </a:lnTo>
                  <a:lnTo>
                    <a:pt x="120" y="288"/>
                  </a:lnTo>
                  <a:lnTo>
                    <a:pt x="134" y="292"/>
                  </a:lnTo>
                  <a:lnTo>
                    <a:pt x="131" y="301"/>
                  </a:lnTo>
                  <a:lnTo>
                    <a:pt x="135" y="309"/>
                  </a:lnTo>
                  <a:lnTo>
                    <a:pt x="147" y="307"/>
                  </a:lnTo>
                  <a:lnTo>
                    <a:pt x="162" y="322"/>
                  </a:lnTo>
                  <a:lnTo>
                    <a:pt x="170" y="323"/>
                  </a:lnTo>
                  <a:lnTo>
                    <a:pt x="168" y="334"/>
                  </a:lnTo>
                  <a:lnTo>
                    <a:pt x="179" y="341"/>
                  </a:lnTo>
                  <a:lnTo>
                    <a:pt x="180" y="349"/>
                  </a:lnTo>
                  <a:lnTo>
                    <a:pt x="186" y="356"/>
                  </a:lnTo>
                  <a:lnTo>
                    <a:pt x="202" y="354"/>
                  </a:lnTo>
                  <a:lnTo>
                    <a:pt x="209" y="348"/>
                  </a:lnTo>
                  <a:lnTo>
                    <a:pt x="216" y="349"/>
                  </a:lnTo>
                  <a:lnTo>
                    <a:pt x="224" y="360"/>
                  </a:lnTo>
                  <a:lnTo>
                    <a:pt x="221" y="369"/>
                  </a:lnTo>
                  <a:lnTo>
                    <a:pt x="243" y="371"/>
                  </a:lnTo>
                  <a:lnTo>
                    <a:pt x="249" y="361"/>
                  </a:lnTo>
                  <a:lnTo>
                    <a:pt x="288" y="358"/>
                  </a:lnTo>
                  <a:lnTo>
                    <a:pt x="294" y="352"/>
                  </a:lnTo>
                  <a:lnTo>
                    <a:pt x="305" y="354"/>
                  </a:lnTo>
                  <a:lnTo>
                    <a:pt x="317" y="361"/>
                  </a:lnTo>
                  <a:lnTo>
                    <a:pt x="336" y="372"/>
                  </a:lnTo>
                  <a:lnTo>
                    <a:pt x="345" y="372"/>
                  </a:lnTo>
                  <a:lnTo>
                    <a:pt x="350" y="371"/>
                  </a:lnTo>
                  <a:lnTo>
                    <a:pt x="351" y="362"/>
                  </a:lnTo>
                  <a:lnTo>
                    <a:pt x="340" y="357"/>
                  </a:lnTo>
                  <a:lnTo>
                    <a:pt x="338" y="334"/>
                  </a:lnTo>
                  <a:lnTo>
                    <a:pt x="380" y="286"/>
                  </a:lnTo>
                  <a:lnTo>
                    <a:pt x="392" y="281"/>
                  </a:lnTo>
                  <a:lnTo>
                    <a:pt x="396" y="253"/>
                  </a:lnTo>
                  <a:lnTo>
                    <a:pt x="377" y="225"/>
                  </a:lnTo>
                  <a:lnTo>
                    <a:pt x="374" y="208"/>
                  </a:lnTo>
                  <a:lnTo>
                    <a:pt x="374" y="184"/>
                  </a:lnTo>
                  <a:lnTo>
                    <a:pt x="357" y="162"/>
                  </a:lnTo>
                  <a:lnTo>
                    <a:pt x="377" y="145"/>
                  </a:lnTo>
                  <a:lnTo>
                    <a:pt x="374" y="110"/>
                  </a:lnTo>
                  <a:lnTo>
                    <a:pt x="374" y="83"/>
                  </a:lnTo>
                  <a:lnTo>
                    <a:pt x="368" y="65"/>
                  </a:lnTo>
                  <a:lnTo>
                    <a:pt x="363" y="44"/>
                  </a:lnTo>
                  <a:lnTo>
                    <a:pt x="346" y="43"/>
                  </a:lnTo>
                  <a:lnTo>
                    <a:pt x="334" y="28"/>
                  </a:lnTo>
                  <a:lnTo>
                    <a:pt x="230" y="28"/>
                  </a:lnTo>
                  <a:lnTo>
                    <a:pt x="210" y="48"/>
                  </a:lnTo>
                  <a:lnTo>
                    <a:pt x="203" y="50"/>
                  </a:lnTo>
                  <a:lnTo>
                    <a:pt x="202" y="45"/>
                  </a:lnTo>
                  <a:lnTo>
                    <a:pt x="226" y="24"/>
                  </a:lnTo>
                  <a:lnTo>
                    <a:pt x="225" y="20"/>
                  </a:lnTo>
                  <a:lnTo>
                    <a:pt x="216" y="22"/>
                  </a:lnTo>
                  <a:lnTo>
                    <a:pt x="198" y="34"/>
                  </a:lnTo>
                  <a:lnTo>
                    <a:pt x="181" y="34"/>
                  </a:lnTo>
                  <a:lnTo>
                    <a:pt x="168" y="20"/>
                  </a:lnTo>
                  <a:lnTo>
                    <a:pt x="169" y="14"/>
                  </a:lnTo>
                  <a:lnTo>
                    <a:pt x="179" y="21"/>
                  </a:lnTo>
                  <a:lnTo>
                    <a:pt x="188" y="20"/>
                  </a:lnTo>
                  <a:lnTo>
                    <a:pt x="185" y="10"/>
                  </a:lnTo>
                  <a:lnTo>
                    <a:pt x="163" y="0"/>
                  </a:lnTo>
                  <a:lnTo>
                    <a:pt x="141" y="4"/>
                  </a:lnTo>
                  <a:lnTo>
                    <a:pt x="123" y="14"/>
                  </a:lnTo>
                  <a:lnTo>
                    <a:pt x="113" y="15"/>
                  </a:lnTo>
                  <a:lnTo>
                    <a:pt x="92" y="28"/>
                  </a:lnTo>
                  <a:lnTo>
                    <a:pt x="70" y="39"/>
                  </a:lnTo>
                  <a:lnTo>
                    <a:pt x="43" y="45"/>
                  </a:lnTo>
                  <a:lnTo>
                    <a:pt x="32" y="48"/>
                  </a:lnTo>
                  <a:lnTo>
                    <a:pt x="27" y="56"/>
                  </a:lnTo>
                  <a:lnTo>
                    <a:pt x="18" y="68"/>
                  </a:lnTo>
                  <a:lnTo>
                    <a:pt x="7" y="6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46">
              <a:extLst>
                <a:ext uri="{FF2B5EF4-FFF2-40B4-BE49-F238E27FC236}">
                  <a16:creationId xmlns:a16="http://schemas.microsoft.com/office/drawing/2014/main" id="{852B93DB-5909-4BF2-9F32-96E544E68254}"/>
                </a:ext>
              </a:extLst>
            </p:cNvPr>
            <p:cNvSpPr>
              <a:spLocks/>
            </p:cNvSpPr>
            <p:nvPr/>
          </p:nvSpPr>
          <p:spPr bwMode="auto">
            <a:xfrm>
              <a:off x="4346807" y="4207210"/>
              <a:ext cx="350736" cy="207844"/>
            </a:xfrm>
            <a:custGeom>
              <a:avLst/>
              <a:gdLst>
                <a:gd name="T0" fmla="*/ 212 w 216"/>
                <a:gd name="T1" fmla="*/ 64 h 128"/>
                <a:gd name="T2" fmla="*/ 188 w 216"/>
                <a:gd name="T3" fmla="*/ 68 h 128"/>
                <a:gd name="T4" fmla="*/ 176 w 216"/>
                <a:gd name="T5" fmla="*/ 57 h 128"/>
                <a:gd name="T6" fmla="*/ 178 w 216"/>
                <a:gd name="T7" fmla="*/ 41 h 128"/>
                <a:gd name="T8" fmla="*/ 160 w 216"/>
                <a:gd name="T9" fmla="*/ 17 h 128"/>
                <a:gd name="T10" fmla="*/ 136 w 216"/>
                <a:gd name="T11" fmla="*/ 0 h 128"/>
                <a:gd name="T12" fmla="*/ 109 w 216"/>
                <a:gd name="T13" fmla="*/ 16 h 128"/>
                <a:gd name="T14" fmla="*/ 54 w 216"/>
                <a:gd name="T15" fmla="*/ 17 h 128"/>
                <a:gd name="T16" fmla="*/ 49 w 216"/>
                <a:gd name="T17" fmla="*/ 35 h 128"/>
                <a:gd name="T18" fmla="*/ 31 w 216"/>
                <a:gd name="T19" fmla="*/ 49 h 128"/>
                <a:gd name="T20" fmla="*/ 8 w 216"/>
                <a:gd name="T21" fmla="*/ 64 h 128"/>
                <a:gd name="T22" fmla="*/ 8 w 216"/>
                <a:gd name="T23" fmla="*/ 81 h 128"/>
                <a:gd name="T24" fmla="*/ 0 w 216"/>
                <a:gd name="T25" fmla="*/ 92 h 128"/>
                <a:gd name="T26" fmla="*/ 13 w 216"/>
                <a:gd name="T27" fmla="*/ 90 h 128"/>
                <a:gd name="T28" fmla="*/ 28 w 216"/>
                <a:gd name="T29" fmla="*/ 84 h 128"/>
                <a:gd name="T30" fmla="*/ 38 w 216"/>
                <a:gd name="T31" fmla="*/ 101 h 128"/>
                <a:gd name="T32" fmla="*/ 48 w 216"/>
                <a:gd name="T33" fmla="*/ 117 h 128"/>
                <a:gd name="T34" fmla="*/ 55 w 216"/>
                <a:gd name="T35" fmla="*/ 126 h 128"/>
                <a:gd name="T36" fmla="*/ 74 w 216"/>
                <a:gd name="T37" fmla="*/ 118 h 128"/>
                <a:gd name="T38" fmla="*/ 92 w 216"/>
                <a:gd name="T39" fmla="*/ 121 h 128"/>
                <a:gd name="T40" fmla="*/ 104 w 216"/>
                <a:gd name="T41" fmla="*/ 107 h 128"/>
                <a:gd name="T42" fmla="*/ 114 w 216"/>
                <a:gd name="T43" fmla="*/ 91 h 128"/>
                <a:gd name="T44" fmla="*/ 120 w 216"/>
                <a:gd name="T45" fmla="*/ 108 h 128"/>
                <a:gd name="T46" fmla="*/ 132 w 216"/>
                <a:gd name="T47" fmla="*/ 112 h 128"/>
                <a:gd name="T48" fmla="*/ 138 w 216"/>
                <a:gd name="T49" fmla="*/ 126 h 128"/>
                <a:gd name="T50" fmla="*/ 148 w 216"/>
                <a:gd name="T51" fmla="*/ 103 h 128"/>
                <a:gd name="T52" fmla="*/ 164 w 216"/>
                <a:gd name="T53" fmla="*/ 91 h 128"/>
                <a:gd name="T54" fmla="*/ 185 w 216"/>
                <a:gd name="T55" fmla="*/ 98 h 128"/>
                <a:gd name="T56" fmla="*/ 194 w 216"/>
                <a:gd name="T57" fmla="*/ 108 h 128"/>
                <a:gd name="T58" fmla="*/ 205 w 216"/>
                <a:gd name="T59" fmla="*/ 90 h 128"/>
                <a:gd name="T60" fmla="*/ 216 w 216"/>
                <a:gd name="T61" fmla="*/ 89 h 128"/>
                <a:gd name="T62" fmla="*/ 211 w 216"/>
                <a:gd name="T63" fmla="*/ 7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28">
                  <a:moveTo>
                    <a:pt x="211" y="74"/>
                  </a:moveTo>
                  <a:lnTo>
                    <a:pt x="212" y="64"/>
                  </a:lnTo>
                  <a:lnTo>
                    <a:pt x="199" y="72"/>
                  </a:lnTo>
                  <a:lnTo>
                    <a:pt x="188" y="68"/>
                  </a:lnTo>
                  <a:lnTo>
                    <a:pt x="185" y="60"/>
                  </a:lnTo>
                  <a:lnTo>
                    <a:pt x="176" y="57"/>
                  </a:lnTo>
                  <a:lnTo>
                    <a:pt x="172" y="47"/>
                  </a:lnTo>
                  <a:lnTo>
                    <a:pt x="178" y="41"/>
                  </a:lnTo>
                  <a:lnTo>
                    <a:pt x="176" y="28"/>
                  </a:lnTo>
                  <a:lnTo>
                    <a:pt x="160" y="17"/>
                  </a:lnTo>
                  <a:lnTo>
                    <a:pt x="142" y="7"/>
                  </a:lnTo>
                  <a:lnTo>
                    <a:pt x="136" y="0"/>
                  </a:lnTo>
                  <a:lnTo>
                    <a:pt x="125" y="12"/>
                  </a:lnTo>
                  <a:lnTo>
                    <a:pt x="109" y="16"/>
                  </a:lnTo>
                  <a:lnTo>
                    <a:pt x="89" y="15"/>
                  </a:lnTo>
                  <a:lnTo>
                    <a:pt x="54" y="17"/>
                  </a:lnTo>
                  <a:lnTo>
                    <a:pt x="55" y="26"/>
                  </a:lnTo>
                  <a:lnTo>
                    <a:pt x="49" y="35"/>
                  </a:lnTo>
                  <a:lnTo>
                    <a:pt x="35" y="41"/>
                  </a:lnTo>
                  <a:lnTo>
                    <a:pt x="31" y="49"/>
                  </a:lnTo>
                  <a:lnTo>
                    <a:pt x="19" y="58"/>
                  </a:lnTo>
                  <a:lnTo>
                    <a:pt x="8" y="64"/>
                  </a:lnTo>
                  <a:lnTo>
                    <a:pt x="7" y="74"/>
                  </a:lnTo>
                  <a:lnTo>
                    <a:pt x="8" y="81"/>
                  </a:lnTo>
                  <a:lnTo>
                    <a:pt x="2" y="87"/>
                  </a:lnTo>
                  <a:lnTo>
                    <a:pt x="0" y="92"/>
                  </a:lnTo>
                  <a:lnTo>
                    <a:pt x="9" y="96"/>
                  </a:lnTo>
                  <a:lnTo>
                    <a:pt x="13" y="90"/>
                  </a:lnTo>
                  <a:lnTo>
                    <a:pt x="17" y="84"/>
                  </a:lnTo>
                  <a:lnTo>
                    <a:pt x="28" y="84"/>
                  </a:lnTo>
                  <a:lnTo>
                    <a:pt x="37" y="85"/>
                  </a:lnTo>
                  <a:lnTo>
                    <a:pt x="38" y="101"/>
                  </a:lnTo>
                  <a:lnTo>
                    <a:pt x="40" y="108"/>
                  </a:lnTo>
                  <a:lnTo>
                    <a:pt x="48" y="117"/>
                  </a:lnTo>
                  <a:lnTo>
                    <a:pt x="48" y="120"/>
                  </a:lnTo>
                  <a:lnTo>
                    <a:pt x="55" y="126"/>
                  </a:lnTo>
                  <a:lnTo>
                    <a:pt x="66" y="120"/>
                  </a:lnTo>
                  <a:lnTo>
                    <a:pt x="74" y="118"/>
                  </a:lnTo>
                  <a:lnTo>
                    <a:pt x="77" y="123"/>
                  </a:lnTo>
                  <a:lnTo>
                    <a:pt x="92" y="121"/>
                  </a:lnTo>
                  <a:lnTo>
                    <a:pt x="102" y="120"/>
                  </a:lnTo>
                  <a:lnTo>
                    <a:pt x="104" y="107"/>
                  </a:lnTo>
                  <a:lnTo>
                    <a:pt x="103" y="98"/>
                  </a:lnTo>
                  <a:lnTo>
                    <a:pt x="114" y="91"/>
                  </a:lnTo>
                  <a:lnTo>
                    <a:pt x="125" y="92"/>
                  </a:lnTo>
                  <a:lnTo>
                    <a:pt x="120" y="108"/>
                  </a:lnTo>
                  <a:lnTo>
                    <a:pt x="128" y="114"/>
                  </a:lnTo>
                  <a:lnTo>
                    <a:pt x="132" y="112"/>
                  </a:lnTo>
                  <a:lnTo>
                    <a:pt x="130" y="128"/>
                  </a:lnTo>
                  <a:lnTo>
                    <a:pt x="138" y="126"/>
                  </a:lnTo>
                  <a:lnTo>
                    <a:pt x="139" y="107"/>
                  </a:lnTo>
                  <a:lnTo>
                    <a:pt x="148" y="103"/>
                  </a:lnTo>
                  <a:lnTo>
                    <a:pt x="157" y="91"/>
                  </a:lnTo>
                  <a:lnTo>
                    <a:pt x="164" y="91"/>
                  </a:lnTo>
                  <a:lnTo>
                    <a:pt x="168" y="102"/>
                  </a:lnTo>
                  <a:lnTo>
                    <a:pt x="185" y="98"/>
                  </a:lnTo>
                  <a:lnTo>
                    <a:pt x="187" y="108"/>
                  </a:lnTo>
                  <a:lnTo>
                    <a:pt x="194" y="108"/>
                  </a:lnTo>
                  <a:lnTo>
                    <a:pt x="198" y="90"/>
                  </a:lnTo>
                  <a:lnTo>
                    <a:pt x="205" y="90"/>
                  </a:lnTo>
                  <a:lnTo>
                    <a:pt x="209" y="95"/>
                  </a:lnTo>
                  <a:lnTo>
                    <a:pt x="216" y="89"/>
                  </a:lnTo>
                  <a:lnTo>
                    <a:pt x="210" y="80"/>
                  </a:lnTo>
                  <a:lnTo>
                    <a:pt x="211" y="74"/>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47">
              <a:extLst>
                <a:ext uri="{FF2B5EF4-FFF2-40B4-BE49-F238E27FC236}">
                  <a16:creationId xmlns:a16="http://schemas.microsoft.com/office/drawing/2014/main" id="{CAF03A59-4646-4814-BD03-CD22F4BCB64B}"/>
                </a:ext>
              </a:extLst>
            </p:cNvPr>
            <p:cNvSpPr>
              <a:spLocks/>
            </p:cNvSpPr>
            <p:nvPr/>
          </p:nvSpPr>
          <p:spPr bwMode="auto">
            <a:xfrm>
              <a:off x="4626097" y="4134140"/>
              <a:ext cx="553709" cy="258181"/>
            </a:xfrm>
            <a:custGeom>
              <a:avLst/>
              <a:gdLst>
                <a:gd name="T0" fmla="*/ 6 w 341"/>
                <a:gd name="T1" fmla="*/ 86 h 159"/>
                <a:gd name="T2" fmla="*/ 4 w 341"/>
                <a:gd name="T3" fmla="*/ 102 h 159"/>
                <a:gd name="T4" fmla="*/ 16 w 341"/>
                <a:gd name="T5" fmla="*/ 113 h 159"/>
                <a:gd name="T6" fmla="*/ 40 w 341"/>
                <a:gd name="T7" fmla="*/ 109 h 159"/>
                <a:gd name="T8" fmla="*/ 60 w 341"/>
                <a:gd name="T9" fmla="*/ 122 h 159"/>
                <a:gd name="T10" fmla="*/ 89 w 341"/>
                <a:gd name="T11" fmla="*/ 119 h 159"/>
                <a:gd name="T12" fmla="*/ 113 w 341"/>
                <a:gd name="T13" fmla="*/ 109 h 159"/>
                <a:gd name="T14" fmla="*/ 126 w 341"/>
                <a:gd name="T15" fmla="*/ 140 h 159"/>
                <a:gd name="T16" fmla="*/ 148 w 341"/>
                <a:gd name="T17" fmla="*/ 139 h 159"/>
                <a:gd name="T18" fmla="*/ 159 w 341"/>
                <a:gd name="T19" fmla="*/ 147 h 159"/>
                <a:gd name="T20" fmla="*/ 176 w 341"/>
                <a:gd name="T21" fmla="*/ 149 h 159"/>
                <a:gd name="T22" fmla="*/ 202 w 341"/>
                <a:gd name="T23" fmla="*/ 159 h 159"/>
                <a:gd name="T24" fmla="*/ 247 w 341"/>
                <a:gd name="T25" fmla="*/ 149 h 159"/>
                <a:gd name="T26" fmla="*/ 287 w 341"/>
                <a:gd name="T27" fmla="*/ 151 h 159"/>
                <a:gd name="T28" fmla="*/ 289 w 341"/>
                <a:gd name="T29" fmla="*/ 134 h 159"/>
                <a:gd name="T30" fmla="*/ 313 w 341"/>
                <a:gd name="T31" fmla="*/ 124 h 159"/>
                <a:gd name="T32" fmla="*/ 317 w 341"/>
                <a:gd name="T33" fmla="*/ 86 h 159"/>
                <a:gd name="T34" fmla="*/ 335 w 341"/>
                <a:gd name="T35" fmla="*/ 84 h 159"/>
                <a:gd name="T36" fmla="*/ 329 w 341"/>
                <a:gd name="T37" fmla="*/ 52 h 159"/>
                <a:gd name="T38" fmla="*/ 319 w 341"/>
                <a:gd name="T39" fmla="*/ 20 h 159"/>
                <a:gd name="T40" fmla="*/ 281 w 341"/>
                <a:gd name="T41" fmla="*/ 14 h 159"/>
                <a:gd name="T42" fmla="*/ 254 w 341"/>
                <a:gd name="T43" fmla="*/ 0 h 159"/>
                <a:gd name="T44" fmla="*/ 207 w 341"/>
                <a:gd name="T45" fmla="*/ 22 h 159"/>
                <a:gd name="T46" fmla="*/ 191 w 341"/>
                <a:gd name="T47" fmla="*/ 28 h 159"/>
                <a:gd name="T48" fmla="*/ 156 w 341"/>
                <a:gd name="T49" fmla="*/ 44 h 159"/>
                <a:gd name="T50" fmla="*/ 157 w 341"/>
                <a:gd name="T51" fmla="*/ 66 h 159"/>
                <a:gd name="T52" fmla="*/ 147 w 341"/>
                <a:gd name="T53" fmla="*/ 84 h 159"/>
                <a:gd name="T54" fmla="*/ 123 w 341"/>
                <a:gd name="T55" fmla="*/ 71 h 159"/>
                <a:gd name="T56" fmla="*/ 89 w 341"/>
                <a:gd name="T57" fmla="*/ 80 h 159"/>
                <a:gd name="T58" fmla="*/ 58 w 341"/>
                <a:gd name="T59" fmla="*/ 77 h 159"/>
                <a:gd name="T60" fmla="*/ 43 w 341"/>
                <a:gd name="T61" fmla="*/ 86 h 159"/>
                <a:gd name="T62" fmla="*/ 23 w 341"/>
                <a:gd name="T63" fmla="*/ 84 h 159"/>
                <a:gd name="T64" fmla="*/ 16 w 341"/>
                <a:gd name="T65" fmla="*/ 6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159">
                  <a:moveTo>
                    <a:pt x="4" y="73"/>
                  </a:moveTo>
                  <a:lnTo>
                    <a:pt x="6" y="86"/>
                  </a:lnTo>
                  <a:lnTo>
                    <a:pt x="0" y="92"/>
                  </a:lnTo>
                  <a:lnTo>
                    <a:pt x="4" y="102"/>
                  </a:lnTo>
                  <a:lnTo>
                    <a:pt x="13" y="105"/>
                  </a:lnTo>
                  <a:lnTo>
                    <a:pt x="16" y="113"/>
                  </a:lnTo>
                  <a:lnTo>
                    <a:pt x="27" y="117"/>
                  </a:lnTo>
                  <a:lnTo>
                    <a:pt x="40" y="109"/>
                  </a:lnTo>
                  <a:lnTo>
                    <a:pt x="39" y="119"/>
                  </a:lnTo>
                  <a:lnTo>
                    <a:pt x="60" y="122"/>
                  </a:lnTo>
                  <a:lnTo>
                    <a:pt x="68" y="118"/>
                  </a:lnTo>
                  <a:lnTo>
                    <a:pt x="89" y="119"/>
                  </a:lnTo>
                  <a:lnTo>
                    <a:pt x="100" y="112"/>
                  </a:lnTo>
                  <a:lnTo>
                    <a:pt x="113" y="109"/>
                  </a:lnTo>
                  <a:lnTo>
                    <a:pt x="114" y="124"/>
                  </a:lnTo>
                  <a:lnTo>
                    <a:pt x="126" y="140"/>
                  </a:lnTo>
                  <a:lnTo>
                    <a:pt x="137" y="141"/>
                  </a:lnTo>
                  <a:lnTo>
                    <a:pt x="148" y="139"/>
                  </a:lnTo>
                  <a:lnTo>
                    <a:pt x="156" y="141"/>
                  </a:lnTo>
                  <a:lnTo>
                    <a:pt x="159" y="147"/>
                  </a:lnTo>
                  <a:lnTo>
                    <a:pt x="170" y="147"/>
                  </a:lnTo>
                  <a:lnTo>
                    <a:pt x="176" y="149"/>
                  </a:lnTo>
                  <a:lnTo>
                    <a:pt x="183" y="158"/>
                  </a:lnTo>
                  <a:lnTo>
                    <a:pt x="202" y="159"/>
                  </a:lnTo>
                  <a:lnTo>
                    <a:pt x="237" y="157"/>
                  </a:lnTo>
                  <a:lnTo>
                    <a:pt x="247" y="149"/>
                  </a:lnTo>
                  <a:lnTo>
                    <a:pt x="267" y="149"/>
                  </a:lnTo>
                  <a:lnTo>
                    <a:pt x="287" y="151"/>
                  </a:lnTo>
                  <a:lnTo>
                    <a:pt x="285" y="141"/>
                  </a:lnTo>
                  <a:lnTo>
                    <a:pt x="289" y="134"/>
                  </a:lnTo>
                  <a:lnTo>
                    <a:pt x="294" y="131"/>
                  </a:lnTo>
                  <a:lnTo>
                    <a:pt x="313" y="124"/>
                  </a:lnTo>
                  <a:lnTo>
                    <a:pt x="319" y="105"/>
                  </a:lnTo>
                  <a:lnTo>
                    <a:pt x="317" y="86"/>
                  </a:lnTo>
                  <a:lnTo>
                    <a:pt x="328" y="88"/>
                  </a:lnTo>
                  <a:lnTo>
                    <a:pt x="335" y="84"/>
                  </a:lnTo>
                  <a:lnTo>
                    <a:pt x="341" y="73"/>
                  </a:lnTo>
                  <a:lnTo>
                    <a:pt x="329" y="52"/>
                  </a:lnTo>
                  <a:lnTo>
                    <a:pt x="324" y="27"/>
                  </a:lnTo>
                  <a:lnTo>
                    <a:pt x="319" y="20"/>
                  </a:lnTo>
                  <a:lnTo>
                    <a:pt x="293" y="17"/>
                  </a:lnTo>
                  <a:lnTo>
                    <a:pt x="281" y="14"/>
                  </a:lnTo>
                  <a:lnTo>
                    <a:pt x="262" y="1"/>
                  </a:lnTo>
                  <a:lnTo>
                    <a:pt x="254" y="0"/>
                  </a:lnTo>
                  <a:lnTo>
                    <a:pt x="239" y="22"/>
                  </a:lnTo>
                  <a:lnTo>
                    <a:pt x="207" y="22"/>
                  </a:lnTo>
                  <a:lnTo>
                    <a:pt x="198" y="16"/>
                  </a:lnTo>
                  <a:lnTo>
                    <a:pt x="191" y="28"/>
                  </a:lnTo>
                  <a:lnTo>
                    <a:pt x="176" y="29"/>
                  </a:lnTo>
                  <a:lnTo>
                    <a:pt x="156" y="44"/>
                  </a:lnTo>
                  <a:lnTo>
                    <a:pt x="154" y="56"/>
                  </a:lnTo>
                  <a:lnTo>
                    <a:pt x="157" y="66"/>
                  </a:lnTo>
                  <a:lnTo>
                    <a:pt x="159" y="85"/>
                  </a:lnTo>
                  <a:lnTo>
                    <a:pt x="147" y="84"/>
                  </a:lnTo>
                  <a:lnTo>
                    <a:pt x="140" y="77"/>
                  </a:lnTo>
                  <a:lnTo>
                    <a:pt x="123" y="71"/>
                  </a:lnTo>
                  <a:lnTo>
                    <a:pt x="100" y="82"/>
                  </a:lnTo>
                  <a:lnTo>
                    <a:pt x="89" y="80"/>
                  </a:lnTo>
                  <a:lnTo>
                    <a:pt x="72" y="85"/>
                  </a:lnTo>
                  <a:lnTo>
                    <a:pt x="58" y="77"/>
                  </a:lnTo>
                  <a:lnTo>
                    <a:pt x="46" y="74"/>
                  </a:lnTo>
                  <a:lnTo>
                    <a:pt x="43" y="86"/>
                  </a:lnTo>
                  <a:lnTo>
                    <a:pt x="32" y="92"/>
                  </a:lnTo>
                  <a:lnTo>
                    <a:pt x="23" y="84"/>
                  </a:lnTo>
                  <a:lnTo>
                    <a:pt x="22" y="71"/>
                  </a:lnTo>
                  <a:lnTo>
                    <a:pt x="16" y="66"/>
                  </a:lnTo>
                  <a:lnTo>
                    <a:pt x="4" y="73"/>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48">
              <a:extLst>
                <a:ext uri="{FF2B5EF4-FFF2-40B4-BE49-F238E27FC236}">
                  <a16:creationId xmlns:a16="http://schemas.microsoft.com/office/drawing/2014/main" id="{043A671B-7257-4816-B1B9-DE821F2BC821}"/>
                </a:ext>
              </a:extLst>
            </p:cNvPr>
            <p:cNvSpPr>
              <a:spLocks/>
            </p:cNvSpPr>
            <p:nvPr/>
          </p:nvSpPr>
          <p:spPr bwMode="auto">
            <a:xfrm>
              <a:off x="4598492" y="5602036"/>
              <a:ext cx="27605" cy="29228"/>
            </a:xfrm>
            <a:custGeom>
              <a:avLst/>
              <a:gdLst>
                <a:gd name="T0" fmla="*/ 10 w 17"/>
                <a:gd name="T1" fmla="*/ 0 h 18"/>
                <a:gd name="T2" fmla="*/ 17 w 17"/>
                <a:gd name="T3" fmla="*/ 0 h 18"/>
                <a:gd name="T4" fmla="*/ 17 w 17"/>
                <a:gd name="T5" fmla="*/ 10 h 18"/>
                <a:gd name="T6" fmla="*/ 9 w 17"/>
                <a:gd name="T7" fmla="*/ 18 h 18"/>
                <a:gd name="T8" fmla="*/ 0 w 17"/>
                <a:gd name="T9" fmla="*/ 11 h 18"/>
                <a:gd name="T10" fmla="*/ 10 w 17"/>
                <a:gd name="T11" fmla="*/ 0 h 18"/>
              </a:gdLst>
              <a:ahLst/>
              <a:cxnLst>
                <a:cxn ang="0">
                  <a:pos x="T0" y="T1"/>
                </a:cxn>
                <a:cxn ang="0">
                  <a:pos x="T2" y="T3"/>
                </a:cxn>
                <a:cxn ang="0">
                  <a:pos x="T4" y="T5"/>
                </a:cxn>
                <a:cxn ang="0">
                  <a:pos x="T6" y="T7"/>
                </a:cxn>
                <a:cxn ang="0">
                  <a:pos x="T8" y="T9"/>
                </a:cxn>
                <a:cxn ang="0">
                  <a:pos x="T10" y="T11"/>
                </a:cxn>
              </a:cxnLst>
              <a:rect l="0" t="0" r="r" b="b"/>
              <a:pathLst>
                <a:path w="17" h="18">
                  <a:moveTo>
                    <a:pt x="10" y="0"/>
                  </a:moveTo>
                  <a:lnTo>
                    <a:pt x="17" y="0"/>
                  </a:lnTo>
                  <a:lnTo>
                    <a:pt x="17" y="10"/>
                  </a:lnTo>
                  <a:lnTo>
                    <a:pt x="9" y="18"/>
                  </a:lnTo>
                  <a:lnTo>
                    <a:pt x="0" y="11"/>
                  </a:lnTo>
                  <a:lnTo>
                    <a:pt x="10"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49">
              <a:extLst>
                <a:ext uri="{FF2B5EF4-FFF2-40B4-BE49-F238E27FC236}">
                  <a16:creationId xmlns:a16="http://schemas.microsoft.com/office/drawing/2014/main" id="{FB3339C7-FF75-4334-99B4-35747866D5D3}"/>
                </a:ext>
              </a:extLst>
            </p:cNvPr>
            <p:cNvSpPr>
              <a:spLocks/>
            </p:cNvSpPr>
            <p:nvPr/>
          </p:nvSpPr>
          <p:spPr bwMode="auto">
            <a:xfrm>
              <a:off x="3427749" y="3166369"/>
              <a:ext cx="349113" cy="350736"/>
            </a:xfrm>
            <a:custGeom>
              <a:avLst/>
              <a:gdLst>
                <a:gd name="T0" fmla="*/ 204 w 215"/>
                <a:gd name="T1" fmla="*/ 93 h 216"/>
                <a:gd name="T2" fmla="*/ 178 w 215"/>
                <a:gd name="T3" fmla="*/ 76 h 216"/>
                <a:gd name="T4" fmla="*/ 155 w 215"/>
                <a:gd name="T5" fmla="*/ 55 h 216"/>
                <a:gd name="T6" fmla="*/ 167 w 215"/>
                <a:gd name="T7" fmla="*/ 27 h 216"/>
                <a:gd name="T8" fmla="*/ 190 w 215"/>
                <a:gd name="T9" fmla="*/ 28 h 216"/>
                <a:gd name="T10" fmla="*/ 209 w 215"/>
                <a:gd name="T11" fmla="*/ 20 h 216"/>
                <a:gd name="T12" fmla="*/ 204 w 215"/>
                <a:gd name="T13" fmla="*/ 0 h 216"/>
                <a:gd name="T14" fmla="*/ 187 w 215"/>
                <a:gd name="T15" fmla="*/ 22 h 216"/>
                <a:gd name="T16" fmla="*/ 188 w 215"/>
                <a:gd name="T17" fmla="*/ 3 h 216"/>
                <a:gd name="T18" fmla="*/ 154 w 215"/>
                <a:gd name="T19" fmla="*/ 15 h 216"/>
                <a:gd name="T20" fmla="*/ 136 w 215"/>
                <a:gd name="T21" fmla="*/ 20 h 216"/>
                <a:gd name="T22" fmla="*/ 151 w 215"/>
                <a:gd name="T23" fmla="*/ 31 h 216"/>
                <a:gd name="T24" fmla="*/ 148 w 215"/>
                <a:gd name="T25" fmla="*/ 39 h 216"/>
                <a:gd name="T26" fmla="*/ 127 w 215"/>
                <a:gd name="T27" fmla="*/ 50 h 216"/>
                <a:gd name="T28" fmla="*/ 120 w 215"/>
                <a:gd name="T29" fmla="*/ 43 h 216"/>
                <a:gd name="T30" fmla="*/ 107 w 215"/>
                <a:gd name="T31" fmla="*/ 39 h 216"/>
                <a:gd name="T32" fmla="*/ 76 w 215"/>
                <a:gd name="T33" fmla="*/ 36 h 216"/>
                <a:gd name="T34" fmla="*/ 73 w 215"/>
                <a:gd name="T35" fmla="*/ 64 h 216"/>
                <a:gd name="T36" fmla="*/ 53 w 215"/>
                <a:gd name="T37" fmla="*/ 72 h 216"/>
                <a:gd name="T38" fmla="*/ 73 w 215"/>
                <a:gd name="T39" fmla="*/ 104 h 216"/>
                <a:gd name="T40" fmla="*/ 88 w 215"/>
                <a:gd name="T41" fmla="*/ 110 h 216"/>
                <a:gd name="T42" fmla="*/ 70 w 215"/>
                <a:gd name="T43" fmla="*/ 114 h 216"/>
                <a:gd name="T44" fmla="*/ 41 w 215"/>
                <a:gd name="T45" fmla="*/ 129 h 216"/>
                <a:gd name="T46" fmla="*/ 64 w 215"/>
                <a:gd name="T47" fmla="*/ 139 h 216"/>
                <a:gd name="T48" fmla="*/ 85 w 215"/>
                <a:gd name="T49" fmla="*/ 146 h 216"/>
                <a:gd name="T50" fmla="*/ 56 w 215"/>
                <a:gd name="T51" fmla="*/ 147 h 216"/>
                <a:gd name="T52" fmla="*/ 36 w 215"/>
                <a:gd name="T53" fmla="*/ 147 h 216"/>
                <a:gd name="T54" fmla="*/ 25 w 215"/>
                <a:gd name="T55" fmla="*/ 145 h 216"/>
                <a:gd name="T56" fmla="*/ 0 w 215"/>
                <a:gd name="T57" fmla="*/ 151 h 216"/>
                <a:gd name="T58" fmla="*/ 23 w 215"/>
                <a:gd name="T59" fmla="*/ 162 h 216"/>
                <a:gd name="T60" fmla="*/ 11 w 215"/>
                <a:gd name="T61" fmla="*/ 169 h 216"/>
                <a:gd name="T62" fmla="*/ 6 w 215"/>
                <a:gd name="T63" fmla="*/ 184 h 216"/>
                <a:gd name="T64" fmla="*/ 31 w 215"/>
                <a:gd name="T65" fmla="*/ 190 h 216"/>
                <a:gd name="T66" fmla="*/ 11 w 215"/>
                <a:gd name="T67" fmla="*/ 199 h 216"/>
                <a:gd name="T68" fmla="*/ 23 w 215"/>
                <a:gd name="T69" fmla="*/ 204 h 216"/>
                <a:gd name="T70" fmla="*/ 14 w 215"/>
                <a:gd name="T71" fmla="*/ 212 h 216"/>
                <a:gd name="T72" fmla="*/ 40 w 215"/>
                <a:gd name="T73" fmla="*/ 216 h 216"/>
                <a:gd name="T74" fmla="*/ 62 w 215"/>
                <a:gd name="T75" fmla="*/ 216 h 216"/>
                <a:gd name="T76" fmla="*/ 77 w 215"/>
                <a:gd name="T77" fmla="*/ 197 h 216"/>
                <a:gd name="T78" fmla="*/ 88 w 215"/>
                <a:gd name="T79" fmla="*/ 207 h 216"/>
                <a:gd name="T80" fmla="*/ 111 w 215"/>
                <a:gd name="T81" fmla="*/ 207 h 216"/>
                <a:gd name="T82" fmla="*/ 136 w 215"/>
                <a:gd name="T83" fmla="*/ 201 h 216"/>
                <a:gd name="T84" fmla="*/ 161 w 215"/>
                <a:gd name="T85" fmla="*/ 210 h 216"/>
                <a:gd name="T86" fmla="*/ 165 w 215"/>
                <a:gd name="T87" fmla="*/ 197 h 216"/>
                <a:gd name="T88" fmla="*/ 173 w 215"/>
                <a:gd name="T89" fmla="*/ 190 h 216"/>
                <a:gd name="T90" fmla="*/ 192 w 215"/>
                <a:gd name="T91" fmla="*/ 167 h 216"/>
                <a:gd name="T92" fmla="*/ 201 w 215"/>
                <a:gd name="T93" fmla="*/ 125 h 216"/>
                <a:gd name="T94" fmla="*/ 215 w 215"/>
                <a:gd name="T9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00"/>
                  </a:moveTo>
                  <a:lnTo>
                    <a:pt x="204" y="93"/>
                  </a:lnTo>
                  <a:lnTo>
                    <a:pt x="193" y="68"/>
                  </a:lnTo>
                  <a:lnTo>
                    <a:pt x="178" y="76"/>
                  </a:lnTo>
                  <a:lnTo>
                    <a:pt x="168" y="74"/>
                  </a:lnTo>
                  <a:lnTo>
                    <a:pt x="155" y="55"/>
                  </a:lnTo>
                  <a:lnTo>
                    <a:pt x="159" y="42"/>
                  </a:lnTo>
                  <a:lnTo>
                    <a:pt x="167" y="27"/>
                  </a:lnTo>
                  <a:lnTo>
                    <a:pt x="181" y="28"/>
                  </a:lnTo>
                  <a:lnTo>
                    <a:pt x="190" y="28"/>
                  </a:lnTo>
                  <a:lnTo>
                    <a:pt x="200" y="23"/>
                  </a:lnTo>
                  <a:lnTo>
                    <a:pt x="209" y="20"/>
                  </a:lnTo>
                  <a:lnTo>
                    <a:pt x="212" y="5"/>
                  </a:lnTo>
                  <a:lnTo>
                    <a:pt x="204" y="0"/>
                  </a:lnTo>
                  <a:lnTo>
                    <a:pt x="195" y="4"/>
                  </a:lnTo>
                  <a:lnTo>
                    <a:pt x="187" y="22"/>
                  </a:lnTo>
                  <a:lnTo>
                    <a:pt x="184" y="16"/>
                  </a:lnTo>
                  <a:lnTo>
                    <a:pt x="188" y="3"/>
                  </a:lnTo>
                  <a:lnTo>
                    <a:pt x="167" y="4"/>
                  </a:lnTo>
                  <a:lnTo>
                    <a:pt x="154" y="15"/>
                  </a:lnTo>
                  <a:lnTo>
                    <a:pt x="149" y="19"/>
                  </a:lnTo>
                  <a:lnTo>
                    <a:pt x="136" y="20"/>
                  </a:lnTo>
                  <a:lnTo>
                    <a:pt x="134" y="31"/>
                  </a:lnTo>
                  <a:lnTo>
                    <a:pt x="151" y="31"/>
                  </a:lnTo>
                  <a:lnTo>
                    <a:pt x="156" y="37"/>
                  </a:lnTo>
                  <a:lnTo>
                    <a:pt x="148" y="39"/>
                  </a:lnTo>
                  <a:lnTo>
                    <a:pt x="133" y="45"/>
                  </a:lnTo>
                  <a:lnTo>
                    <a:pt x="127" y="50"/>
                  </a:lnTo>
                  <a:lnTo>
                    <a:pt x="122" y="47"/>
                  </a:lnTo>
                  <a:lnTo>
                    <a:pt x="120" y="43"/>
                  </a:lnTo>
                  <a:lnTo>
                    <a:pt x="107" y="47"/>
                  </a:lnTo>
                  <a:lnTo>
                    <a:pt x="107" y="39"/>
                  </a:lnTo>
                  <a:lnTo>
                    <a:pt x="94" y="36"/>
                  </a:lnTo>
                  <a:lnTo>
                    <a:pt x="76" y="36"/>
                  </a:lnTo>
                  <a:lnTo>
                    <a:pt x="66" y="50"/>
                  </a:lnTo>
                  <a:lnTo>
                    <a:pt x="73" y="64"/>
                  </a:lnTo>
                  <a:lnTo>
                    <a:pt x="65" y="72"/>
                  </a:lnTo>
                  <a:lnTo>
                    <a:pt x="53" y="72"/>
                  </a:lnTo>
                  <a:lnTo>
                    <a:pt x="51" y="83"/>
                  </a:lnTo>
                  <a:lnTo>
                    <a:pt x="73" y="104"/>
                  </a:lnTo>
                  <a:lnTo>
                    <a:pt x="83" y="105"/>
                  </a:lnTo>
                  <a:lnTo>
                    <a:pt x="88" y="110"/>
                  </a:lnTo>
                  <a:lnTo>
                    <a:pt x="79" y="116"/>
                  </a:lnTo>
                  <a:lnTo>
                    <a:pt x="70" y="114"/>
                  </a:lnTo>
                  <a:lnTo>
                    <a:pt x="59" y="127"/>
                  </a:lnTo>
                  <a:lnTo>
                    <a:pt x="41" y="129"/>
                  </a:lnTo>
                  <a:lnTo>
                    <a:pt x="39" y="136"/>
                  </a:lnTo>
                  <a:lnTo>
                    <a:pt x="64" y="139"/>
                  </a:lnTo>
                  <a:lnTo>
                    <a:pt x="82" y="136"/>
                  </a:lnTo>
                  <a:lnTo>
                    <a:pt x="85" y="146"/>
                  </a:lnTo>
                  <a:lnTo>
                    <a:pt x="73" y="145"/>
                  </a:lnTo>
                  <a:lnTo>
                    <a:pt x="56" y="147"/>
                  </a:lnTo>
                  <a:lnTo>
                    <a:pt x="51" y="144"/>
                  </a:lnTo>
                  <a:lnTo>
                    <a:pt x="36" y="147"/>
                  </a:lnTo>
                  <a:lnTo>
                    <a:pt x="31" y="151"/>
                  </a:lnTo>
                  <a:lnTo>
                    <a:pt x="25" y="145"/>
                  </a:lnTo>
                  <a:lnTo>
                    <a:pt x="11" y="145"/>
                  </a:lnTo>
                  <a:lnTo>
                    <a:pt x="0" y="151"/>
                  </a:lnTo>
                  <a:lnTo>
                    <a:pt x="3" y="157"/>
                  </a:lnTo>
                  <a:lnTo>
                    <a:pt x="23" y="162"/>
                  </a:lnTo>
                  <a:lnTo>
                    <a:pt x="24" y="167"/>
                  </a:lnTo>
                  <a:lnTo>
                    <a:pt x="11" y="169"/>
                  </a:lnTo>
                  <a:lnTo>
                    <a:pt x="1" y="175"/>
                  </a:lnTo>
                  <a:lnTo>
                    <a:pt x="6" y="184"/>
                  </a:lnTo>
                  <a:lnTo>
                    <a:pt x="29" y="186"/>
                  </a:lnTo>
                  <a:lnTo>
                    <a:pt x="31" y="190"/>
                  </a:lnTo>
                  <a:lnTo>
                    <a:pt x="9" y="192"/>
                  </a:lnTo>
                  <a:lnTo>
                    <a:pt x="11" y="199"/>
                  </a:lnTo>
                  <a:lnTo>
                    <a:pt x="28" y="198"/>
                  </a:lnTo>
                  <a:lnTo>
                    <a:pt x="23" y="204"/>
                  </a:lnTo>
                  <a:lnTo>
                    <a:pt x="17" y="208"/>
                  </a:lnTo>
                  <a:lnTo>
                    <a:pt x="14" y="212"/>
                  </a:lnTo>
                  <a:lnTo>
                    <a:pt x="31" y="212"/>
                  </a:lnTo>
                  <a:lnTo>
                    <a:pt x="40" y="216"/>
                  </a:lnTo>
                  <a:lnTo>
                    <a:pt x="45" y="213"/>
                  </a:lnTo>
                  <a:lnTo>
                    <a:pt x="62" y="216"/>
                  </a:lnTo>
                  <a:lnTo>
                    <a:pt x="73" y="213"/>
                  </a:lnTo>
                  <a:lnTo>
                    <a:pt x="77" y="197"/>
                  </a:lnTo>
                  <a:lnTo>
                    <a:pt x="81" y="193"/>
                  </a:lnTo>
                  <a:lnTo>
                    <a:pt x="88" y="207"/>
                  </a:lnTo>
                  <a:lnTo>
                    <a:pt x="96" y="205"/>
                  </a:lnTo>
                  <a:lnTo>
                    <a:pt x="111" y="207"/>
                  </a:lnTo>
                  <a:lnTo>
                    <a:pt x="122" y="199"/>
                  </a:lnTo>
                  <a:lnTo>
                    <a:pt x="136" y="201"/>
                  </a:lnTo>
                  <a:lnTo>
                    <a:pt x="151" y="204"/>
                  </a:lnTo>
                  <a:lnTo>
                    <a:pt x="161" y="210"/>
                  </a:lnTo>
                  <a:lnTo>
                    <a:pt x="167" y="203"/>
                  </a:lnTo>
                  <a:lnTo>
                    <a:pt x="165" y="197"/>
                  </a:lnTo>
                  <a:lnTo>
                    <a:pt x="173" y="196"/>
                  </a:lnTo>
                  <a:lnTo>
                    <a:pt x="173" y="190"/>
                  </a:lnTo>
                  <a:lnTo>
                    <a:pt x="181" y="180"/>
                  </a:lnTo>
                  <a:lnTo>
                    <a:pt x="192" y="167"/>
                  </a:lnTo>
                  <a:lnTo>
                    <a:pt x="200" y="148"/>
                  </a:lnTo>
                  <a:lnTo>
                    <a:pt x="201" y="125"/>
                  </a:lnTo>
                  <a:lnTo>
                    <a:pt x="207" y="106"/>
                  </a:lnTo>
                  <a:lnTo>
                    <a:pt x="215" y="10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0">
              <a:extLst>
                <a:ext uri="{FF2B5EF4-FFF2-40B4-BE49-F238E27FC236}">
                  <a16:creationId xmlns:a16="http://schemas.microsoft.com/office/drawing/2014/main" id="{501C93BF-6542-4889-BCEE-5862998FDB87}"/>
                </a:ext>
              </a:extLst>
            </p:cNvPr>
            <p:cNvSpPr>
              <a:spLocks/>
            </p:cNvSpPr>
            <p:nvPr/>
          </p:nvSpPr>
          <p:spPr bwMode="auto">
            <a:xfrm>
              <a:off x="7211153" y="3297894"/>
              <a:ext cx="582937" cy="930426"/>
            </a:xfrm>
            <a:custGeom>
              <a:avLst/>
              <a:gdLst>
                <a:gd name="T0" fmla="*/ 164 w 359"/>
                <a:gd name="T1" fmla="*/ 423 h 573"/>
                <a:gd name="T2" fmla="*/ 169 w 359"/>
                <a:gd name="T3" fmla="*/ 411 h 573"/>
                <a:gd name="T4" fmla="*/ 196 w 359"/>
                <a:gd name="T5" fmla="*/ 385 h 573"/>
                <a:gd name="T6" fmla="*/ 225 w 359"/>
                <a:gd name="T7" fmla="*/ 353 h 573"/>
                <a:gd name="T8" fmla="*/ 235 w 359"/>
                <a:gd name="T9" fmla="*/ 340 h 573"/>
                <a:gd name="T10" fmla="*/ 255 w 359"/>
                <a:gd name="T11" fmla="*/ 332 h 573"/>
                <a:gd name="T12" fmla="*/ 275 w 359"/>
                <a:gd name="T13" fmla="*/ 327 h 573"/>
                <a:gd name="T14" fmla="*/ 297 w 359"/>
                <a:gd name="T15" fmla="*/ 317 h 573"/>
                <a:gd name="T16" fmla="*/ 320 w 359"/>
                <a:gd name="T17" fmla="*/ 321 h 573"/>
                <a:gd name="T18" fmla="*/ 331 w 359"/>
                <a:gd name="T19" fmla="*/ 355 h 573"/>
                <a:gd name="T20" fmla="*/ 345 w 359"/>
                <a:gd name="T21" fmla="*/ 367 h 573"/>
                <a:gd name="T22" fmla="*/ 340 w 359"/>
                <a:gd name="T23" fmla="*/ 394 h 573"/>
                <a:gd name="T24" fmla="*/ 359 w 359"/>
                <a:gd name="T25" fmla="*/ 417 h 573"/>
                <a:gd name="T26" fmla="*/ 346 w 359"/>
                <a:gd name="T27" fmla="*/ 425 h 573"/>
                <a:gd name="T28" fmla="*/ 331 w 359"/>
                <a:gd name="T29" fmla="*/ 425 h 573"/>
                <a:gd name="T30" fmla="*/ 317 w 359"/>
                <a:gd name="T31" fmla="*/ 433 h 573"/>
                <a:gd name="T32" fmla="*/ 297 w 359"/>
                <a:gd name="T33" fmla="*/ 438 h 573"/>
                <a:gd name="T34" fmla="*/ 287 w 359"/>
                <a:gd name="T35" fmla="*/ 450 h 573"/>
                <a:gd name="T36" fmla="*/ 295 w 359"/>
                <a:gd name="T37" fmla="*/ 470 h 573"/>
                <a:gd name="T38" fmla="*/ 305 w 359"/>
                <a:gd name="T39" fmla="*/ 479 h 573"/>
                <a:gd name="T40" fmla="*/ 320 w 359"/>
                <a:gd name="T41" fmla="*/ 480 h 573"/>
                <a:gd name="T42" fmla="*/ 302 w 359"/>
                <a:gd name="T43" fmla="*/ 503 h 573"/>
                <a:gd name="T44" fmla="*/ 275 w 359"/>
                <a:gd name="T45" fmla="*/ 503 h 573"/>
                <a:gd name="T46" fmla="*/ 258 w 359"/>
                <a:gd name="T47" fmla="*/ 508 h 573"/>
                <a:gd name="T48" fmla="*/ 255 w 359"/>
                <a:gd name="T49" fmla="*/ 515 h 573"/>
                <a:gd name="T50" fmla="*/ 269 w 359"/>
                <a:gd name="T51" fmla="*/ 529 h 573"/>
                <a:gd name="T52" fmla="*/ 293 w 359"/>
                <a:gd name="T53" fmla="*/ 529 h 573"/>
                <a:gd name="T54" fmla="*/ 308 w 359"/>
                <a:gd name="T55" fmla="*/ 536 h 573"/>
                <a:gd name="T56" fmla="*/ 346 w 359"/>
                <a:gd name="T57" fmla="*/ 573 h 573"/>
                <a:gd name="T58" fmla="*/ 359 w 359"/>
                <a:gd name="T59" fmla="*/ 571 h 573"/>
                <a:gd name="T60" fmla="*/ 359 w 359"/>
                <a:gd name="T61" fmla="*/ 571 h 573"/>
                <a:gd name="T62" fmla="*/ 359 w 359"/>
                <a:gd name="T63" fmla="*/ 4 h 573"/>
                <a:gd name="T64" fmla="*/ 351 w 359"/>
                <a:gd name="T65" fmla="*/ 0 h 573"/>
                <a:gd name="T66" fmla="*/ 326 w 359"/>
                <a:gd name="T67" fmla="*/ 13 h 573"/>
                <a:gd name="T68" fmla="*/ 312 w 359"/>
                <a:gd name="T69" fmla="*/ 46 h 573"/>
                <a:gd name="T70" fmla="*/ 295 w 359"/>
                <a:gd name="T71" fmla="*/ 50 h 573"/>
                <a:gd name="T72" fmla="*/ 274 w 359"/>
                <a:gd name="T73" fmla="*/ 43 h 573"/>
                <a:gd name="T74" fmla="*/ 281 w 359"/>
                <a:gd name="T75" fmla="*/ 71 h 573"/>
                <a:gd name="T76" fmla="*/ 202 w 359"/>
                <a:gd name="T77" fmla="*/ 41 h 573"/>
                <a:gd name="T78" fmla="*/ 175 w 359"/>
                <a:gd name="T79" fmla="*/ 52 h 573"/>
                <a:gd name="T80" fmla="*/ 151 w 359"/>
                <a:gd name="T81" fmla="*/ 46 h 573"/>
                <a:gd name="T82" fmla="*/ 145 w 359"/>
                <a:gd name="T83" fmla="*/ 60 h 573"/>
                <a:gd name="T84" fmla="*/ 102 w 359"/>
                <a:gd name="T85" fmla="*/ 64 h 573"/>
                <a:gd name="T86" fmla="*/ 99 w 359"/>
                <a:gd name="T87" fmla="*/ 105 h 573"/>
                <a:gd name="T88" fmla="*/ 54 w 359"/>
                <a:gd name="T89" fmla="*/ 167 h 573"/>
                <a:gd name="T90" fmla="*/ 72 w 359"/>
                <a:gd name="T91" fmla="*/ 206 h 573"/>
                <a:gd name="T92" fmla="*/ 57 w 359"/>
                <a:gd name="T93" fmla="*/ 223 h 573"/>
                <a:gd name="T94" fmla="*/ 29 w 359"/>
                <a:gd name="T95" fmla="*/ 206 h 573"/>
                <a:gd name="T96" fmla="*/ 15 w 359"/>
                <a:gd name="T97" fmla="*/ 208 h 573"/>
                <a:gd name="T98" fmla="*/ 11 w 359"/>
                <a:gd name="T99" fmla="*/ 240 h 573"/>
                <a:gd name="T100" fmla="*/ 0 w 359"/>
                <a:gd name="T101" fmla="*/ 262 h 573"/>
                <a:gd name="T102" fmla="*/ 16 w 359"/>
                <a:gd name="T103" fmla="*/ 296 h 573"/>
                <a:gd name="T104" fmla="*/ 11 w 359"/>
                <a:gd name="T105" fmla="*/ 348 h 573"/>
                <a:gd name="T106" fmla="*/ 37 w 359"/>
                <a:gd name="T107" fmla="*/ 349 h 573"/>
                <a:gd name="T108" fmla="*/ 46 w 359"/>
                <a:gd name="T109" fmla="*/ 368 h 573"/>
                <a:gd name="T110" fmla="*/ 71 w 359"/>
                <a:gd name="T111" fmla="*/ 357 h 573"/>
                <a:gd name="T112" fmla="*/ 94 w 359"/>
                <a:gd name="T113" fmla="*/ 356 h 573"/>
                <a:gd name="T114" fmla="*/ 135 w 359"/>
                <a:gd name="T115" fmla="*/ 401 h 573"/>
                <a:gd name="T116" fmla="*/ 121 w 359"/>
                <a:gd name="T117" fmla="*/ 401 h 573"/>
                <a:gd name="T118" fmla="*/ 133 w 359"/>
                <a:gd name="T119" fmla="*/ 414 h 573"/>
                <a:gd name="T120" fmla="*/ 164 w 359"/>
                <a:gd name="T121" fmla="*/ 42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573">
                  <a:moveTo>
                    <a:pt x="164" y="423"/>
                  </a:moveTo>
                  <a:lnTo>
                    <a:pt x="169" y="411"/>
                  </a:lnTo>
                  <a:lnTo>
                    <a:pt x="196" y="385"/>
                  </a:lnTo>
                  <a:lnTo>
                    <a:pt x="225" y="353"/>
                  </a:lnTo>
                  <a:lnTo>
                    <a:pt x="235" y="340"/>
                  </a:lnTo>
                  <a:lnTo>
                    <a:pt x="255" y="332"/>
                  </a:lnTo>
                  <a:lnTo>
                    <a:pt x="275" y="327"/>
                  </a:lnTo>
                  <a:lnTo>
                    <a:pt x="297" y="317"/>
                  </a:lnTo>
                  <a:lnTo>
                    <a:pt x="320" y="321"/>
                  </a:lnTo>
                  <a:lnTo>
                    <a:pt x="331" y="355"/>
                  </a:lnTo>
                  <a:lnTo>
                    <a:pt x="345" y="367"/>
                  </a:lnTo>
                  <a:lnTo>
                    <a:pt x="340" y="394"/>
                  </a:lnTo>
                  <a:lnTo>
                    <a:pt x="359" y="417"/>
                  </a:lnTo>
                  <a:lnTo>
                    <a:pt x="346" y="425"/>
                  </a:lnTo>
                  <a:lnTo>
                    <a:pt x="331" y="425"/>
                  </a:lnTo>
                  <a:lnTo>
                    <a:pt x="317" y="433"/>
                  </a:lnTo>
                  <a:lnTo>
                    <a:pt x="297" y="438"/>
                  </a:lnTo>
                  <a:lnTo>
                    <a:pt x="287" y="450"/>
                  </a:lnTo>
                  <a:lnTo>
                    <a:pt x="295" y="470"/>
                  </a:lnTo>
                  <a:lnTo>
                    <a:pt x="305" y="479"/>
                  </a:lnTo>
                  <a:lnTo>
                    <a:pt x="320" y="480"/>
                  </a:lnTo>
                  <a:lnTo>
                    <a:pt x="302" y="503"/>
                  </a:lnTo>
                  <a:lnTo>
                    <a:pt x="275" y="503"/>
                  </a:lnTo>
                  <a:lnTo>
                    <a:pt x="258" y="508"/>
                  </a:lnTo>
                  <a:lnTo>
                    <a:pt x="255" y="515"/>
                  </a:lnTo>
                  <a:lnTo>
                    <a:pt x="269" y="529"/>
                  </a:lnTo>
                  <a:lnTo>
                    <a:pt x="293" y="529"/>
                  </a:lnTo>
                  <a:lnTo>
                    <a:pt x="308" y="536"/>
                  </a:lnTo>
                  <a:lnTo>
                    <a:pt x="346" y="573"/>
                  </a:lnTo>
                  <a:lnTo>
                    <a:pt x="359" y="571"/>
                  </a:lnTo>
                  <a:lnTo>
                    <a:pt x="359" y="571"/>
                  </a:lnTo>
                  <a:lnTo>
                    <a:pt x="359" y="4"/>
                  </a:lnTo>
                  <a:lnTo>
                    <a:pt x="351" y="0"/>
                  </a:lnTo>
                  <a:lnTo>
                    <a:pt x="326" y="13"/>
                  </a:lnTo>
                  <a:lnTo>
                    <a:pt x="312" y="46"/>
                  </a:lnTo>
                  <a:lnTo>
                    <a:pt x="295" y="50"/>
                  </a:lnTo>
                  <a:lnTo>
                    <a:pt x="274" y="43"/>
                  </a:lnTo>
                  <a:lnTo>
                    <a:pt x="281" y="71"/>
                  </a:lnTo>
                  <a:lnTo>
                    <a:pt x="202" y="41"/>
                  </a:lnTo>
                  <a:lnTo>
                    <a:pt x="175" y="52"/>
                  </a:lnTo>
                  <a:lnTo>
                    <a:pt x="151" y="46"/>
                  </a:lnTo>
                  <a:lnTo>
                    <a:pt x="145" y="60"/>
                  </a:lnTo>
                  <a:lnTo>
                    <a:pt x="102" y="64"/>
                  </a:lnTo>
                  <a:lnTo>
                    <a:pt x="99" y="105"/>
                  </a:lnTo>
                  <a:lnTo>
                    <a:pt x="54" y="167"/>
                  </a:lnTo>
                  <a:lnTo>
                    <a:pt x="72" y="206"/>
                  </a:lnTo>
                  <a:lnTo>
                    <a:pt x="57" y="223"/>
                  </a:lnTo>
                  <a:lnTo>
                    <a:pt x="29" y="206"/>
                  </a:lnTo>
                  <a:lnTo>
                    <a:pt x="15" y="208"/>
                  </a:lnTo>
                  <a:lnTo>
                    <a:pt x="11" y="240"/>
                  </a:lnTo>
                  <a:lnTo>
                    <a:pt x="0" y="262"/>
                  </a:lnTo>
                  <a:lnTo>
                    <a:pt x="16" y="296"/>
                  </a:lnTo>
                  <a:lnTo>
                    <a:pt x="11" y="348"/>
                  </a:lnTo>
                  <a:lnTo>
                    <a:pt x="37" y="349"/>
                  </a:lnTo>
                  <a:lnTo>
                    <a:pt x="46" y="368"/>
                  </a:lnTo>
                  <a:lnTo>
                    <a:pt x="71" y="357"/>
                  </a:lnTo>
                  <a:lnTo>
                    <a:pt x="94" y="356"/>
                  </a:lnTo>
                  <a:lnTo>
                    <a:pt x="135" y="401"/>
                  </a:lnTo>
                  <a:lnTo>
                    <a:pt x="121" y="401"/>
                  </a:lnTo>
                  <a:lnTo>
                    <a:pt x="133" y="414"/>
                  </a:lnTo>
                  <a:lnTo>
                    <a:pt x="164" y="423"/>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151">
              <a:extLst>
                <a:ext uri="{FF2B5EF4-FFF2-40B4-BE49-F238E27FC236}">
                  <a16:creationId xmlns:a16="http://schemas.microsoft.com/office/drawing/2014/main" id="{3CBB777B-35F6-4E49-A000-FAB76EED2FB1}"/>
                </a:ext>
              </a:extLst>
            </p:cNvPr>
            <p:cNvSpPr>
              <a:spLocks/>
            </p:cNvSpPr>
            <p:nvPr/>
          </p:nvSpPr>
          <p:spPr bwMode="auto">
            <a:xfrm>
              <a:off x="7365411" y="4457272"/>
              <a:ext cx="415687" cy="337746"/>
            </a:xfrm>
            <a:custGeom>
              <a:avLst/>
              <a:gdLst>
                <a:gd name="T0" fmla="*/ 43 w 256"/>
                <a:gd name="T1" fmla="*/ 45 h 208"/>
                <a:gd name="T2" fmla="*/ 68 w 256"/>
                <a:gd name="T3" fmla="*/ 41 h 208"/>
                <a:gd name="T4" fmla="*/ 101 w 256"/>
                <a:gd name="T5" fmla="*/ 58 h 208"/>
                <a:gd name="T6" fmla="*/ 135 w 256"/>
                <a:gd name="T7" fmla="*/ 51 h 208"/>
                <a:gd name="T8" fmla="*/ 132 w 256"/>
                <a:gd name="T9" fmla="*/ 29 h 208"/>
                <a:gd name="T10" fmla="*/ 151 w 256"/>
                <a:gd name="T11" fmla="*/ 0 h 208"/>
                <a:gd name="T12" fmla="*/ 169 w 256"/>
                <a:gd name="T13" fmla="*/ 4 h 208"/>
                <a:gd name="T14" fmla="*/ 187 w 256"/>
                <a:gd name="T15" fmla="*/ 15 h 208"/>
                <a:gd name="T16" fmla="*/ 202 w 256"/>
                <a:gd name="T17" fmla="*/ 35 h 208"/>
                <a:gd name="T18" fmla="*/ 215 w 256"/>
                <a:gd name="T19" fmla="*/ 44 h 208"/>
                <a:gd name="T20" fmla="*/ 230 w 256"/>
                <a:gd name="T21" fmla="*/ 50 h 208"/>
                <a:gd name="T22" fmla="*/ 250 w 256"/>
                <a:gd name="T23" fmla="*/ 48 h 208"/>
                <a:gd name="T24" fmla="*/ 256 w 256"/>
                <a:gd name="T25" fmla="*/ 56 h 208"/>
                <a:gd name="T26" fmla="*/ 242 w 256"/>
                <a:gd name="T27" fmla="*/ 71 h 208"/>
                <a:gd name="T28" fmla="*/ 237 w 256"/>
                <a:gd name="T29" fmla="*/ 83 h 208"/>
                <a:gd name="T30" fmla="*/ 239 w 256"/>
                <a:gd name="T31" fmla="*/ 132 h 208"/>
                <a:gd name="T32" fmla="*/ 237 w 256"/>
                <a:gd name="T33" fmla="*/ 148 h 208"/>
                <a:gd name="T34" fmla="*/ 230 w 256"/>
                <a:gd name="T35" fmla="*/ 153 h 208"/>
                <a:gd name="T36" fmla="*/ 221 w 256"/>
                <a:gd name="T37" fmla="*/ 156 h 208"/>
                <a:gd name="T38" fmla="*/ 222 w 256"/>
                <a:gd name="T39" fmla="*/ 168 h 208"/>
                <a:gd name="T40" fmla="*/ 230 w 256"/>
                <a:gd name="T41" fmla="*/ 177 h 208"/>
                <a:gd name="T42" fmla="*/ 239 w 256"/>
                <a:gd name="T43" fmla="*/ 206 h 208"/>
                <a:gd name="T44" fmla="*/ 222 w 256"/>
                <a:gd name="T45" fmla="*/ 208 h 208"/>
                <a:gd name="T46" fmla="*/ 207 w 256"/>
                <a:gd name="T47" fmla="*/ 202 h 208"/>
                <a:gd name="T48" fmla="*/ 183 w 256"/>
                <a:gd name="T49" fmla="*/ 187 h 208"/>
                <a:gd name="T50" fmla="*/ 186 w 256"/>
                <a:gd name="T51" fmla="*/ 158 h 208"/>
                <a:gd name="T52" fmla="*/ 164 w 256"/>
                <a:gd name="T53" fmla="*/ 143 h 208"/>
                <a:gd name="T54" fmla="*/ 113 w 256"/>
                <a:gd name="T55" fmla="*/ 205 h 208"/>
                <a:gd name="T56" fmla="*/ 100 w 256"/>
                <a:gd name="T57" fmla="*/ 180 h 208"/>
                <a:gd name="T58" fmla="*/ 55 w 256"/>
                <a:gd name="T59" fmla="*/ 171 h 208"/>
                <a:gd name="T60" fmla="*/ 51 w 256"/>
                <a:gd name="T61" fmla="*/ 163 h 208"/>
                <a:gd name="T62" fmla="*/ 63 w 256"/>
                <a:gd name="T63" fmla="*/ 152 h 208"/>
                <a:gd name="T64" fmla="*/ 52 w 256"/>
                <a:gd name="T65" fmla="*/ 136 h 208"/>
                <a:gd name="T66" fmla="*/ 38 w 256"/>
                <a:gd name="T67" fmla="*/ 137 h 208"/>
                <a:gd name="T68" fmla="*/ 33 w 256"/>
                <a:gd name="T69" fmla="*/ 108 h 208"/>
                <a:gd name="T70" fmla="*/ 0 w 256"/>
                <a:gd name="T71" fmla="*/ 105 h 208"/>
                <a:gd name="T72" fmla="*/ 11 w 256"/>
                <a:gd name="T73" fmla="*/ 83 h 208"/>
                <a:gd name="T74" fmla="*/ 77 w 256"/>
                <a:gd name="T75" fmla="*/ 86 h 208"/>
                <a:gd name="T76" fmla="*/ 73 w 256"/>
                <a:gd name="T77" fmla="*/ 68 h 208"/>
                <a:gd name="T78" fmla="*/ 45 w 256"/>
                <a:gd name="T79" fmla="*/ 57 h 208"/>
                <a:gd name="T80" fmla="*/ 43 w 256"/>
                <a:gd name="T81" fmla="*/ 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08">
                  <a:moveTo>
                    <a:pt x="43" y="45"/>
                  </a:moveTo>
                  <a:lnTo>
                    <a:pt x="68" y="41"/>
                  </a:lnTo>
                  <a:lnTo>
                    <a:pt x="101" y="58"/>
                  </a:lnTo>
                  <a:lnTo>
                    <a:pt x="135" y="51"/>
                  </a:lnTo>
                  <a:lnTo>
                    <a:pt x="132" y="29"/>
                  </a:lnTo>
                  <a:lnTo>
                    <a:pt x="151" y="0"/>
                  </a:lnTo>
                  <a:lnTo>
                    <a:pt x="169" y="4"/>
                  </a:lnTo>
                  <a:lnTo>
                    <a:pt x="187" y="15"/>
                  </a:lnTo>
                  <a:lnTo>
                    <a:pt x="202" y="35"/>
                  </a:lnTo>
                  <a:lnTo>
                    <a:pt x="215" y="44"/>
                  </a:lnTo>
                  <a:lnTo>
                    <a:pt x="230" y="50"/>
                  </a:lnTo>
                  <a:lnTo>
                    <a:pt x="250" y="48"/>
                  </a:lnTo>
                  <a:lnTo>
                    <a:pt x="256" y="56"/>
                  </a:lnTo>
                  <a:lnTo>
                    <a:pt x="242" y="71"/>
                  </a:lnTo>
                  <a:lnTo>
                    <a:pt x="237" y="83"/>
                  </a:lnTo>
                  <a:lnTo>
                    <a:pt x="239" y="132"/>
                  </a:lnTo>
                  <a:lnTo>
                    <a:pt x="237" y="148"/>
                  </a:lnTo>
                  <a:lnTo>
                    <a:pt x="230" y="153"/>
                  </a:lnTo>
                  <a:lnTo>
                    <a:pt x="221" y="156"/>
                  </a:lnTo>
                  <a:lnTo>
                    <a:pt x="222" y="168"/>
                  </a:lnTo>
                  <a:lnTo>
                    <a:pt x="230" y="177"/>
                  </a:lnTo>
                  <a:lnTo>
                    <a:pt x="239" y="206"/>
                  </a:lnTo>
                  <a:lnTo>
                    <a:pt x="222" y="208"/>
                  </a:lnTo>
                  <a:lnTo>
                    <a:pt x="207" y="202"/>
                  </a:lnTo>
                  <a:lnTo>
                    <a:pt x="183" y="187"/>
                  </a:lnTo>
                  <a:lnTo>
                    <a:pt x="186" y="158"/>
                  </a:lnTo>
                  <a:lnTo>
                    <a:pt x="164" y="143"/>
                  </a:lnTo>
                  <a:lnTo>
                    <a:pt x="113" y="205"/>
                  </a:lnTo>
                  <a:lnTo>
                    <a:pt x="100" y="180"/>
                  </a:lnTo>
                  <a:lnTo>
                    <a:pt x="55" y="171"/>
                  </a:lnTo>
                  <a:lnTo>
                    <a:pt x="51" y="163"/>
                  </a:lnTo>
                  <a:lnTo>
                    <a:pt x="63" y="152"/>
                  </a:lnTo>
                  <a:lnTo>
                    <a:pt x="52" y="136"/>
                  </a:lnTo>
                  <a:lnTo>
                    <a:pt x="38" y="137"/>
                  </a:lnTo>
                  <a:lnTo>
                    <a:pt x="33" y="108"/>
                  </a:lnTo>
                  <a:lnTo>
                    <a:pt x="0" y="105"/>
                  </a:lnTo>
                  <a:lnTo>
                    <a:pt x="11" y="83"/>
                  </a:lnTo>
                  <a:lnTo>
                    <a:pt x="77" y="86"/>
                  </a:lnTo>
                  <a:lnTo>
                    <a:pt x="73" y="68"/>
                  </a:lnTo>
                  <a:lnTo>
                    <a:pt x="45" y="57"/>
                  </a:lnTo>
                  <a:lnTo>
                    <a:pt x="43" y="45"/>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152">
              <a:extLst>
                <a:ext uri="{FF2B5EF4-FFF2-40B4-BE49-F238E27FC236}">
                  <a16:creationId xmlns:a16="http://schemas.microsoft.com/office/drawing/2014/main" id="{1E07CE9A-8D43-40D2-9EC2-9ECB91C1B78E}"/>
                </a:ext>
              </a:extLst>
            </p:cNvPr>
            <p:cNvSpPr>
              <a:spLocks/>
            </p:cNvSpPr>
            <p:nvPr/>
          </p:nvSpPr>
          <p:spPr bwMode="auto">
            <a:xfrm>
              <a:off x="7367036" y="4689473"/>
              <a:ext cx="427054" cy="771295"/>
            </a:xfrm>
            <a:custGeom>
              <a:avLst/>
              <a:gdLst>
                <a:gd name="T0" fmla="*/ 247 w 263"/>
                <a:gd name="T1" fmla="*/ 76 h 475"/>
                <a:gd name="T2" fmla="*/ 263 w 263"/>
                <a:gd name="T3" fmla="*/ 87 h 475"/>
                <a:gd name="T4" fmla="*/ 263 w 263"/>
                <a:gd name="T5" fmla="*/ 474 h 475"/>
                <a:gd name="T6" fmla="*/ 250 w 263"/>
                <a:gd name="T7" fmla="*/ 475 h 475"/>
                <a:gd name="T8" fmla="*/ 226 w 263"/>
                <a:gd name="T9" fmla="*/ 457 h 475"/>
                <a:gd name="T10" fmla="*/ 199 w 263"/>
                <a:gd name="T11" fmla="*/ 452 h 475"/>
                <a:gd name="T12" fmla="*/ 204 w 263"/>
                <a:gd name="T13" fmla="*/ 436 h 475"/>
                <a:gd name="T14" fmla="*/ 144 w 263"/>
                <a:gd name="T15" fmla="*/ 403 h 475"/>
                <a:gd name="T16" fmla="*/ 151 w 263"/>
                <a:gd name="T17" fmla="*/ 320 h 475"/>
                <a:gd name="T18" fmla="*/ 162 w 263"/>
                <a:gd name="T19" fmla="*/ 312 h 475"/>
                <a:gd name="T20" fmla="*/ 135 w 263"/>
                <a:gd name="T21" fmla="*/ 283 h 475"/>
                <a:gd name="T22" fmla="*/ 145 w 263"/>
                <a:gd name="T23" fmla="*/ 267 h 475"/>
                <a:gd name="T24" fmla="*/ 137 w 263"/>
                <a:gd name="T25" fmla="*/ 256 h 475"/>
                <a:gd name="T26" fmla="*/ 114 w 263"/>
                <a:gd name="T27" fmla="*/ 266 h 475"/>
                <a:gd name="T28" fmla="*/ 97 w 263"/>
                <a:gd name="T29" fmla="*/ 267 h 475"/>
                <a:gd name="T30" fmla="*/ 66 w 263"/>
                <a:gd name="T31" fmla="*/ 233 h 475"/>
                <a:gd name="T32" fmla="*/ 56 w 263"/>
                <a:gd name="T33" fmla="*/ 207 h 475"/>
                <a:gd name="T34" fmla="*/ 51 w 263"/>
                <a:gd name="T35" fmla="*/ 188 h 475"/>
                <a:gd name="T36" fmla="*/ 37 w 263"/>
                <a:gd name="T37" fmla="*/ 180 h 475"/>
                <a:gd name="T38" fmla="*/ 34 w 263"/>
                <a:gd name="T39" fmla="*/ 151 h 475"/>
                <a:gd name="T40" fmla="*/ 21 w 263"/>
                <a:gd name="T41" fmla="*/ 148 h 475"/>
                <a:gd name="T42" fmla="*/ 3 w 263"/>
                <a:gd name="T43" fmla="*/ 112 h 475"/>
                <a:gd name="T44" fmla="*/ 0 w 263"/>
                <a:gd name="T45" fmla="*/ 95 h 475"/>
                <a:gd name="T46" fmla="*/ 10 w 263"/>
                <a:gd name="T47" fmla="*/ 89 h 475"/>
                <a:gd name="T48" fmla="*/ 9 w 263"/>
                <a:gd name="T49" fmla="*/ 71 h 475"/>
                <a:gd name="T50" fmla="*/ 14 w 263"/>
                <a:gd name="T51" fmla="*/ 56 h 475"/>
                <a:gd name="T52" fmla="*/ 37 w 263"/>
                <a:gd name="T53" fmla="*/ 71 h 475"/>
                <a:gd name="T54" fmla="*/ 60 w 263"/>
                <a:gd name="T55" fmla="*/ 89 h 475"/>
                <a:gd name="T56" fmla="*/ 96 w 263"/>
                <a:gd name="T57" fmla="*/ 79 h 475"/>
                <a:gd name="T58" fmla="*/ 99 w 263"/>
                <a:gd name="T59" fmla="*/ 76 h 475"/>
                <a:gd name="T60" fmla="*/ 112 w 263"/>
                <a:gd name="T61" fmla="*/ 62 h 475"/>
                <a:gd name="T62" fmla="*/ 163 w 263"/>
                <a:gd name="T63" fmla="*/ 0 h 475"/>
                <a:gd name="T64" fmla="*/ 185 w 263"/>
                <a:gd name="T65" fmla="*/ 15 h 475"/>
                <a:gd name="T66" fmla="*/ 182 w 263"/>
                <a:gd name="T67" fmla="*/ 44 h 475"/>
                <a:gd name="T68" fmla="*/ 206 w 263"/>
                <a:gd name="T69" fmla="*/ 59 h 475"/>
                <a:gd name="T70" fmla="*/ 221 w 263"/>
                <a:gd name="T71" fmla="*/ 65 h 475"/>
                <a:gd name="T72" fmla="*/ 238 w 263"/>
                <a:gd name="T73" fmla="*/ 63 h 475"/>
                <a:gd name="T74" fmla="*/ 247 w 263"/>
                <a:gd name="T75" fmla="*/ 7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475">
                  <a:moveTo>
                    <a:pt x="247" y="76"/>
                  </a:moveTo>
                  <a:lnTo>
                    <a:pt x="263" y="87"/>
                  </a:lnTo>
                  <a:lnTo>
                    <a:pt x="263" y="474"/>
                  </a:lnTo>
                  <a:lnTo>
                    <a:pt x="250" y="475"/>
                  </a:lnTo>
                  <a:lnTo>
                    <a:pt x="226" y="457"/>
                  </a:lnTo>
                  <a:lnTo>
                    <a:pt x="199" y="452"/>
                  </a:lnTo>
                  <a:lnTo>
                    <a:pt x="204" y="436"/>
                  </a:lnTo>
                  <a:lnTo>
                    <a:pt x="144" y="403"/>
                  </a:lnTo>
                  <a:lnTo>
                    <a:pt x="151" y="320"/>
                  </a:lnTo>
                  <a:lnTo>
                    <a:pt x="162" y="312"/>
                  </a:lnTo>
                  <a:lnTo>
                    <a:pt x="135" y="283"/>
                  </a:lnTo>
                  <a:lnTo>
                    <a:pt x="145" y="267"/>
                  </a:lnTo>
                  <a:lnTo>
                    <a:pt x="137" y="256"/>
                  </a:lnTo>
                  <a:lnTo>
                    <a:pt x="114" y="266"/>
                  </a:lnTo>
                  <a:lnTo>
                    <a:pt x="97" y="267"/>
                  </a:lnTo>
                  <a:lnTo>
                    <a:pt x="66" y="233"/>
                  </a:lnTo>
                  <a:lnTo>
                    <a:pt x="56" y="207"/>
                  </a:lnTo>
                  <a:lnTo>
                    <a:pt x="51" y="188"/>
                  </a:lnTo>
                  <a:lnTo>
                    <a:pt x="37" y="180"/>
                  </a:lnTo>
                  <a:lnTo>
                    <a:pt x="34" y="151"/>
                  </a:lnTo>
                  <a:lnTo>
                    <a:pt x="21" y="148"/>
                  </a:lnTo>
                  <a:lnTo>
                    <a:pt x="3" y="112"/>
                  </a:lnTo>
                  <a:lnTo>
                    <a:pt x="0" y="95"/>
                  </a:lnTo>
                  <a:lnTo>
                    <a:pt x="10" y="89"/>
                  </a:lnTo>
                  <a:lnTo>
                    <a:pt x="9" y="71"/>
                  </a:lnTo>
                  <a:lnTo>
                    <a:pt x="14" y="56"/>
                  </a:lnTo>
                  <a:lnTo>
                    <a:pt x="37" y="71"/>
                  </a:lnTo>
                  <a:lnTo>
                    <a:pt x="60" y="89"/>
                  </a:lnTo>
                  <a:lnTo>
                    <a:pt x="96" y="79"/>
                  </a:lnTo>
                  <a:lnTo>
                    <a:pt x="99" y="76"/>
                  </a:lnTo>
                  <a:lnTo>
                    <a:pt x="112" y="62"/>
                  </a:lnTo>
                  <a:lnTo>
                    <a:pt x="163" y="0"/>
                  </a:lnTo>
                  <a:lnTo>
                    <a:pt x="185" y="15"/>
                  </a:lnTo>
                  <a:lnTo>
                    <a:pt x="182" y="44"/>
                  </a:lnTo>
                  <a:lnTo>
                    <a:pt x="206" y="59"/>
                  </a:lnTo>
                  <a:lnTo>
                    <a:pt x="221" y="65"/>
                  </a:lnTo>
                  <a:lnTo>
                    <a:pt x="238" y="63"/>
                  </a:lnTo>
                  <a:lnTo>
                    <a:pt x="247" y="76"/>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153">
              <a:extLst>
                <a:ext uri="{FF2B5EF4-FFF2-40B4-BE49-F238E27FC236}">
                  <a16:creationId xmlns:a16="http://schemas.microsoft.com/office/drawing/2014/main" id="{8703D842-D390-485B-9EA6-3345BF82C932}"/>
                </a:ext>
              </a:extLst>
            </p:cNvPr>
            <p:cNvSpPr>
              <a:spLocks/>
            </p:cNvSpPr>
            <p:nvPr/>
          </p:nvSpPr>
          <p:spPr bwMode="auto">
            <a:xfrm>
              <a:off x="7048775" y="5067812"/>
              <a:ext cx="745315" cy="787533"/>
            </a:xfrm>
            <a:custGeom>
              <a:avLst/>
              <a:gdLst>
                <a:gd name="T0" fmla="*/ 31 w 459"/>
                <a:gd name="T1" fmla="*/ 392 h 485"/>
                <a:gd name="T2" fmla="*/ 127 w 459"/>
                <a:gd name="T3" fmla="*/ 404 h 485"/>
                <a:gd name="T4" fmla="*/ 262 w 459"/>
                <a:gd name="T5" fmla="*/ 410 h 485"/>
                <a:gd name="T6" fmla="*/ 278 w 459"/>
                <a:gd name="T7" fmla="*/ 434 h 485"/>
                <a:gd name="T8" fmla="*/ 307 w 459"/>
                <a:gd name="T9" fmla="*/ 427 h 485"/>
                <a:gd name="T10" fmla="*/ 306 w 459"/>
                <a:gd name="T11" fmla="*/ 447 h 485"/>
                <a:gd name="T12" fmla="*/ 313 w 459"/>
                <a:gd name="T13" fmla="*/ 476 h 485"/>
                <a:gd name="T14" fmla="*/ 333 w 459"/>
                <a:gd name="T15" fmla="*/ 485 h 485"/>
                <a:gd name="T16" fmla="*/ 369 w 459"/>
                <a:gd name="T17" fmla="*/ 483 h 485"/>
                <a:gd name="T18" fmla="*/ 457 w 459"/>
                <a:gd name="T19" fmla="*/ 459 h 485"/>
                <a:gd name="T20" fmla="*/ 459 w 459"/>
                <a:gd name="T21" fmla="*/ 241 h 485"/>
                <a:gd name="T22" fmla="*/ 446 w 459"/>
                <a:gd name="T23" fmla="*/ 242 h 485"/>
                <a:gd name="T24" fmla="*/ 422 w 459"/>
                <a:gd name="T25" fmla="*/ 224 h 485"/>
                <a:gd name="T26" fmla="*/ 395 w 459"/>
                <a:gd name="T27" fmla="*/ 219 h 485"/>
                <a:gd name="T28" fmla="*/ 400 w 459"/>
                <a:gd name="T29" fmla="*/ 203 h 485"/>
                <a:gd name="T30" fmla="*/ 340 w 459"/>
                <a:gd name="T31" fmla="*/ 170 h 485"/>
                <a:gd name="T32" fmla="*/ 347 w 459"/>
                <a:gd name="T33" fmla="*/ 87 h 485"/>
                <a:gd name="T34" fmla="*/ 358 w 459"/>
                <a:gd name="T35" fmla="*/ 79 h 485"/>
                <a:gd name="T36" fmla="*/ 331 w 459"/>
                <a:gd name="T37" fmla="*/ 50 h 485"/>
                <a:gd name="T38" fmla="*/ 341 w 459"/>
                <a:gd name="T39" fmla="*/ 34 h 485"/>
                <a:gd name="T40" fmla="*/ 333 w 459"/>
                <a:gd name="T41" fmla="*/ 23 h 485"/>
                <a:gd name="T42" fmla="*/ 310 w 459"/>
                <a:gd name="T43" fmla="*/ 33 h 485"/>
                <a:gd name="T44" fmla="*/ 293 w 459"/>
                <a:gd name="T45" fmla="*/ 34 h 485"/>
                <a:gd name="T46" fmla="*/ 262 w 459"/>
                <a:gd name="T47" fmla="*/ 0 h 485"/>
                <a:gd name="T48" fmla="*/ 252 w 459"/>
                <a:gd name="T49" fmla="*/ 9 h 485"/>
                <a:gd name="T50" fmla="*/ 244 w 459"/>
                <a:gd name="T51" fmla="*/ 2 h 485"/>
                <a:gd name="T52" fmla="*/ 234 w 459"/>
                <a:gd name="T53" fmla="*/ 8 h 485"/>
                <a:gd name="T54" fmla="*/ 195 w 459"/>
                <a:gd name="T55" fmla="*/ 6 h 485"/>
                <a:gd name="T56" fmla="*/ 178 w 459"/>
                <a:gd name="T57" fmla="*/ 22 h 485"/>
                <a:gd name="T58" fmla="*/ 156 w 459"/>
                <a:gd name="T59" fmla="*/ 11 h 485"/>
                <a:gd name="T60" fmla="*/ 137 w 459"/>
                <a:gd name="T61" fmla="*/ 29 h 485"/>
                <a:gd name="T62" fmla="*/ 111 w 459"/>
                <a:gd name="T63" fmla="*/ 110 h 485"/>
                <a:gd name="T64" fmla="*/ 116 w 459"/>
                <a:gd name="T65" fmla="*/ 131 h 485"/>
                <a:gd name="T66" fmla="*/ 110 w 459"/>
                <a:gd name="T67" fmla="*/ 207 h 485"/>
                <a:gd name="T68" fmla="*/ 83 w 459"/>
                <a:gd name="T69" fmla="*/ 224 h 485"/>
                <a:gd name="T70" fmla="*/ 0 w 459"/>
                <a:gd name="T71" fmla="*/ 319 h 485"/>
                <a:gd name="T72" fmla="*/ 31 w 459"/>
                <a:gd name="T73" fmla="*/ 39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85">
                  <a:moveTo>
                    <a:pt x="31" y="392"/>
                  </a:moveTo>
                  <a:lnTo>
                    <a:pt x="127" y="404"/>
                  </a:lnTo>
                  <a:lnTo>
                    <a:pt x="262" y="410"/>
                  </a:lnTo>
                  <a:lnTo>
                    <a:pt x="278" y="434"/>
                  </a:lnTo>
                  <a:lnTo>
                    <a:pt x="307" y="427"/>
                  </a:lnTo>
                  <a:lnTo>
                    <a:pt x="306" y="447"/>
                  </a:lnTo>
                  <a:lnTo>
                    <a:pt x="313" y="476"/>
                  </a:lnTo>
                  <a:lnTo>
                    <a:pt x="333" y="485"/>
                  </a:lnTo>
                  <a:lnTo>
                    <a:pt x="369" y="483"/>
                  </a:lnTo>
                  <a:lnTo>
                    <a:pt x="457" y="459"/>
                  </a:lnTo>
                  <a:lnTo>
                    <a:pt x="459" y="241"/>
                  </a:lnTo>
                  <a:lnTo>
                    <a:pt x="446" y="242"/>
                  </a:lnTo>
                  <a:lnTo>
                    <a:pt x="422" y="224"/>
                  </a:lnTo>
                  <a:lnTo>
                    <a:pt x="395" y="219"/>
                  </a:lnTo>
                  <a:lnTo>
                    <a:pt x="400" y="203"/>
                  </a:lnTo>
                  <a:lnTo>
                    <a:pt x="340" y="170"/>
                  </a:lnTo>
                  <a:lnTo>
                    <a:pt x="347" y="87"/>
                  </a:lnTo>
                  <a:lnTo>
                    <a:pt x="358" y="79"/>
                  </a:lnTo>
                  <a:lnTo>
                    <a:pt x="331" y="50"/>
                  </a:lnTo>
                  <a:lnTo>
                    <a:pt x="341" y="34"/>
                  </a:lnTo>
                  <a:lnTo>
                    <a:pt x="333" y="23"/>
                  </a:lnTo>
                  <a:lnTo>
                    <a:pt x="310" y="33"/>
                  </a:lnTo>
                  <a:lnTo>
                    <a:pt x="293" y="34"/>
                  </a:lnTo>
                  <a:lnTo>
                    <a:pt x="262" y="0"/>
                  </a:lnTo>
                  <a:lnTo>
                    <a:pt x="252" y="9"/>
                  </a:lnTo>
                  <a:lnTo>
                    <a:pt x="244" y="2"/>
                  </a:lnTo>
                  <a:lnTo>
                    <a:pt x="234" y="8"/>
                  </a:lnTo>
                  <a:lnTo>
                    <a:pt x="195" y="6"/>
                  </a:lnTo>
                  <a:lnTo>
                    <a:pt x="178" y="22"/>
                  </a:lnTo>
                  <a:lnTo>
                    <a:pt x="156" y="11"/>
                  </a:lnTo>
                  <a:lnTo>
                    <a:pt x="137" y="29"/>
                  </a:lnTo>
                  <a:lnTo>
                    <a:pt x="111" y="110"/>
                  </a:lnTo>
                  <a:lnTo>
                    <a:pt x="116" y="131"/>
                  </a:lnTo>
                  <a:lnTo>
                    <a:pt x="110" y="207"/>
                  </a:lnTo>
                  <a:lnTo>
                    <a:pt x="83" y="224"/>
                  </a:lnTo>
                  <a:lnTo>
                    <a:pt x="0" y="319"/>
                  </a:lnTo>
                  <a:lnTo>
                    <a:pt x="31" y="392"/>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154">
              <a:extLst>
                <a:ext uri="{FF2B5EF4-FFF2-40B4-BE49-F238E27FC236}">
                  <a16:creationId xmlns:a16="http://schemas.microsoft.com/office/drawing/2014/main" id="{D1964F67-6C43-4A9E-A11F-C78D2265D6B9}"/>
                </a:ext>
              </a:extLst>
            </p:cNvPr>
            <p:cNvSpPr>
              <a:spLocks/>
            </p:cNvSpPr>
            <p:nvPr/>
          </p:nvSpPr>
          <p:spPr bwMode="auto">
            <a:xfrm>
              <a:off x="5694544" y="1605917"/>
              <a:ext cx="2099546" cy="2945534"/>
            </a:xfrm>
            <a:custGeom>
              <a:avLst/>
              <a:gdLst>
                <a:gd name="T0" fmla="*/ 729 w 1293"/>
                <a:gd name="T1" fmla="*/ 51 h 1814"/>
                <a:gd name="T2" fmla="*/ 666 w 1293"/>
                <a:gd name="T3" fmla="*/ 83 h 1814"/>
                <a:gd name="T4" fmla="*/ 617 w 1293"/>
                <a:gd name="T5" fmla="*/ 118 h 1814"/>
                <a:gd name="T6" fmla="*/ 571 w 1293"/>
                <a:gd name="T7" fmla="*/ 139 h 1814"/>
                <a:gd name="T8" fmla="*/ 527 w 1293"/>
                <a:gd name="T9" fmla="*/ 258 h 1814"/>
                <a:gd name="T10" fmla="*/ 441 w 1293"/>
                <a:gd name="T11" fmla="*/ 260 h 1814"/>
                <a:gd name="T12" fmla="*/ 445 w 1293"/>
                <a:gd name="T13" fmla="*/ 202 h 1814"/>
                <a:gd name="T14" fmla="*/ 387 w 1293"/>
                <a:gd name="T15" fmla="*/ 236 h 1814"/>
                <a:gd name="T16" fmla="*/ 430 w 1293"/>
                <a:gd name="T17" fmla="*/ 345 h 1814"/>
                <a:gd name="T18" fmla="*/ 344 w 1293"/>
                <a:gd name="T19" fmla="*/ 384 h 1814"/>
                <a:gd name="T20" fmla="*/ 333 w 1293"/>
                <a:gd name="T21" fmla="*/ 480 h 1814"/>
                <a:gd name="T22" fmla="*/ 286 w 1293"/>
                <a:gd name="T23" fmla="*/ 508 h 1814"/>
                <a:gd name="T24" fmla="*/ 257 w 1293"/>
                <a:gd name="T25" fmla="*/ 522 h 1814"/>
                <a:gd name="T26" fmla="*/ 176 w 1293"/>
                <a:gd name="T27" fmla="*/ 411 h 1814"/>
                <a:gd name="T28" fmla="*/ 170 w 1293"/>
                <a:gd name="T29" fmla="*/ 384 h 1814"/>
                <a:gd name="T30" fmla="*/ 321 w 1293"/>
                <a:gd name="T31" fmla="*/ 372 h 1814"/>
                <a:gd name="T32" fmla="*/ 283 w 1293"/>
                <a:gd name="T33" fmla="*/ 265 h 1814"/>
                <a:gd name="T34" fmla="*/ 206 w 1293"/>
                <a:gd name="T35" fmla="*/ 225 h 1814"/>
                <a:gd name="T36" fmla="*/ 116 w 1293"/>
                <a:gd name="T37" fmla="*/ 209 h 1814"/>
                <a:gd name="T38" fmla="*/ 84 w 1293"/>
                <a:gd name="T39" fmla="*/ 203 h 1814"/>
                <a:gd name="T40" fmla="*/ 62 w 1293"/>
                <a:gd name="T41" fmla="*/ 174 h 1814"/>
                <a:gd name="T42" fmla="*/ 28 w 1293"/>
                <a:gd name="T43" fmla="*/ 203 h 1814"/>
                <a:gd name="T44" fmla="*/ 26 w 1293"/>
                <a:gd name="T45" fmla="*/ 321 h 1814"/>
                <a:gd name="T46" fmla="*/ 66 w 1293"/>
                <a:gd name="T47" fmla="*/ 453 h 1814"/>
                <a:gd name="T48" fmla="*/ 99 w 1293"/>
                <a:gd name="T49" fmla="*/ 551 h 1814"/>
                <a:gd name="T50" fmla="*/ 55 w 1293"/>
                <a:gd name="T51" fmla="*/ 796 h 1814"/>
                <a:gd name="T52" fmla="*/ 76 w 1293"/>
                <a:gd name="T53" fmla="*/ 806 h 1814"/>
                <a:gd name="T54" fmla="*/ 139 w 1293"/>
                <a:gd name="T55" fmla="*/ 832 h 1814"/>
                <a:gd name="T56" fmla="*/ 65 w 1293"/>
                <a:gd name="T57" fmla="*/ 851 h 1814"/>
                <a:gd name="T58" fmla="*/ 60 w 1293"/>
                <a:gd name="T59" fmla="*/ 951 h 1814"/>
                <a:gd name="T60" fmla="*/ 72 w 1293"/>
                <a:gd name="T61" fmla="*/ 1027 h 1814"/>
                <a:gd name="T62" fmla="*/ 210 w 1293"/>
                <a:gd name="T63" fmla="*/ 1114 h 1814"/>
                <a:gd name="T64" fmla="*/ 285 w 1293"/>
                <a:gd name="T65" fmla="*/ 1249 h 1814"/>
                <a:gd name="T66" fmla="*/ 294 w 1293"/>
                <a:gd name="T67" fmla="*/ 1315 h 1814"/>
                <a:gd name="T68" fmla="*/ 380 w 1293"/>
                <a:gd name="T69" fmla="*/ 1339 h 1814"/>
                <a:gd name="T70" fmla="*/ 469 w 1293"/>
                <a:gd name="T71" fmla="*/ 1398 h 1814"/>
                <a:gd name="T72" fmla="*/ 650 w 1293"/>
                <a:gd name="T73" fmla="*/ 1406 h 1814"/>
                <a:gd name="T74" fmla="*/ 674 w 1293"/>
                <a:gd name="T75" fmla="*/ 1518 h 1814"/>
                <a:gd name="T76" fmla="*/ 644 w 1293"/>
                <a:gd name="T77" fmla="*/ 1579 h 1814"/>
                <a:gd name="T78" fmla="*/ 645 w 1293"/>
                <a:gd name="T79" fmla="*/ 1591 h 1814"/>
                <a:gd name="T80" fmla="*/ 622 w 1293"/>
                <a:gd name="T81" fmla="*/ 1626 h 1814"/>
                <a:gd name="T82" fmla="*/ 643 w 1293"/>
                <a:gd name="T83" fmla="*/ 1651 h 1814"/>
                <a:gd name="T84" fmla="*/ 617 w 1293"/>
                <a:gd name="T85" fmla="*/ 1685 h 1814"/>
                <a:gd name="T86" fmla="*/ 593 w 1293"/>
                <a:gd name="T87" fmla="*/ 1715 h 1814"/>
                <a:gd name="T88" fmla="*/ 660 w 1293"/>
                <a:gd name="T89" fmla="*/ 1755 h 1814"/>
                <a:gd name="T90" fmla="*/ 767 w 1293"/>
                <a:gd name="T91" fmla="*/ 1797 h 1814"/>
                <a:gd name="T92" fmla="*/ 883 w 1293"/>
                <a:gd name="T93" fmla="*/ 1774 h 1814"/>
                <a:gd name="T94" fmla="*/ 1027 w 1293"/>
                <a:gd name="T95" fmla="*/ 1774 h 1814"/>
                <a:gd name="T96" fmla="*/ 1164 w 1293"/>
                <a:gd name="T97" fmla="*/ 1807 h 1814"/>
                <a:gd name="T98" fmla="*/ 1092 w 1293"/>
                <a:gd name="T99" fmla="*/ 1669 h 1814"/>
                <a:gd name="T100" fmla="*/ 1056 w 1293"/>
                <a:gd name="T101" fmla="*/ 1548 h 1814"/>
                <a:gd name="T102" fmla="*/ 1067 w 1293"/>
                <a:gd name="T103" fmla="*/ 1456 h 1814"/>
                <a:gd name="T104" fmla="*/ 971 w 1293"/>
                <a:gd name="T105" fmla="*/ 1391 h 1814"/>
                <a:gd name="T106" fmla="*/ 963 w 1293"/>
                <a:gd name="T107" fmla="*/ 1248 h 1814"/>
                <a:gd name="T108" fmla="*/ 1079 w 1293"/>
                <a:gd name="T109" fmla="*/ 1102 h 1814"/>
                <a:gd name="T110" fmla="*/ 1229 w 1293"/>
                <a:gd name="T111" fmla="*/ 109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3" h="1814">
                  <a:moveTo>
                    <a:pt x="1293" y="0"/>
                  </a:moveTo>
                  <a:lnTo>
                    <a:pt x="769" y="0"/>
                  </a:lnTo>
                  <a:lnTo>
                    <a:pt x="735" y="31"/>
                  </a:lnTo>
                  <a:lnTo>
                    <a:pt x="745" y="42"/>
                  </a:lnTo>
                  <a:lnTo>
                    <a:pt x="742" y="54"/>
                  </a:lnTo>
                  <a:lnTo>
                    <a:pt x="729" y="51"/>
                  </a:lnTo>
                  <a:lnTo>
                    <a:pt x="722" y="39"/>
                  </a:lnTo>
                  <a:lnTo>
                    <a:pt x="704" y="31"/>
                  </a:lnTo>
                  <a:lnTo>
                    <a:pt x="685" y="54"/>
                  </a:lnTo>
                  <a:lnTo>
                    <a:pt x="694" y="60"/>
                  </a:lnTo>
                  <a:lnTo>
                    <a:pt x="679" y="80"/>
                  </a:lnTo>
                  <a:lnTo>
                    <a:pt x="666" y="83"/>
                  </a:lnTo>
                  <a:lnTo>
                    <a:pt x="648" y="99"/>
                  </a:lnTo>
                  <a:lnTo>
                    <a:pt x="648" y="124"/>
                  </a:lnTo>
                  <a:lnTo>
                    <a:pt x="631" y="119"/>
                  </a:lnTo>
                  <a:lnTo>
                    <a:pt x="606" y="151"/>
                  </a:lnTo>
                  <a:lnTo>
                    <a:pt x="606" y="128"/>
                  </a:lnTo>
                  <a:lnTo>
                    <a:pt x="617" y="118"/>
                  </a:lnTo>
                  <a:lnTo>
                    <a:pt x="610" y="104"/>
                  </a:lnTo>
                  <a:lnTo>
                    <a:pt x="606" y="87"/>
                  </a:lnTo>
                  <a:lnTo>
                    <a:pt x="580" y="113"/>
                  </a:lnTo>
                  <a:lnTo>
                    <a:pt x="586" y="128"/>
                  </a:lnTo>
                  <a:lnTo>
                    <a:pt x="588" y="140"/>
                  </a:lnTo>
                  <a:lnTo>
                    <a:pt x="571" y="139"/>
                  </a:lnTo>
                  <a:lnTo>
                    <a:pt x="547" y="175"/>
                  </a:lnTo>
                  <a:lnTo>
                    <a:pt x="526" y="198"/>
                  </a:lnTo>
                  <a:lnTo>
                    <a:pt x="530" y="207"/>
                  </a:lnTo>
                  <a:lnTo>
                    <a:pt x="521" y="215"/>
                  </a:lnTo>
                  <a:lnTo>
                    <a:pt x="527" y="237"/>
                  </a:lnTo>
                  <a:lnTo>
                    <a:pt x="527" y="258"/>
                  </a:lnTo>
                  <a:lnTo>
                    <a:pt x="507" y="283"/>
                  </a:lnTo>
                  <a:lnTo>
                    <a:pt x="483" y="283"/>
                  </a:lnTo>
                  <a:lnTo>
                    <a:pt x="474" y="277"/>
                  </a:lnTo>
                  <a:lnTo>
                    <a:pt x="456" y="272"/>
                  </a:lnTo>
                  <a:lnTo>
                    <a:pt x="451" y="263"/>
                  </a:lnTo>
                  <a:lnTo>
                    <a:pt x="441" y="260"/>
                  </a:lnTo>
                  <a:lnTo>
                    <a:pt x="427" y="256"/>
                  </a:lnTo>
                  <a:lnTo>
                    <a:pt x="424" y="248"/>
                  </a:lnTo>
                  <a:lnTo>
                    <a:pt x="433" y="239"/>
                  </a:lnTo>
                  <a:lnTo>
                    <a:pt x="447" y="227"/>
                  </a:lnTo>
                  <a:lnTo>
                    <a:pt x="451" y="215"/>
                  </a:lnTo>
                  <a:lnTo>
                    <a:pt x="445" y="202"/>
                  </a:lnTo>
                  <a:lnTo>
                    <a:pt x="422" y="204"/>
                  </a:lnTo>
                  <a:lnTo>
                    <a:pt x="412" y="192"/>
                  </a:lnTo>
                  <a:lnTo>
                    <a:pt x="377" y="192"/>
                  </a:lnTo>
                  <a:lnTo>
                    <a:pt x="353" y="196"/>
                  </a:lnTo>
                  <a:lnTo>
                    <a:pt x="368" y="207"/>
                  </a:lnTo>
                  <a:lnTo>
                    <a:pt x="387" y="236"/>
                  </a:lnTo>
                  <a:lnTo>
                    <a:pt x="389" y="271"/>
                  </a:lnTo>
                  <a:lnTo>
                    <a:pt x="394" y="286"/>
                  </a:lnTo>
                  <a:lnTo>
                    <a:pt x="410" y="287"/>
                  </a:lnTo>
                  <a:lnTo>
                    <a:pt x="430" y="307"/>
                  </a:lnTo>
                  <a:lnTo>
                    <a:pt x="430" y="321"/>
                  </a:lnTo>
                  <a:lnTo>
                    <a:pt x="430" y="345"/>
                  </a:lnTo>
                  <a:lnTo>
                    <a:pt x="414" y="354"/>
                  </a:lnTo>
                  <a:lnTo>
                    <a:pt x="412" y="341"/>
                  </a:lnTo>
                  <a:lnTo>
                    <a:pt x="401" y="341"/>
                  </a:lnTo>
                  <a:lnTo>
                    <a:pt x="374" y="343"/>
                  </a:lnTo>
                  <a:lnTo>
                    <a:pt x="356" y="372"/>
                  </a:lnTo>
                  <a:lnTo>
                    <a:pt x="344" y="384"/>
                  </a:lnTo>
                  <a:lnTo>
                    <a:pt x="332" y="424"/>
                  </a:lnTo>
                  <a:lnTo>
                    <a:pt x="365" y="453"/>
                  </a:lnTo>
                  <a:lnTo>
                    <a:pt x="368" y="466"/>
                  </a:lnTo>
                  <a:lnTo>
                    <a:pt x="360" y="477"/>
                  </a:lnTo>
                  <a:lnTo>
                    <a:pt x="354" y="477"/>
                  </a:lnTo>
                  <a:lnTo>
                    <a:pt x="333" y="480"/>
                  </a:lnTo>
                  <a:lnTo>
                    <a:pt x="323" y="474"/>
                  </a:lnTo>
                  <a:lnTo>
                    <a:pt x="303" y="474"/>
                  </a:lnTo>
                  <a:lnTo>
                    <a:pt x="298" y="466"/>
                  </a:lnTo>
                  <a:lnTo>
                    <a:pt x="268" y="460"/>
                  </a:lnTo>
                  <a:lnTo>
                    <a:pt x="257" y="486"/>
                  </a:lnTo>
                  <a:lnTo>
                    <a:pt x="286" y="508"/>
                  </a:lnTo>
                  <a:lnTo>
                    <a:pt x="303" y="508"/>
                  </a:lnTo>
                  <a:lnTo>
                    <a:pt x="312" y="525"/>
                  </a:lnTo>
                  <a:lnTo>
                    <a:pt x="303" y="542"/>
                  </a:lnTo>
                  <a:lnTo>
                    <a:pt x="294" y="539"/>
                  </a:lnTo>
                  <a:lnTo>
                    <a:pt x="263" y="536"/>
                  </a:lnTo>
                  <a:lnTo>
                    <a:pt x="257" y="522"/>
                  </a:lnTo>
                  <a:lnTo>
                    <a:pt x="226" y="510"/>
                  </a:lnTo>
                  <a:lnTo>
                    <a:pt x="213" y="477"/>
                  </a:lnTo>
                  <a:lnTo>
                    <a:pt x="203" y="469"/>
                  </a:lnTo>
                  <a:lnTo>
                    <a:pt x="201" y="446"/>
                  </a:lnTo>
                  <a:lnTo>
                    <a:pt x="195" y="424"/>
                  </a:lnTo>
                  <a:lnTo>
                    <a:pt x="176" y="411"/>
                  </a:lnTo>
                  <a:lnTo>
                    <a:pt x="147" y="392"/>
                  </a:lnTo>
                  <a:lnTo>
                    <a:pt x="118" y="369"/>
                  </a:lnTo>
                  <a:lnTo>
                    <a:pt x="116" y="362"/>
                  </a:lnTo>
                  <a:lnTo>
                    <a:pt x="129" y="363"/>
                  </a:lnTo>
                  <a:lnTo>
                    <a:pt x="153" y="377"/>
                  </a:lnTo>
                  <a:lnTo>
                    <a:pt x="170" y="384"/>
                  </a:lnTo>
                  <a:lnTo>
                    <a:pt x="186" y="384"/>
                  </a:lnTo>
                  <a:lnTo>
                    <a:pt x="203" y="390"/>
                  </a:lnTo>
                  <a:lnTo>
                    <a:pt x="257" y="395"/>
                  </a:lnTo>
                  <a:lnTo>
                    <a:pt x="269" y="401"/>
                  </a:lnTo>
                  <a:lnTo>
                    <a:pt x="297" y="395"/>
                  </a:lnTo>
                  <a:lnTo>
                    <a:pt x="321" y="372"/>
                  </a:lnTo>
                  <a:lnTo>
                    <a:pt x="336" y="355"/>
                  </a:lnTo>
                  <a:lnTo>
                    <a:pt x="336" y="316"/>
                  </a:lnTo>
                  <a:lnTo>
                    <a:pt x="319" y="293"/>
                  </a:lnTo>
                  <a:lnTo>
                    <a:pt x="317" y="286"/>
                  </a:lnTo>
                  <a:lnTo>
                    <a:pt x="306" y="275"/>
                  </a:lnTo>
                  <a:lnTo>
                    <a:pt x="283" y="265"/>
                  </a:lnTo>
                  <a:lnTo>
                    <a:pt x="274" y="269"/>
                  </a:lnTo>
                  <a:lnTo>
                    <a:pt x="263" y="263"/>
                  </a:lnTo>
                  <a:lnTo>
                    <a:pt x="251" y="256"/>
                  </a:lnTo>
                  <a:lnTo>
                    <a:pt x="238" y="252"/>
                  </a:lnTo>
                  <a:lnTo>
                    <a:pt x="221" y="236"/>
                  </a:lnTo>
                  <a:lnTo>
                    <a:pt x="206" y="225"/>
                  </a:lnTo>
                  <a:lnTo>
                    <a:pt x="183" y="218"/>
                  </a:lnTo>
                  <a:lnTo>
                    <a:pt x="164" y="207"/>
                  </a:lnTo>
                  <a:lnTo>
                    <a:pt x="150" y="204"/>
                  </a:lnTo>
                  <a:lnTo>
                    <a:pt x="147" y="210"/>
                  </a:lnTo>
                  <a:lnTo>
                    <a:pt x="135" y="207"/>
                  </a:lnTo>
                  <a:lnTo>
                    <a:pt x="116" y="209"/>
                  </a:lnTo>
                  <a:lnTo>
                    <a:pt x="105" y="231"/>
                  </a:lnTo>
                  <a:lnTo>
                    <a:pt x="104" y="243"/>
                  </a:lnTo>
                  <a:lnTo>
                    <a:pt x="98" y="246"/>
                  </a:lnTo>
                  <a:lnTo>
                    <a:pt x="96" y="226"/>
                  </a:lnTo>
                  <a:lnTo>
                    <a:pt x="104" y="204"/>
                  </a:lnTo>
                  <a:lnTo>
                    <a:pt x="84" y="203"/>
                  </a:lnTo>
                  <a:lnTo>
                    <a:pt x="71" y="196"/>
                  </a:lnTo>
                  <a:lnTo>
                    <a:pt x="73" y="190"/>
                  </a:lnTo>
                  <a:lnTo>
                    <a:pt x="87" y="195"/>
                  </a:lnTo>
                  <a:lnTo>
                    <a:pt x="91" y="186"/>
                  </a:lnTo>
                  <a:lnTo>
                    <a:pt x="83" y="176"/>
                  </a:lnTo>
                  <a:lnTo>
                    <a:pt x="62" y="174"/>
                  </a:lnTo>
                  <a:lnTo>
                    <a:pt x="54" y="195"/>
                  </a:lnTo>
                  <a:lnTo>
                    <a:pt x="43" y="195"/>
                  </a:lnTo>
                  <a:lnTo>
                    <a:pt x="38" y="192"/>
                  </a:lnTo>
                  <a:lnTo>
                    <a:pt x="38" y="193"/>
                  </a:lnTo>
                  <a:lnTo>
                    <a:pt x="38" y="204"/>
                  </a:lnTo>
                  <a:lnTo>
                    <a:pt x="28" y="203"/>
                  </a:lnTo>
                  <a:lnTo>
                    <a:pt x="15" y="215"/>
                  </a:lnTo>
                  <a:lnTo>
                    <a:pt x="10" y="242"/>
                  </a:lnTo>
                  <a:lnTo>
                    <a:pt x="0" y="247"/>
                  </a:lnTo>
                  <a:lnTo>
                    <a:pt x="0" y="299"/>
                  </a:lnTo>
                  <a:lnTo>
                    <a:pt x="20" y="307"/>
                  </a:lnTo>
                  <a:lnTo>
                    <a:pt x="26" y="321"/>
                  </a:lnTo>
                  <a:lnTo>
                    <a:pt x="38" y="324"/>
                  </a:lnTo>
                  <a:lnTo>
                    <a:pt x="43" y="349"/>
                  </a:lnTo>
                  <a:lnTo>
                    <a:pt x="28" y="372"/>
                  </a:lnTo>
                  <a:lnTo>
                    <a:pt x="54" y="417"/>
                  </a:lnTo>
                  <a:lnTo>
                    <a:pt x="57" y="442"/>
                  </a:lnTo>
                  <a:lnTo>
                    <a:pt x="66" y="453"/>
                  </a:lnTo>
                  <a:lnTo>
                    <a:pt x="67" y="481"/>
                  </a:lnTo>
                  <a:lnTo>
                    <a:pt x="68" y="498"/>
                  </a:lnTo>
                  <a:lnTo>
                    <a:pt x="71" y="516"/>
                  </a:lnTo>
                  <a:lnTo>
                    <a:pt x="85" y="522"/>
                  </a:lnTo>
                  <a:lnTo>
                    <a:pt x="84" y="533"/>
                  </a:lnTo>
                  <a:lnTo>
                    <a:pt x="99" y="551"/>
                  </a:lnTo>
                  <a:lnTo>
                    <a:pt x="101" y="593"/>
                  </a:lnTo>
                  <a:lnTo>
                    <a:pt x="130" y="617"/>
                  </a:lnTo>
                  <a:lnTo>
                    <a:pt x="135" y="644"/>
                  </a:lnTo>
                  <a:lnTo>
                    <a:pt x="96" y="733"/>
                  </a:lnTo>
                  <a:lnTo>
                    <a:pt x="84" y="753"/>
                  </a:lnTo>
                  <a:lnTo>
                    <a:pt x="55" y="796"/>
                  </a:lnTo>
                  <a:lnTo>
                    <a:pt x="63" y="792"/>
                  </a:lnTo>
                  <a:lnTo>
                    <a:pt x="74" y="783"/>
                  </a:lnTo>
                  <a:lnTo>
                    <a:pt x="79" y="784"/>
                  </a:lnTo>
                  <a:lnTo>
                    <a:pt x="79" y="793"/>
                  </a:lnTo>
                  <a:lnTo>
                    <a:pt x="73" y="800"/>
                  </a:lnTo>
                  <a:lnTo>
                    <a:pt x="76" y="806"/>
                  </a:lnTo>
                  <a:lnTo>
                    <a:pt x="87" y="812"/>
                  </a:lnTo>
                  <a:lnTo>
                    <a:pt x="102" y="813"/>
                  </a:lnTo>
                  <a:lnTo>
                    <a:pt x="121" y="812"/>
                  </a:lnTo>
                  <a:lnTo>
                    <a:pt x="132" y="816"/>
                  </a:lnTo>
                  <a:lnTo>
                    <a:pt x="138" y="826"/>
                  </a:lnTo>
                  <a:lnTo>
                    <a:pt x="139" y="832"/>
                  </a:lnTo>
                  <a:lnTo>
                    <a:pt x="117" y="833"/>
                  </a:lnTo>
                  <a:lnTo>
                    <a:pt x="107" y="828"/>
                  </a:lnTo>
                  <a:lnTo>
                    <a:pt x="99" y="833"/>
                  </a:lnTo>
                  <a:lnTo>
                    <a:pt x="84" y="835"/>
                  </a:lnTo>
                  <a:lnTo>
                    <a:pt x="74" y="845"/>
                  </a:lnTo>
                  <a:lnTo>
                    <a:pt x="65" y="851"/>
                  </a:lnTo>
                  <a:lnTo>
                    <a:pt x="63" y="866"/>
                  </a:lnTo>
                  <a:lnTo>
                    <a:pt x="67" y="867"/>
                  </a:lnTo>
                  <a:lnTo>
                    <a:pt x="68" y="876"/>
                  </a:lnTo>
                  <a:lnTo>
                    <a:pt x="60" y="901"/>
                  </a:lnTo>
                  <a:lnTo>
                    <a:pt x="53" y="915"/>
                  </a:lnTo>
                  <a:lnTo>
                    <a:pt x="60" y="951"/>
                  </a:lnTo>
                  <a:lnTo>
                    <a:pt x="73" y="966"/>
                  </a:lnTo>
                  <a:lnTo>
                    <a:pt x="76" y="978"/>
                  </a:lnTo>
                  <a:lnTo>
                    <a:pt x="61" y="997"/>
                  </a:lnTo>
                  <a:lnTo>
                    <a:pt x="78" y="1005"/>
                  </a:lnTo>
                  <a:lnTo>
                    <a:pt x="82" y="1014"/>
                  </a:lnTo>
                  <a:lnTo>
                    <a:pt x="72" y="1027"/>
                  </a:lnTo>
                  <a:lnTo>
                    <a:pt x="95" y="1057"/>
                  </a:lnTo>
                  <a:lnTo>
                    <a:pt x="104" y="1086"/>
                  </a:lnTo>
                  <a:lnTo>
                    <a:pt x="134" y="1085"/>
                  </a:lnTo>
                  <a:lnTo>
                    <a:pt x="149" y="1096"/>
                  </a:lnTo>
                  <a:lnTo>
                    <a:pt x="166" y="1085"/>
                  </a:lnTo>
                  <a:lnTo>
                    <a:pt x="210" y="1114"/>
                  </a:lnTo>
                  <a:lnTo>
                    <a:pt x="210" y="1154"/>
                  </a:lnTo>
                  <a:lnTo>
                    <a:pt x="253" y="1200"/>
                  </a:lnTo>
                  <a:lnTo>
                    <a:pt x="255" y="1211"/>
                  </a:lnTo>
                  <a:lnTo>
                    <a:pt x="270" y="1211"/>
                  </a:lnTo>
                  <a:lnTo>
                    <a:pt x="289" y="1231"/>
                  </a:lnTo>
                  <a:lnTo>
                    <a:pt x="285" y="1249"/>
                  </a:lnTo>
                  <a:lnTo>
                    <a:pt x="255" y="1249"/>
                  </a:lnTo>
                  <a:lnTo>
                    <a:pt x="249" y="1255"/>
                  </a:lnTo>
                  <a:lnTo>
                    <a:pt x="263" y="1276"/>
                  </a:lnTo>
                  <a:lnTo>
                    <a:pt x="266" y="1307"/>
                  </a:lnTo>
                  <a:lnTo>
                    <a:pt x="275" y="1318"/>
                  </a:lnTo>
                  <a:lnTo>
                    <a:pt x="294" y="1315"/>
                  </a:lnTo>
                  <a:lnTo>
                    <a:pt x="295" y="1294"/>
                  </a:lnTo>
                  <a:lnTo>
                    <a:pt x="319" y="1295"/>
                  </a:lnTo>
                  <a:lnTo>
                    <a:pt x="328" y="1283"/>
                  </a:lnTo>
                  <a:lnTo>
                    <a:pt x="351" y="1278"/>
                  </a:lnTo>
                  <a:lnTo>
                    <a:pt x="380" y="1321"/>
                  </a:lnTo>
                  <a:lnTo>
                    <a:pt x="380" y="1339"/>
                  </a:lnTo>
                  <a:lnTo>
                    <a:pt x="395" y="1361"/>
                  </a:lnTo>
                  <a:lnTo>
                    <a:pt x="414" y="1351"/>
                  </a:lnTo>
                  <a:lnTo>
                    <a:pt x="431" y="1361"/>
                  </a:lnTo>
                  <a:lnTo>
                    <a:pt x="446" y="1356"/>
                  </a:lnTo>
                  <a:lnTo>
                    <a:pt x="457" y="1370"/>
                  </a:lnTo>
                  <a:lnTo>
                    <a:pt x="469" y="1398"/>
                  </a:lnTo>
                  <a:lnTo>
                    <a:pt x="507" y="1402"/>
                  </a:lnTo>
                  <a:lnTo>
                    <a:pt x="541" y="1378"/>
                  </a:lnTo>
                  <a:lnTo>
                    <a:pt x="555" y="1399"/>
                  </a:lnTo>
                  <a:lnTo>
                    <a:pt x="575" y="1406"/>
                  </a:lnTo>
                  <a:lnTo>
                    <a:pt x="581" y="1393"/>
                  </a:lnTo>
                  <a:lnTo>
                    <a:pt x="650" y="1406"/>
                  </a:lnTo>
                  <a:lnTo>
                    <a:pt x="659" y="1398"/>
                  </a:lnTo>
                  <a:lnTo>
                    <a:pt x="677" y="1433"/>
                  </a:lnTo>
                  <a:lnTo>
                    <a:pt x="667" y="1438"/>
                  </a:lnTo>
                  <a:lnTo>
                    <a:pt x="670" y="1478"/>
                  </a:lnTo>
                  <a:lnTo>
                    <a:pt x="680" y="1492"/>
                  </a:lnTo>
                  <a:lnTo>
                    <a:pt x="674" y="1518"/>
                  </a:lnTo>
                  <a:lnTo>
                    <a:pt x="642" y="1533"/>
                  </a:lnTo>
                  <a:lnTo>
                    <a:pt x="639" y="1544"/>
                  </a:lnTo>
                  <a:lnTo>
                    <a:pt x="629" y="1545"/>
                  </a:lnTo>
                  <a:lnTo>
                    <a:pt x="621" y="1561"/>
                  </a:lnTo>
                  <a:lnTo>
                    <a:pt x="633" y="1580"/>
                  </a:lnTo>
                  <a:lnTo>
                    <a:pt x="644" y="1579"/>
                  </a:lnTo>
                  <a:lnTo>
                    <a:pt x="657" y="1569"/>
                  </a:lnTo>
                  <a:lnTo>
                    <a:pt x="665" y="1566"/>
                  </a:lnTo>
                  <a:lnTo>
                    <a:pt x="670" y="1572"/>
                  </a:lnTo>
                  <a:lnTo>
                    <a:pt x="666" y="1579"/>
                  </a:lnTo>
                  <a:lnTo>
                    <a:pt x="656" y="1589"/>
                  </a:lnTo>
                  <a:lnTo>
                    <a:pt x="645" y="1591"/>
                  </a:lnTo>
                  <a:lnTo>
                    <a:pt x="644" y="1598"/>
                  </a:lnTo>
                  <a:lnTo>
                    <a:pt x="639" y="1602"/>
                  </a:lnTo>
                  <a:lnTo>
                    <a:pt x="645" y="1609"/>
                  </a:lnTo>
                  <a:lnTo>
                    <a:pt x="632" y="1608"/>
                  </a:lnTo>
                  <a:lnTo>
                    <a:pt x="620" y="1619"/>
                  </a:lnTo>
                  <a:lnTo>
                    <a:pt x="622" y="1626"/>
                  </a:lnTo>
                  <a:lnTo>
                    <a:pt x="632" y="1632"/>
                  </a:lnTo>
                  <a:lnTo>
                    <a:pt x="642" y="1637"/>
                  </a:lnTo>
                  <a:lnTo>
                    <a:pt x="653" y="1646"/>
                  </a:lnTo>
                  <a:lnTo>
                    <a:pt x="657" y="1647"/>
                  </a:lnTo>
                  <a:lnTo>
                    <a:pt x="649" y="1653"/>
                  </a:lnTo>
                  <a:lnTo>
                    <a:pt x="643" y="1651"/>
                  </a:lnTo>
                  <a:lnTo>
                    <a:pt x="643" y="1665"/>
                  </a:lnTo>
                  <a:lnTo>
                    <a:pt x="633" y="1658"/>
                  </a:lnTo>
                  <a:lnTo>
                    <a:pt x="632" y="1654"/>
                  </a:lnTo>
                  <a:lnTo>
                    <a:pt x="628" y="1669"/>
                  </a:lnTo>
                  <a:lnTo>
                    <a:pt x="622" y="1677"/>
                  </a:lnTo>
                  <a:lnTo>
                    <a:pt x="617" y="1685"/>
                  </a:lnTo>
                  <a:lnTo>
                    <a:pt x="617" y="1702"/>
                  </a:lnTo>
                  <a:lnTo>
                    <a:pt x="605" y="1705"/>
                  </a:lnTo>
                  <a:lnTo>
                    <a:pt x="591" y="1706"/>
                  </a:lnTo>
                  <a:lnTo>
                    <a:pt x="582" y="1711"/>
                  </a:lnTo>
                  <a:lnTo>
                    <a:pt x="583" y="1716"/>
                  </a:lnTo>
                  <a:lnTo>
                    <a:pt x="593" y="1715"/>
                  </a:lnTo>
                  <a:lnTo>
                    <a:pt x="593" y="1721"/>
                  </a:lnTo>
                  <a:lnTo>
                    <a:pt x="587" y="1726"/>
                  </a:lnTo>
                  <a:lnTo>
                    <a:pt x="608" y="1730"/>
                  </a:lnTo>
                  <a:lnTo>
                    <a:pt x="621" y="1742"/>
                  </a:lnTo>
                  <a:lnTo>
                    <a:pt x="643" y="1744"/>
                  </a:lnTo>
                  <a:lnTo>
                    <a:pt x="660" y="1755"/>
                  </a:lnTo>
                  <a:lnTo>
                    <a:pt x="683" y="1756"/>
                  </a:lnTo>
                  <a:lnTo>
                    <a:pt x="697" y="1759"/>
                  </a:lnTo>
                  <a:lnTo>
                    <a:pt x="723" y="1773"/>
                  </a:lnTo>
                  <a:lnTo>
                    <a:pt x="750" y="1790"/>
                  </a:lnTo>
                  <a:lnTo>
                    <a:pt x="763" y="1795"/>
                  </a:lnTo>
                  <a:lnTo>
                    <a:pt x="767" y="1797"/>
                  </a:lnTo>
                  <a:lnTo>
                    <a:pt x="767" y="1797"/>
                  </a:lnTo>
                  <a:lnTo>
                    <a:pt x="762" y="1790"/>
                  </a:lnTo>
                  <a:lnTo>
                    <a:pt x="770" y="1779"/>
                  </a:lnTo>
                  <a:lnTo>
                    <a:pt x="804" y="1782"/>
                  </a:lnTo>
                  <a:lnTo>
                    <a:pt x="843" y="1784"/>
                  </a:lnTo>
                  <a:lnTo>
                    <a:pt x="883" y="1774"/>
                  </a:lnTo>
                  <a:lnTo>
                    <a:pt x="912" y="1782"/>
                  </a:lnTo>
                  <a:lnTo>
                    <a:pt x="944" y="1785"/>
                  </a:lnTo>
                  <a:lnTo>
                    <a:pt x="951" y="1799"/>
                  </a:lnTo>
                  <a:lnTo>
                    <a:pt x="968" y="1796"/>
                  </a:lnTo>
                  <a:lnTo>
                    <a:pt x="980" y="1773"/>
                  </a:lnTo>
                  <a:lnTo>
                    <a:pt x="1027" y="1774"/>
                  </a:lnTo>
                  <a:lnTo>
                    <a:pt x="1030" y="1794"/>
                  </a:lnTo>
                  <a:lnTo>
                    <a:pt x="1052" y="1794"/>
                  </a:lnTo>
                  <a:lnTo>
                    <a:pt x="1072" y="1801"/>
                  </a:lnTo>
                  <a:lnTo>
                    <a:pt x="1097" y="1797"/>
                  </a:lnTo>
                  <a:lnTo>
                    <a:pt x="1130" y="1814"/>
                  </a:lnTo>
                  <a:lnTo>
                    <a:pt x="1164" y="1807"/>
                  </a:lnTo>
                  <a:lnTo>
                    <a:pt x="1161" y="1785"/>
                  </a:lnTo>
                  <a:lnTo>
                    <a:pt x="1180" y="1756"/>
                  </a:lnTo>
                  <a:lnTo>
                    <a:pt x="1165" y="1745"/>
                  </a:lnTo>
                  <a:lnTo>
                    <a:pt x="1133" y="1710"/>
                  </a:lnTo>
                  <a:lnTo>
                    <a:pt x="1104" y="1688"/>
                  </a:lnTo>
                  <a:lnTo>
                    <a:pt x="1092" y="1669"/>
                  </a:lnTo>
                  <a:lnTo>
                    <a:pt x="1086" y="1647"/>
                  </a:lnTo>
                  <a:lnTo>
                    <a:pt x="1072" y="1632"/>
                  </a:lnTo>
                  <a:lnTo>
                    <a:pt x="1047" y="1622"/>
                  </a:lnTo>
                  <a:lnTo>
                    <a:pt x="1042" y="1609"/>
                  </a:lnTo>
                  <a:lnTo>
                    <a:pt x="1053" y="1595"/>
                  </a:lnTo>
                  <a:lnTo>
                    <a:pt x="1056" y="1548"/>
                  </a:lnTo>
                  <a:lnTo>
                    <a:pt x="1063" y="1527"/>
                  </a:lnTo>
                  <a:lnTo>
                    <a:pt x="1091" y="1504"/>
                  </a:lnTo>
                  <a:lnTo>
                    <a:pt x="1098" y="1498"/>
                  </a:lnTo>
                  <a:lnTo>
                    <a:pt x="1091" y="1488"/>
                  </a:lnTo>
                  <a:lnTo>
                    <a:pt x="1098" y="1465"/>
                  </a:lnTo>
                  <a:lnTo>
                    <a:pt x="1067" y="1456"/>
                  </a:lnTo>
                  <a:lnTo>
                    <a:pt x="1055" y="1443"/>
                  </a:lnTo>
                  <a:lnTo>
                    <a:pt x="1069" y="1443"/>
                  </a:lnTo>
                  <a:lnTo>
                    <a:pt x="1028" y="1398"/>
                  </a:lnTo>
                  <a:lnTo>
                    <a:pt x="1005" y="1399"/>
                  </a:lnTo>
                  <a:lnTo>
                    <a:pt x="980" y="1410"/>
                  </a:lnTo>
                  <a:lnTo>
                    <a:pt x="971" y="1391"/>
                  </a:lnTo>
                  <a:lnTo>
                    <a:pt x="945" y="1390"/>
                  </a:lnTo>
                  <a:lnTo>
                    <a:pt x="950" y="1338"/>
                  </a:lnTo>
                  <a:lnTo>
                    <a:pt x="934" y="1304"/>
                  </a:lnTo>
                  <a:lnTo>
                    <a:pt x="945" y="1282"/>
                  </a:lnTo>
                  <a:lnTo>
                    <a:pt x="949" y="1250"/>
                  </a:lnTo>
                  <a:lnTo>
                    <a:pt x="963" y="1248"/>
                  </a:lnTo>
                  <a:lnTo>
                    <a:pt x="991" y="1265"/>
                  </a:lnTo>
                  <a:lnTo>
                    <a:pt x="1006" y="1248"/>
                  </a:lnTo>
                  <a:lnTo>
                    <a:pt x="988" y="1209"/>
                  </a:lnTo>
                  <a:lnTo>
                    <a:pt x="1033" y="1147"/>
                  </a:lnTo>
                  <a:lnTo>
                    <a:pt x="1036" y="1106"/>
                  </a:lnTo>
                  <a:lnTo>
                    <a:pt x="1079" y="1102"/>
                  </a:lnTo>
                  <a:lnTo>
                    <a:pt x="1085" y="1088"/>
                  </a:lnTo>
                  <a:lnTo>
                    <a:pt x="1109" y="1094"/>
                  </a:lnTo>
                  <a:lnTo>
                    <a:pt x="1136" y="1083"/>
                  </a:lnTo>
                  <a:lnTo>
                    <a:pt x="1215" y="1113"/>
                  </a:lnTo>
                  <a:lnTo>
                    <a:pt x="1208" y="1085"/>
                  </a:lnTo>
                  <a:lnTo>
                    <a:pt x="1229" y="1092"/>
                  </a:lnTo>
                  <a:lnTo>
                    <a:pt x="1246" y="1088"/>
                  </a:lnTo>
                  <a:lnTo>
                    <a:pt x="1260" y="1055"/>
                  </a:lnTo>
                  <a:lnTo>
                    <a:pt x="1285" y="1042"/>
                  </a:lnTo>
                  <a:lnTo>
                    <a:pt x="1293" y="1046"/>
                  </a:lnTo>
                  <a:lnTo>
                    <a:pt x="1293"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155">
              <a:extLst>
                <a:ext uri="{FF2B5EF4-FFF2-40B4-BE49-F238E27FC236}">
                  <a16:creationId xmlns:a16="http://schemas.microsoft.com/office/drawing/2014/main" id="{01C72052-D999-49A3-BB40-5E0CC1514718}"/>
                </a:ext>
              </a:extLst>
            </p:cNvPr>
            <p:cNvSpPr>
              <a:spLocks/>
            </p:cNvSpPr>
            <p:nvPr/>
          </p:nvSpPr>
          <p:spPr bwMode="auto">
            <a:xfrm>
              <a:off x="6447977" y="1779662"/>
              <a:ext cx="68199" cy="71446"/>
            </a:xfrm>
            <a:custGeom>
              <a:avLst/>
              <a:gdLst>
                <a:gd name="T0" fmla="*/ 19 w 42"/>
                <a:gd name="T1" fmla="*/ 0 h 44"/>
                <a:gd name="T2" fmla="*/ 34 w 42"/>
                <a:gd name="T3" fmla="*/ 11 h 44"/>
                <a:gd name="T4" fmla="*/ 42 w 42"/>
                <a:gd name="T5" fmla="*/ 26 h 44"/>
                <a:gd name="T6" fmla="*/ 37 w 42"/>
                <a:gd name="T7" fmla="*/ 38 h 44"/>
                <a:gd name="T8" fmla="*/ 19 w 42"/>
                <a:gd name="T9" fmla="*/ 44 h 44"/>
                <a:gd name="T10" fmla="*/ 0 w 42"/>
                <a:gd name="T11" fmla="*/ 17 h 44"/>
                <a:gd name="T12" fmla="*/ 6 w 42"/>
                <a:gd name="T13" fmla="*/ 3 h 44"/>
                <a:gd name="T14" fmla="*/ 19 w 42"/>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4">
                  <a:moveTo>
                    <a:pt x="19" y="0"/>
                  </a:moveTo>
                  <a:lnTo>
                    <a:pt x="34" y="11"/>
                  </a:lnTo>
                  <a:lnTo>
                    <a:pt x="42" y="26"/>
                  </a:lnTo>
                  <a:lnTo>
                    <a:pt x="37" y="38"/>
                  </a:lnTo>
                  <a:lnTo>
                    <a:pt x="19" y="44"/>
                  </a:lnTo>
                  <a:lnTo>
                    <a:pt x="0" y="17"/>
                  </a:lnTo>
                  <a:lnTo>
                    <a:pt x="6" y="3"/>
                  </a:lnTo>
                  <a:lnTo>
                    <a:pt x="19"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156">
              <a:extLst>
                <a:ext uri="{FF2B5EF4-FFF2-40B4-BE49-F238E27FC236}">
                  <a16:creationId xmlns:a16="http://schemas.microsoft.com/office/drawing/2014/main" id="{BB8FF2FD-30B0-4510-AB08-9D3691793DDB}"/>
                </a:ext>
              </a:extLst>
            </p:cNvPr>
            <p:cNvSpPr>
              <a:spLocks/>
            </p:cNvSpPr>
            <p:nvPr/>
          </p:nvSpPr>
          <p:spPr bwMode="auto">
            <a:xfrm>
              <a:off x="4389026" y="4311132"/>
              <a:ext cx="873593" cy="1003495"/>
            </a:xfrm>
            <a:custGeom>
              <a:avLst/>
              <a:gdLst>
                <a:gd name="T0" fmla="*/ 39 w 538"/>
                <a:gd name="T1" fmla="*/ 178 h 618"/>
                <a:gd name="T2" fmla="*/ 8 w 538"/>
                <a:gd name="T3" fmla="*/ 161 h 618"/>
                <a:gd name="T4" fmla="*/ 9 w 538"/>
                <a:gd name="T5" fmla="*/ 130 h 618"/>
                <a:gd name="T6" fmla="*/ 17 w 538"/>
                <a:gd name="T7" fmla="*/ 107 h 618"/>
                <a:gd name="T8" fmla="*/ 10 w 538"/>
                <a:gd name="T9" fmla="*/ 72 h 618"/>
                <a:gd name="T10" fmla="*/ 29 w 538"/>
                <a:gd name="T11" fmla="*/ 62 h 618"/>
                <a:gd name="T12" fmla="*/ 51 w 538"/>
                <a:gd name="T13" fmla="*/ 59 h 618"/>
                <a:gd name="T14" fmla="*/ 78 w 538"/>
                <a:gd name="T15" fmla="*/ 43 h 618"/>
                <a:gd name="T16" fmla="*/ 99 w 538"/>
                <a:gd name="T17" fmla="*/ 28 h 618"/>
                <a:gd name="T18" fmla="*/ 106 w 538"/>
                <a:gd name="T19" fmla="*/ 48 h 618"/>
                <a:gd name="T20" fmla="*/ 113 w 538"/>
                <a:gd name="T21" fmla="*/ 43 h 618"/>
                <a:gd name="T22" fmla="*/ 138 w 538"/>
                <a:gd name="T23" fmla="*/ 27 h 618"/>
                <a:gd name="T24" fmla="*/ 161 w 538"/>
                <a:gd name="T25" fmla="*/ 44 h 618"/>
                <a:gd name="T26" fmla="*/ 179 w 538"/>
                <a:gd name="T27" fmla="*/ 26 h 618"/>
                <a:gd name="T28" fmla="*/ 184 w 538"/>
                <a:gd name="T29" fmla="*/ 16 h 618"/>
                <a:gd name="T30" fmla="*/ 214 w 538"/>
                <a:gd name="T31" fmla="*/ 9 h 618"/>
                <a:gd name="T32" fmla="*/ 259 w 538"/>
                <a:gd name="T33" fmla="*/ 0 h 618"/>
                <a:gd name="T34" fmla="*/ 283 w 538"/>
                <a:gd name="T35" fmla="*/ 32 h 618"/>
                <a:gd name="T36" fmla="*/ 305 w 538"/>
                <a:gd name="T37" fmla="*/ 38 h 618"/>
                <a:gd name="T38" fmla="*/ 329 w 538"/>
                <a:gd name="T39" fmla="*/ 49 h 618"/>
                <a:gd name="T40" fmla="*/ 322 w 538"/>
                <a:gd name="T41" fmla="*/ 79 h 618"/>
                <a:gd name="T42" fmla="*/ 331 w 538"/>
                <a:gd name="T43" fmla="*/ 100 h 618"/>
                <a:gd name="T44" fmla="*/ 322 w 538"/>
                <a:gd name="T45" fmla="*/ 99 h 618"/>
                <a:gd name="T46" fmla="*/ 283 w 538"/>
                <a:gd name="T47" fmla="*/ 107 h 618"/>
                <a:gd name="T48" fmla="*/ 257 w 538"/>
                <a:gd name="T49" fmla="*/ 113 h 618"/>
                <a:gd name="T50" fmla="*/ 266 w 538"/>
                <a:gd name="T51" fmla="*/ 146 h 618"/>
                <a:gd name="T52" fmla="*/ 252 w 538"/>
                <a:gd name="T53" fmla="*/ 195 h 618"/>
                <a:gd name="T54" fmla="*/ 317 w 538"/>
                <a:gd name="T55" fmla="*/ 269 h 618"/>
                <a:gd name="T56" fmla="*/ 372 w 538"/>
                <a:gd name="T57" fmla="*/ 352 h 618"/>
                <a:gd name="T58" fmla="*/ 425 w 538"/>
                <a:gd name="T59" fmla="*/ 374 h 618"/>
                <a:gd name="T60" fmla="*/ 428 w 538"/>
                <a:gd name="T61" fmla="*/ 397 h 618"/>
                <a:gd name="T62" fmla="*/ 490 w 538"/>
                <a:gd name="T63" fmla="*/ 429 h 618"/>
                <a:gd name="T64" fmla="*/ 538 w 538"/>
                <a:gd name="T65" fmla="*/ 470 h 618"/>
                <a:gd name="T66" fmla="*/ 520 w 538"/>
                <a:gd name="T67" fmla="*/ 489 h 618"/>
                <a:gd name="T68" fmla="*/ 490 w 538"/>
                <a:gd name="T69" fmla="*/ 465 h 618"/>
                <a:gd name="T70" fmla="*/ 450 w 538"/>
                <a:gd name="T71" fmla="*/ 486 h 618"/>
                <a:gd name="T72" fmla="*/ 473 w 538"/>
                <a:gd name="T73" fmla="*/ 517 h 618"/>
                <a:gd name="T74" fmla="*/ 468 w 538"/>
                <a:gd name="T75" fmla="*/ 551 h 618"/>
                <a:gd name="T76" fmla="*/ 439 w 538"/>
                <a:gd name="T77" fmla="*/ 588 h 618"/>
                <a:gd name="T78" fmla="*/ 410 w 538"/>
                <a:gd name="T79" fmla="*/ 618 h 618"/>
                <a:gd name="T80" fmla="*/ 389 w 538"/>
                <a:gd name="T81" fmla="*/ 600 h 618"/>
                <a:gd name="T82" fmla="*/ 402 w 538"/>
                <a:gd name="T83" fmla="*/ 570 h 618"/>
                <a:gd name="T84" fmla="*/ 417 w 538"/>
                <a:gd name="T85" fmla="*/ 548 h 618"/>
                <a:gd name="T86" fmla="*/ 406 w 538"/>
                <a:gd name="T87" fmla="*/ 510 h 618"/>
                <a:gd name="T88" fmla="*/ 378 w 538"/>
                <a:gd name="T89" fmla="*/ 477 h 618"/>
                <a:gd name="T90" fmla="*/ 361 w 538"/>
                <a:gd name="T91" fmla="*/ 457 h 618"/>
                <a:gd name="T92" fmla="*/ 338 w 538"/>
                <a:gd name="T93" fmla="*/ 441 h 618"/>
                <a:gd name="T94" fmla="*/ 309 w 538"/>
                <a:gd name="T95" fmla="*/ 400 h 618"/>
                <a:gd name="T96" fmla="*/ 275 w 538"/>
                <a:gd name="T97" fmla="*/ 398 h 618"/>
                <a:gd name="T98" fmla="*/ 244 w 538"/>
                <a:gd name="T99" fmla="*/ 367 h 618"/>
                <a:gd name="T100" fmla="*/ 208 w 538"/>
                <a:gd name="T101" fmla="*/ 329 h 618"/>
                <a:gd name="T102" fmla="*/ 184 w 538"/>
                <a:gd name="T103" fmla="*/ 311 h 618"/>
                <a:gd name="T104" fmla="*/ 174 w 538"/>
                <a:gd name="T105" fmla="*/ 281 h 618"/>
                <a:gd name="T106" fmla="*/ 162 w 538"/>
                <a:gd name="T107" fmla="*/ 259 h 618"/>
                <a:gd name="T108" fmla="*/ 150 w 538"/>
                <a:gd name="T109" fmla="*/ 215 h 618"/>
                <a:gd name="T110" fmla="*/ 128 w 538"/>
                <a:gd name="T111" fmla="*/ 195 h 618"/>
                <a:gd name="T112" fmla="*/ 90 w 538"/>
                <a:gd name="T113" fmla="*/ 167 h 618"/>
                <a:gd name="T114" fmla="*/ 51 w 538"/>
                <a:gd name="T115" fmla="*/ 19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8" h="618">
                  <a:moveTo>
                    <a:pt x="27" y="196"/>
                  </a:moveTo>
                  <a:lnTo>
                    <a:pt x="29" y="191"/>
                  </a:lnTo>
                  <a:lnTo>
                    <a:pt x="39" y="178"/>
                  </a:lnTo>
                  <a:lnTo>
                    <a:pt x="38" y="168"/>
                  </a:lnTo>
                  <a:lnTo>
                    <a:pt x="17" y="168"/>
                  </a:lnTo>
                  <a:lnTo>
                    <a:pt x="8" y="161"/>
                  </a:lnTo>
                  <a:lnTo>
                    <a:pt x="6" y="148"/>
                  </a:lnTo>
                  <a:lnTo>
                    <a:pt x="11" y="141"/>
                  </a:lnTo>
                  <a:lnTo>
                    <a:pt x="9" y="130"/>
                  </a:lnTo>
                  <a:lnTo>
                    <a:pt x="0" y="128"/>
                  </a:lnTo>
                  <a:lnTo>
                    <a:pt x="0" y="118"/>
                  </a:lnTo>
                  <a:lnTo>
                    <a:pt x="17" y="107"/>
                  </a:lnTo>
                  <a:lnTo>
                    <a:pt x="21" y="96"/>
                  </a:lnTo>
                  <a:lnTo>
                    <a:pt x="11" y="85"/>
                  </a:lnTo>
                  <a:lnTo>
                    <a:pt x="10" y="72"/>
                  </a:lnTo>
                  <a:lnTo>
                    <a:pt x="19" y="68"/>
                  </a:lnTo>
                  <a:lnTo>
                    <a:pt x="22" y="56"/>
                  </a:lnTo>
                  <a:lnTo>
                    <a:pt x="29" y="62"/>
                  </a:lnTo>
                  <a:lnTo>
                    <a:pt x="40" y="56"/>
                  </a:lnTo>
                  <a:lnTo>
                    <a:pt x="48" y="54"/>
                  </a:lnTo>
                  <a:lnTo>
                    <a:pt x="51" y="59"/>
                  </a:lnTo>
                  <a:lnTo>
                    <a:pt x="66" y="57"/>
                  </a:lnTo>
                  <a:lnTo>
                    <a:pt x="76" y="56"/>
                  </a:lnTo>
                  <a:lnTo>
                    <a:pt x="78" y="43"/>
                  </a:lnTo>
                  <a:lnTo>
                    <a:pt x="77" y="34"/>
                  </a:lnTo>
                  <a:lnTo>
                    <a:pt x="88" y="27"/>
                  </a:lnTo>
                  <a:lnTo>
                    <a:pt x="99" y="28"/>
                  </a:lnTo>
                  <a:lnTo>
                    <a:pt x="94" y="44"/>
                  </a:lnTo>
                  <a:lnTo>
                    <a:pt x="102" y="50"/>
                  </a:lnTo>
                  <a:lnTo>
                    <a:pt x="106" y="48"/>
                  </a:lnTo>
                  <a:lnTo>
                    <a:pt x="104" y="64"/>
                  </a:lnTo>
                  <a:lnTo>
                    <a:pt x="112" y="62"/>
                  </a:lnTo>
                  <a:lnTo>
                    <a:pt x="113" y="43"/>
                  </a:lnTo>
                  <a:lnTo>
                    <a:pt x="122" y="39"/>
                  </a:lnTo>
                  <a:lnTo>
                    <a:pt x="131" y="27"/>
                  </a:lnTo>
                  <a:lnTo>
                    <a:pt x="138" y="27"/>
                  </a:lnTo>
                  <a:lnTo>
                    <a:pt x="142" y="38"/>
                  </a:lnTo>
                  <a:lnTo>
                    <a:pt x="159" y="34"/>
                  </a:lnTo>
                  <a:lnTo>
                    <a:pt x="161" y="44"/>
                  </a:lnTo>
                  <a:lnTo>
                    <a:pt x="168" y="44"/>
                  </a:lnTo>
                  <a:lnTo>
                    <a:pt x="172" y="26"/>
                  </a:lnTo>
                  <a:lnTo>
                    <a:pt x="179" y="26"/>
                  </a:lnTo>
                  <a:lnTo>
                    <a:pt x="183" y="31"/>
                  </a:lnTo>
                  <a:lnTo>
                    <a:pt x="190" y="25"/>
                  </a:lnTo>
                  <a:lnTo>
                    <a:pt x="184" y="16"/>
                  </a:lnTo>
                  <a:lnTo>
                    <a:pt x="185" y="10"/>
                  </a:lnTo>
                  <a:lnTo>
                    <a:pt x="206" y="13"/>
                  </a:lnTo>
                  <a:lnTo>
                    <a:pt x="214" y="9"/>
                  </a:lnTo>
                  <a:lnTo>
                    <a:pt x="235" y="10"/>
                  </a:lnTo>
                  <a:lnTo>
                    <a:pt x="246" y="3"/>
                  </a:lnTo>
                  <a:lnTo>
                    <a:pt x="259" y="0"/>
                  </a:lnTo>
                  <a:lnTo>
                    <a:pt x="260" y="15"/>
                  </a:lnTo>
                  <a:lnTo>
                    <a:pt x="272" y="31"/>
                  </a:lnTo>
                  <a:lnTo>
                    <a:pt x="283" y="32"/>
                  </a:lnTo>
                  <a:lnTo>
                    <a:pt x="294" y="30"/>
                  </a:lnTo>
                  <a:lnTo>
                    <a:pt x="302" y="32"/>
                  </a:lnTo>
                  <a:lnTo>
                    <a:pt x="305" y="38"/>
                  </a:lnTo>
                  <a:lnTo>
                    <a:pt x="316" y="38"/>
                  </a:lnTo>
                  <a:lnTo>
                    <a:pt x="322" y="40"/>
                  </a:lnTo>
                  <a:lnTo>
                    <a:pt x="329" y="49"/>
                  </a:lnTo>
                  <a:lnTo>
                    <a:pt x="315" y="60"/>
                  </a:lnTo>
                  <a:lnTo>
                    <a:pt x="322" y="67"/>
                  </a:lnTo>
                  <a:lnTo>
                    <a:pt x="322" y="79"/>
                  </a:lnTo>
                  <a:lnTo>
                    <a:pt x="319" y="82"/>
                  </a:lnTo>
                  <a:lnTo>
                    <a:pt x="328" y="94"/>
                  </a:lnTo>
                  <a:lnTo>
                    <a:pt x="331" y="100"/>
                  </a:lnTo>
                  <a:lnTo>
                    <a:pt x="326" y="102"/>
                  </a:lnTo>
                  <a:lnTo>
                    <a:pt x="326" y="102"/>
                  </a:lnTo>
                  <a:lnTo>
                    <a:pt x="322" y="99"/>
                  </a:lnTo>
                  <a:lnTo>
                    <a:pt x="299" y="96"/>
                  </a:lnTo>
                  <a:lnTo>
                    <a:pt x="294" y="106"/>
                  </a:lnTo>
                  <a:lnTo>
                    <a:pt x="283" y="107"/>
                  </a:lnTo>
                  <a:lnTo>
                    <a:pt x="272" y="119"/>
                  </a:lnTo>
                  <a:lnTo>
                    <a:pt x="265" y="113"/>
                  </a:lnTo>
                  <a:lnTo>
                    <a:pt x="257" y="113"/>
                  </a:lnTo>
                  <a:lnTo>
                    <a:pt x="251" y="121"/>
                  </a:lnTo>
                  <a:lnTo>
                    <a:pt x="260" y="133"/>
                  </a:lnTo>
                  <a:lnTo>
                    <a:pt x="266" y="146"/>
                  </a:lnTo>
                  <a:lnTo>
                    <a:pt x="260" y="158"/>
                  </a:lnTo>
                  <a:lnTo>
                    <a:pt x="252" y="158"/>
                  </a:lnTo>
                  <a:lnTo>
                    <a:pt x="252" y="195"/>
                  </a:lnTo>
                  <a:lnTo>
                    <a:pt x="283" y="224"/>
                  </a:lnTo>
                  <a:lnTo>
                    <a:pt x="304" y="243"/>
                  </a:lnTo>
                  <a:lnTo>
                    <a:pt x="317" y="269"/>
                  </a:lnTo>
                  <a:lnTo>
                    <a:pt x="321" y="303"/>
                  </a:lnTo>
                  <a:lnTo>
                    <a:pt x="348" y="334"/>
                  </a:lnTo>
                  <a:lnTo>
                    <a:pt x="372" y="352"/>
                  </a:lnTo>
                  <a:lnTo>
                    <a:pt x="399" y="355"/>
                  </a:lnTo>
                  <a:lnTo>
                    <a:pt x="424" y="357"/>
                  </a:lnTo>
                  <a:lnTo>
                    <a:pt x="425" y="374"/>
                  </a:lnTo>
                  <a:lnTo>
                    <a:pt x="418" y="374"/>
                  </a:lnTo>
                  <a:lnTo>
                    <a:pt x="413" y="379"/>
                  </a:lnTo>
                  <a:lnTo>
                    <a:pt x="428" y="397"/>
                  </a:lnTo>
                  <a:lnTo>
                    <a:pt x="455" y="403"/>
                  </a:lnTo>
                  <a:lnTo>
                    <a:pt x="472" y="413"/>
                  </a:lnTo>
                  <a:lnTo>
                    <a:pt x="490" y="429"/>
                  </a:lnTo>
                  <a:lnTo>
                    <a:pt x="510" y="435"/>
                  </a:lnTo>
                  <a:lnTo>
                    <a:pt x="532" y="454"/>
                  </a:lnTo>
                  <a:lnTo>
                    <a:pt x="538" y="470"/>
                  </a:lnTo>
                  <a:lnTo>
                    <a:pt x="535" y="480"/>
                  </a:lnTo>
                  <a:lnTo>
                    <a:pt x="531" y="493"/>
                  </a:lnTo>
                  <a:lnTo>
                    <a:pt x="520" y="489"/>
                  </a:lnTo>
                  <a:lnTo>
                    <a:pt x="514" y="477"/>
                  </a:lnTo>
                  <a:lnTo>
                    <a:pt x="501" y="469"/>
                  </a:lnTo>
                  <a:lnTo>
                    <a:pt x="490" y="465"/>
                  </a:lnTo>
                  <a:lnTo>
                    <a:pt x="472" y="449"/>
                  </a:lnTo>
                  <a:lnTo>
                    <a:pt x="451" y="472"/>
                  </a:lnTo>
                  <a:lnTo>
                    <a:pt x="450" y="486"/>
                  </a:lnTo>
                  <a:lnTo>
                    <a:pt x="441" y="504"/>
                  </a:lnTo>
                  <a:lnTo>
                    <a:pt x="459" y="509"/>
                  </a:lnTo>
                  <a:lnTo>
                    <a:pt x="473" y="517"/>
                  </a:lnTo>
                  <a:lnTo>
                    <a:pt x="469" y="523"/>
                  </a:lnTo>
                  <a:lnTo>
                    <a:pt x="475" y="537"/>
                  </a:lnTo>
                  <a:lnTo>
                    <a:pt x="468" y="551"/>
                  </a:lnTo>
                  <a:lnTo>
                    <a:pt x="453" y="550"/>
                  </a:lnTo>
                  <a:lnTo>
                    <a:pt x="440" y="566"/>
                  </a:lnTo>
                  <a:lnTo>
                    <a:pt x="439" y="588"/>
                  </a:lnTo>
                  <a:lnTo>
                    <a:pt x="431" y="589"/>
                  </a:lnTo>
                  <a:lnTo>
                    <a:pt x="424" y="607"/>
                  </a:lnTo>
                  <a:lnTo>
                    <a:pt x="410" y="618"/>
                  </a:lnTo>
                  <a:lnTo>
                    <a:pt x="390" y="618"/>
                  </a:lnTo>
                  <a:lnTo>
                    <a:pt x="385" y="610"/>
                  </a:lnTo>
                  <a:lnTo>
                    <a:pt x="389" y="600"/>
                  </a:lnTo>
                  <a:lnTo>
                    <a:pt x="397" y="593"/>
                  </a:lnTo>
                  <a:lnTo>
                    <a:pt x="401" y="583"/>
                  </a:lnTo>
                  <a:lnTo>
                    <a:pt x="402" y="570"/>
                  </a:lnTo>
                  <a:lnTo>
                    <a:pt x="413" y="566"/>
                  </a:lnTo>
                  <a:lnTo>
                    <a:pt x="421" y="559"/>
                  </a:lnTo>
                  <a:lnTo>
                    <a:pt x="417" y="548"/>
                  </a:lnTo>
                  <a:lnTo>
                    <a:pt x="416" y="534"/>
                  </a:lnTo>
                  <a:lnTo>
                    <a:pt x="410" y="523"/>
                  </a:lnTo>
                  <a:lnTo>
                    <a:pt x="406" y="510"/>
                  </a:lnTo>
                  <a:lnTo>
                    <a:pt x="401" y="494"/>
                  </a:lnTo>
                  <a:lnTo>
                    <a:pt x="393" y="476"/>
                  </a:lnTo>
                  <a:lnTo>
                    <a:pt x="378" y="477"/>
                  </a:lnTo>
                  <a:lnTo>
                    <a:pt x="360" y="469"/>
                  </a:lnTo>
                  <a:lnTo>
                    <a:pt x="357" y="462"/>
                  </a:lnTo>
                  <a:lnTo>
                    <a:pt x="361" y="457"/>
                  </a:lnTo>
                  <a:lnTo>
                    <a:pt x="360" y="449"/>
                  </a:lnTo>
                  <a:lnTo>
                    <a:pt x="348" y="440"/>
                  </a:lnTo>
                  <a:lnTo>
                    <a:pt x="338" y="441"/>
                  </a:lnTo>
                  <a:lnTo>
                    <a:pt x="337" y="431"/>
                  </a:lnTo>
                  <a:lnTo>
                    <a:pt x="314" y="411"/>
                  </a:lnTo>
                  <a:lnTo>
                    <a:pt x="309" y="400"/>
                  </a:lnTo>
                  <a:lnTo>
                    <a:pt x="299" y="398"/>
                  </a:lnTo>
                  <a:lnTo>
                    <a:pt x="289" y="395"/>
                  </a:lnTo>
                  <a:lnTo>
                    <a:pt x="275" y="398"/>
                  </a:lnTo>
                  <a:lnTo>
                    <a:pt x="259" y="378"/>
                  </a:lnTo>
                  <a:lnTo>
                    <a:pt x="251" y="379"/>
                  </a:lnTo>
                  <a:lnTo>
                    <a:pt x="244" y="367"/>
                  </a:lnTo>
                  <a:lnTo>
                    <a:pt x="232" y="355"/>
                  </a:lnTo>
                  <a:lnTo>
                    <a:pt x="223" y="343"/>
                  </a:lnTo>
                  <a:lnTo>
                    <a:pt x="208" y="329"/>
                  </a:lnTo>
                  <a:lnTo>
                    <a:pt x="207" y="318"/>
                  </a:lnTo>
                  <a:lnTo>
                    <a:pt x="203" y="311"/>
                  </a:lnTo>
                  <a:lnTo>
                    <a:pt x="184" y="311"/>
                  </a:lnTo>
                  <a:lnTo>
                    <a:pt x="184" y="295"/>
                  </a:lnTo>
                  <a:lnTo>
                    <a:pt x="175" y="289"/>
                  </a:lnTo>
                  <a:lnTo>
                    <a:pt x="174" y="281"/>
                  </a:lnTo>
                  <a:lnTo>
                    <a:pt x="162" y="278"/>
                  </a:lnTo>
                  <a:lnTo>
                    <a:pt x="159" y="272"/>
                  </a:lnTo>
                  <a:lnTo>
                    <a:pt x="162" y="259"/>
                  </a:lnTo>
                  <a:lnTo>
                    <a:pt x="152" y="246"/>
                  </a:lnTo>
                  <a:lnTo>
                    <a:pt x="148" y="227"/>
                  </a:lnTo>
                  <a:lnTo>
                    <a:pt x="150" y="215"/>
                  </a:lnTo>
                  <a:lnTo>
                    <a:pt x="148" y="204"/>
                  </a:lnTo>
                  <a:lnTo>
                    <a:pt x="139" y="195"/>
                  </a:lnTo>
                  <a:lnTo>
                    <a:pt x="128" y="195"/>
                  </a:lnTo>
                  <a:lnTo>
                    <a:pt x="118" y="185"/>
                  </a:lnTo>
                  <a:lnTo>
                    <a:pt x="101" y="176"/>
                  </a:lnTo>
                  <a:lnTo>
                    <a:pt x="90" y="167"/>
                  </a:lnTo>
                  <a:lnTo>
                    <a:pt x="79" y="174"/>
                  </a:lnTo>
                  <a:lnTo>
                    <a:pt x="68" y="176"/>
                  </a:lnTo>
                  <a:lnTo>
                    <a:pt x="51" y="196"/>
                  </a:lnTo>
                  <a:lnTo>
                    <a:pt x="31" y="197"/>
                  </a:lnTo>
                  <a:lnTo>
                    <a:pt x="27" y="196"/>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157">
              <a:extLst>
                <a:ext uri="{FF2B5EF4-FFF2-40B4-BE49-F238E27FC236}">
                  <a16:creationId xmlns:a16="http://schemas.microsoft.com/office/drawing/2014/main" id="{C5BB2A97-77B8-4485-8FCD-03C3796D558D}"/>
                </a:ext>
              </a:extLst>
            </p:cNvPr>
            <p:cNvSpPr>
              <a:spLocks/>
            </p:cNvSpPr>
            <p:nvPr/>
          </p:nvSpPr>
          <p:spPr bwMode="auto">
            <a:xfrm>
              <a:off x="4736514" y="5262666"/>
              <a:ext cx="272795" cy="175368"/>
            </a:xfrm>
            <a:custGeom>
              <a:avLst/>
              <a:gdLst>
                <a:gd name="T0" fmla="*/ 162 w 168"/>
                <a:gd name="T1" fmla="*/ 3 h 108"/>
                <a:gd name="T2" fmla="*/ 168 w 168"/>
                <a:gd name="T3" fmla="*/ 4 h 108"/>
                <a:gd name="T4" fmla="*/ 164 w 168"/>
                <a:gd name="T5" fmla="*/ 19 h 108"/>
                <a:gd name="T6" fmla="*/ 145 w 168"/>
                <a:gd name="T7" fmla="*/ 60 h 108"/>
                <a:gd name="T8" fmla="*/ 149 w 168"/>
                <a:gd name="T9" fmla="*/ 68 h 108"/>
                <a:gd name="T10" fmla="*/ 153 w 168"/>
                <a:gd name="T11" fmla="*/ 84 h 108"/>
                <a:gd name="T12" fmla="*/ 147 w 168"/>
                <a:gd name="T13" fmla="*/ 93 h 108"/>
                <a:gd name="T14" fmla="*/ 147 w 168"/>
                <a:gd name="T15" fmla="*/ 104 h 108"/>
                <a:gd name="T16" fmla="*/ 136 w 168"/>
                <a:gd name="T17" fmla="*/ 108 h 108"/>
                <a:gd name="T18" fmla="*/ 125 w 168"/>
                <a:gd name="T19" fmla="*/ 102 h 108"/>
                <a:gd name="T20" fmla="*/ 100 w 168"/>
                <a:gd name="T21" fmla="*/ 98 h 108"/>
                <a:gd name="T22" fmla="*/ 94 w 168"/>
                <a:gd name="T23" fmla="*/ 84 h 108"/>
                <a:gd name="T24" fmla="*/ 75 w 168"/>
                <a:gd name="T25" fmla="*/ 81 h 108"/>
                <a:gd name="T26" fmla="*/ 41 w 168"/>
                <a:gd name="T27" fmla="*/ 56 h 108"/>
                <a:gd name="T28" fmla="*/ 13 w 168"/>
                <a:gd name="T29" fmla="*/ 42 h 108"/>
                <a:gd name="T30" fmla="*/ 0 w 168"/>
                <a:gd name="T31" fmla="*/ 24 h 108"/>
                <a:gd name="T32" fmla="*/ 13 w 168"/>
                <a:gd name="T33" fmla="*/ 11 h 108"/>
                <a:gd name="T34" fmla="*/ 22 w 168"/>
                <a:gd name="T35" fmla="*/ 0 h 108"/>
                <a:gd name="T36" fmla="*/ 27 w 168"/>
                <a:gd name="T37" fmla="*/ 7 h 108"/>
                <a:gd name="T38" fmla="*/ 50 w 168"/>
                <a:gd name="T39" fmla="*/ 3 h 108"/>
                <a:gd name="T40" fmla="*/ 66 w 168"/>
                <a:gd name="T41" fmla="*/ 14 h 108"/>
                <a:gd name="T42" fmla="*/ 89 w 168"/>
                <a:gd name="T43" fmla="*/ 17 h 108"/>
                <a:gd name="T44" fmla="*/ 112 w 168"/>
                <a:gd name="T45" fmla="*/ 17 h 108"/>
                <a:gd name="T46" fmla="*/ 139 w 168"/>
                <a:gd name="T47" fmla="*/ 9 h 108"/>
                <a:gd name="T48" fmla="*/ 148 w 168"/>
                <a:gd name="T49" fmla="*/ 13 h 108"/>
                <a:gd name="T50" fmla="*/ 156 w 168"/>
                <a:gd name="T51" fmla="*/ 3 h 108"/>
                <a:gd name="T52" fmla="*/ 162 w 168"/>
                <a:gd name="T5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108">
                  <a:moveTo>
                    <a:pt x="162" y="3"/>
                  </a:moveTo>
                  <a:lnTo>
                    <a:pt x="168" y="4"/>
                  </a:lnTo>
                  <a:lnTo>
                    <a:pt x="164" y="19"/>
                  </a:lnTo>
                  <a:lnTo>
                    <a:pt x="145" y="60"/>
                  </a:lnTo>
                  <a:lnTo>
                    <a:pt x="149" y="68"/>
                  </a:lnTo>
                  <a:lnTo>
                    <a:pt x="153" y="84"/>
                  </a:lnTo>
                  <a:lnTo>
                    <a:pt x="147" y="93"/>
                  </a:lnTo>
                  <a:lnTo>
                    <a:pt x="147" y="104"/>
                  </a:lnTo>
                  <a:lnTo>
                    <a:pt x="136" y="108"/>
                  </a:lnTo>
                  <a:lnTo>
                    <a:pt x="125" y="102"/>
                  </a:lnTo>
                  <a:lnTo>
                    <a:pt x="100" y="98"/>
                  </a:lnTo>
                  <a:lnTo>
                    <a:pt x="94" y="84"/>
                  </a:lnTo>
                  <a:lnTo>
                    <a:pt x="75" y="81"/>
                  </a:lnTo>
                  <a:lnTo>
                    <a:pt x="41" y="56"/>
                  </a:lnTo>
                  <a:lnTo>
                    <a:pt x="13" y="42"/>
                  </a:lnTo>
                  <a:lnTo>
                    <a:pt x="0" y="24"/>
                  </a:lnTo>
                  <a:lnTo>
                    <a:pt x="13" y="11"/>
                  </a:lnTo>
                  <a:lnTo>
                    <a:pt x="22" y="0"/>
                  </a:lnTo>
                  <a:lnTo>
                    <a:pt x="27" y="7"/>
                  </a:lnTo>
                  <a:lnTo>
                    <a:pt x="50" y="3"/>
                  </a:lnTo>
                  <a:lnTo>
                    <a:pt x="66" y="14"/>
                  </a:lnTo>
                  <a:lnTo>
                    <a:pt x="89" y="17"/>
                  </a:lnTo>
                  <a:lnTo>
                    <a:pt x="112" y="17"/>
                  </a:lnTo>
                  <a:lnTo>
                    <a:pt x="139" y="9"/>
                  </a:lnTo>
                  <a:lnTo>
                    <a:pt x="148" y="13"/>
                  </a:lnTo>
                  <a:lnTo>
                    <a:pt x="156" y="3"/>
                  </a:lnTo>
                  <a:lnTo>
                    <a:pt x="162" y="3"/>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158">
              <a:extLst>
                <a:ext uri="{FF2B5EF4-FFF2-40B4-BE49-F238E27FC236}">
                  <a16:creationId xmlns:a16="http://schemas.microsoft.com/office/drawing/2014/main" id="{F38473F7-B2C7-478B-80D7-DD993FBD0DF1}"/>
                </a:ext>
              </a:extLst>
            </p:cNvPr>
            <p:cNvSpPr>
              <a:spLocks/>
            </p:cNvSpPr>
            <p:nvPr/>
          </p:nvSpPr>
          <p:spPr bwMode="auto">
            <a:xfrm>
              <a:off x="4426372" y="4918425"/>
              <a:ext cx="142893" cy="245191"/>
            </a:xfrm>
            <a:custGeom>
              <a:avLst/>
              <a:gdLst>
                <a:gd name="T0" fmla="*/ 55 w 88"/>
                <a:gd name="T1" fmla="*/ 0 h 151"/>
                <a:gd name="T2" fmla="*/ 72 w 88"/>
                <a:gd name="T3" fmla="*/ 1 h 151"/>
                <a:gd name="T4" fmla="*/ 78 w 88"/>
                <a:gd name="T5" fmla="*/ 9 h 151"/>
                <a:gd name="T6" fmla="*/ 83 w 88"/>
                <a:gd name="T7" fmla="*/ 12 h 151"/>
                <a:gd name="T8" fmla="*/ 82 w 88"/>
                <a:gd name="T9" fmla="*/ 24 h 151"/>
                <a:gd name="T10" fmla="*/ 88 w 88"/>
                <a:gd name="T11" fmla="*/ 34 h 151"/>
                <a:gd name="T12" fmla="*/ 84 w 88"/>
                <a:gd name="T13" fmla="*/ 46 h 151"/>
                <a:gd name="T14" fmla="*/ 76 w 88"/>
                <a:gd name="T15" fmla="*/ 60 h 151"/>
                <a:gd name="T16" fmla="*/ 78 w 88"/>
                <a:gd name="T17" fmla="*/ 67 h 151"/>
                <a:gd name="T18" fmla="*/ 79 w 88"/>
                <a:gd name="T19" fmla="*/ 77 h 151"/>
                <a:gd name="T20" fmla="*/ 71 w 88"/>
                <a:gd name="T21" fmla="*/ 101 h 151"/>
                <a:gd name="T22" fmla="*/ 67 w 88"/>
                <a:gd name="T23" fmla="*/ 124 h 151"/>
                <a:gd name="T24" fmla="*/ 61 w 88"/>
                <a:gd name="T25" fmla="*/ 131 h 151"/>
                <a:gd name="T26" fmla="*/ 43 w 88"/>
                <a:gd name="T27" fmla="*/ 129 h 151"/>
                <a:gd name="T28" fmla="*/ 31 w 88"/>
                <a:gd name="T29" fmla="*/ 146 h 151"/>
                <a:gd name="T30" fmla="*/ 16 w 88"/>
                <a:gd name="T31" fmla="*/ 151 h 151"/>
                <a:gd name="T32" fmla="*/ 10 w 88"/>
                <a:gd name="T33" fmla="*/ 129 h 151"/>
                <a:gd name="T34" fmla="*/ 0 w 88"/>
                <a:gd name="T35" fmla="*/ 131 h 151"/>
                <a:gd name="T36" fmla="*/ 9 w 88"/>
                <a:gd name="T37" fmla="*/ 92 h 151"/>
                <a:gd name="T38" fmla="*/ 14 w 88"/>
                <a:gd name="T39" fmla="*/ 73 h 151"/>
                <a:gd name="T40" fmla="*/ 9 w 88"/>
                <a:gd name="T41" fmla="*/ 63 h 151"/>
                <a:gd name="T42" fmla="*/ 14 w 88"/>
                <a:gd name="T43" fmla="*/ 52 h 151"/>
                <a:gd name="T44" fmla="*/ 11 w 88"/>
                <a:gd name="T45" fmla="*/ 40 h 151"/>
                <a:gd name="T46" fmla="*/ 4 w 88"/>
                <a:gd name="T47" fmla="*/ 30 h 151"/>
                <a:gd name="T48" fmla="*/ 5 w 88"/>
                <a:gd name="T49" fmla="*/ 12 h 151"/>
                <a:gd name="T50" fmla="*/ 16 w 88"/>
                <a:gd name="T51" fmla="*/ 17 h 151"/>
                <a:gd name="T52" fmla="*/ 25 w 88"/>
                <a:gd name="T53" fmla="*/ 11 h 151"/>
                <a:gd name="T54" fmla="*/ 37 w 88"/>
                <a:gd name="T55" fmla="*/ 13 h 151"/>
                <a:gd name="T56" fmla="*/ 55 w 88"/>
                <a:gd name="T5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151">
                  <a:moveTo>
                    <a:pt x="55" y="0"/>
                  </a:moveTo>
                  <a:lnTo>
                    <a:pt x="72" y="1"/>
                  </a:lnTo>
                  <a:lnTo>
                    <a:pt x="78" y="9"/>
                  </a:lnTo>
                  <a:lnTo>
                    <a:pt x="83" y="12"/>
                  </a:lnTo>
                  <a:lnTo>
                    <a:pt x="82" y="24"/>
                  </a:lnTo>
                  <a:lnTo>
                    <a:pt x="88" y="34"/>
                  </a:lnTo>
                  <a:lnTo>
                    <a:pt x="84" y="46"/>
                  </a:lnTo>
                  <a:lnTo>
                    <a:pt x="76" y="60"/>
                  </a:lnTo>
                  <a:lnTo>
                    <a:pt x="78" y="67"/>
                  </a:lnTo>
                  <a:lnTo>
                    <a:pt x="79" y="77"/>
                  </a:lnTo>
                  <a:lnTo>
                    <a:pt x="71" y="101"/>
                  </a:lnTo>
                  <a:lnTo>
                    <a:pt x="67" y="124"/>
                  </a:lnTo>
                  <a:lnTo>
                    <a:pt x="61" y="131"/>
                  </a:lnTo>
                  <a:lnTo>
                    <a:pt x="43" y="129"/>
                  </a:lnTo>
                  <a:lnTo>
                    <a:pt x="31" y="146"/>
                  </a:lnTo>
                  <a:lnTo>
                    <a:pt x="16" y="151"/>
                  </a:lnTo>
                  <a:lnTo>
                    <a:pt x="10" y="129"/>
                  </a:lnTo>
                  <a:lnTo>
                    <a:pt x="0" y="131"/>
                  </a:lnTo>
                  <a:lnTo>
                    <a:pt x="9" y="92"/>
                  </a:lnTo>
                  <a:lnTo>
                    <a:pt x="14" y="73"/>
                  </a:lnTo>
                  <a:lnTo>
                    <a:pt x="9" y="63"/>
                  </a:lnTo>
                  <a:lnTo>
                    <a:pt x="14" y="52"/>
                  </a:lnTo>
                  <a:lnTo>
                    <a:pt x="11" y="40"/>
                  </a:lnTo>
                  <a:lnTo>
                    <a:pt x="4" y="30"/>
                  </a:lnTo>
                  <a:lnTo>
                    <a:pt x="5" y="12"/>
                  </a:lnTo>
                  <a:lnTo>
                    <a:pt x="16" y="17"/>
                  </a:lnTo>
                  <a:lnTo>
                    <a:pt x="25" y="11"/>
                  </a:lnTo>
                  <a:lnTo>
                    <a:pt x="37" y="13"/>
                  </a:lnTo>
                  <a:lnTo>
                    <a:pt x="5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159">
              <a:extLst>
                <a:ext uri="{FF2B5EF4-FFF2-40B4-BE49-F238E27FC236}">
                  <a16:creationId xmlns:a16="http://schemas.microsoft.com/office/drawing/2014/main" id="{2A1666E7-9692-4D5A-AFD3-66FDF93ECADB}"/>
                </a:ext>
              </a:extLst>
            </p:cNvPr>
            <p:cNvSpPr>
              <a:spLocks/>
            </p:cNvSpPr>
            <p:nvPr/>
          </p:nvSpPr>
          <p:spPr bwMode="auto">
            <a:xfrm>
              <a:off x="4616355" y="4757671"/>
              <a:ext cx="27605" cy="21110"/>
            </a:xfrm>
            <a:custGeom>
              <a:avLst/>
              <a:gdLst>
                <a:gd name="T0" fmla="*/ 12 w 17"/>
                <a:gd name="T1" fmla="*/ 0 h 13"/>
                <a:gd name="T2" fmla="*/ 17 w 17"/>
                <a:gd name="T3" fmla="*/ 9 h 13"/>
                <a:gd name="T4" fmla="*/ 12 w 17"/>
                <a:gd name="T5" fmla="*/ 13 h 13"/>
                <a:gd name="T6" fmla="*/ 0 w 17"/>
                <a:gd name="T7" fmla="*/ 7 h 13"/>
                <a:gd name="T8" fmla="*/ 4 w 17"/>
                <a:gd name="T9" fmla="*/ 0 h 13"/>
                <a:gd name="T10" fmla="*/ 12 w 17"/>
                <a:gd name="T11" fmla="*/ 0 h 13"/>
              </a:gdLst>
              <a:ahLst/>
              <a:cxnLst>
                <a:cxn ang="0">
                  <a:pos x="T0" y="T1"/>
                </a:cxn>
                <a:cxn ang="0">
                  <a:pos x="T2" y="T3"/>
                </a:cxn>
                <a:cxn ang="0">
                  <a:pos x="T4" y="T5"/>
                </a:cxn>
                <a:cxn ang="0">
                  <a:pos x="T6" y="T7"/>
                </a:cxn>
                <a:cxn ang="0">
                  <a:pos x="T8" y="T9"/>
                </a:cxn>
                <a:cxn ang="0">
                  <a:pos x="T10" y="T11"/>
                </a:cxn>
              </a:cxnLst>
              <a:rect l="0" t="0" r="r" b="b"/>
              <a:pathLst>
                <a:path w="17" h="13">
                  <a:moveTo>
                    <a:pt x="12" y="0"/>
                  </a:moveTo>
                  <a:lnTo>
                    <a:pt x="17" y="9"/>
                  </a:lnTo>
                  <a:lnTo>
                    <a:pt x="12" y="13"/>
                  </a:lnTo>
                  <a:lnTo>
                    <a:pt x="0" y="7"/>
                  </a:lnTo>
                  <a:lnTo>
                    <a:pt x="4" y="0"/>
                  </a:lnTo>
                  <a:lnTo>
                    <a:pt x="12"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160">
              <a:extLst>
                <a:ext uri="{FF2B5EF4-FFF2-40B4-BE49-F238E27FC236}">
                  <a16:creationId xmlns:a16="http://schemas.microsoft.com/office/drawing/2014/main" id="{1BE69967-7972-427E-B2F5-08DD870A70D3}"/>
                </a:ext>
              </a:extLst>
            </p:cNvPr>
            <p:cNvSpPr>
              <a:spLocks/>
            </p:cNvSpPr>
            <p:nvPr/>
          </p:nvSpPr>
          <p:spPr bwMode="auto">
            <a:xfrm>
              <a:off x="4436115" y="4902187"/>
              <a:ext cx="16238" cy="21110"/>
            </a:xfrm>
            <a:custGeom>
              <a:avLst/>
              <a:gdLst>
                <a:gd name="T0" fmla="*/ 10 w 10"/>
                <a:gd name="T1" fmla="*/ 0 h 13"/>
                <a:gd name="T2" fmla="*/ 10 w 10"/>
                <a:gd name="T3" fmla="*/ 8 h 13"/>
                <a:gd name="T4" fmla="*/ 3 w 10"/>
                <a:gd name="T5" fmla="*/ 13 h 13"/>
                <a:gd name="T6" fmla="*/ 0 w 10"/>
                <a:gd name="T7" fmla="*/ 2 h 13"/>
                <a:gd name="T8" fmla="*/ 10 w 10"/>
                <a:gd name="T9" fmla="*/ 0 h 13"/>
              </a:gdLst>
              <a:ahLst/>
              <a:cxnLst>
                <a:cxn ang="0">
                  <a:pos x="T0" y="T1"/>
                </a:cxn>
                <a:cxn ang="0">
                  <a:pos x="T2" y="T3"/>
                </a:cxn>
                <a:cxn ang="0">
                  <a:pos x="T4" y="T5"/>
                </a:cxn>
                <a:cxn ang="0">
                  <a:pos x="T6" y="T7"/>
                </a:cxn>
                <a:cxn ang="0">
                  <a:pos x="T8" y="T9"/>
                </a:cxn>
              </a:cxnLst>
              <a:rect l="0" t="0" r="r" b="b"/>
              <a:pathLst>
                <a:path w="10" h="13">
                  <a:moveTo>
                    <a:pt x="10" y="0"/>
                  </a:moveTo>
                  <a:lnTo>
                    <a:pt x="10" y="8"/>
                  </a:lnTo>
                  <a:lnTo>
                    <a:pt x="3" y="13"/>
                  </a:lnTo>
                  <a:lnTo>
                    <a:pt x="0" y="2"/>
                  </a:lnTo>
                  <a:lnTo>
                    <a:pt x="10"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161">
              <a:extLst>
                <a:ext uri="{FF2B5EF4-FFF2-40B4-BE49-F238E27FC236}">
                  <a16:creationId xmlns:a16="http://schemas.microsoft.com/office/drawing/2014/main" id="{DA347327-5E2B-4737-B004-E91424F72E30}"/>
                </a:ext>
              </a:extLst>
            </p:cNvPr>
            <p:cNvSpPr>
              <a:spLocks/>
            </p:cNvSpPr>
            <p:nvPr/>
          </p:nvSpPr>
          <p:spPr bwMode="auto">
            <a:xfrm>
              <a:off x="4398768" y="5110031"/>
              <a:ext cx="16238" cy="21110"/>
            </a:xfrm>
            <a:custGeom>
              <a:avLst/>
              <a:gdLst>
                <a:gd name="T0" fmla="*/ 10 w 10"/>
                <a:gd name="T1" fmla="*/ 0 h 13"/>
                <a:gd name="T2" fmla="*/ 10 w 10"/>
                <a:gd name="T3" fmla="*/ 6 h 13"/>
                <a:gd name="T4" fmla="*/ 4 w 10"/>
                <a:gd name="T5" fmla="*/ 13 h 13"/>
                <a:gd name="T6" fmla="*/ 0 w 10"/>
                <a:gd name="T7" fmla="*/ 6 h 13"/>
                <a:gd name="T8" fmla="*/ 10 w 10"/>
                <a:gd name="T9" fmla="*/ 0 h 13"/>
              </a:gdLst>
              <a:ahLst/>
              <a:cxnLst>
                <a:cxn ang="0">
                  <a:pos x="T0" y="T1"/>
                </a:cxn>
                <a:cxn ang="0">
                  <a:pos x="T2" y="T3"/>
                </a:cxn>
                <a:cxn ang="0">
                  <a:pos x="T4" y="T5"/>
                </a:cxn>
                <a:cxn ang="0">
                  <a:pos x="T6" y="T7"/>
                </a:cxn>
                <a:cxn ang="0">
                  <a:pos x="T8" y="T9"/>
                </a:cxn>
              </a:cxnLst>
              <a:rect l="0" t="0" r="r" b="b"/>
              <a:pathLst>
                <a:path w="10" h="13">
                  <a:moveTo>
                    <a:pt x="10" y="0"/>
                  </a:moveTo>
                  <a:lnTo>
                    <a:pt x="10" y="6"/>
                  </a:lnTo>
                  <a:lnTo>
                    <a:pt x="4" y="13"/>
                  </a:lnTo>
                  <a:lnTo>
                    <a:pt x="0" y="6"/>
                  </a:lnTo>
                  <a:lnTo>
                    <a:pt x="10"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162">
              <a:extLst>
                <a:ext uri="{FF2B5EF4-FFF2-40B4-BE49-F238E27FC236}">
                  <a16:creationId xmlns:a16="http://schemas.microsoft.com/office/drawing/2014/main" id="{D533AD21-5B71-4A8B-B61B-B5FF6BDF2E60}"/>
                </a:ext>
              </a:extLst>
            </p:cNvPr>
            <p:cNvSpPr>
              <a:spLocks/>
            </p:cNvSpPr>
            <p:nvPr/>
          </p:nvSpPr>
          <p:spPr bwMode="auto">
            <a:xfrm>
              <a:off x="4421501" y="5139259"/>
              <a:ext cx="11367" cy="16238"/>
            </a:xfrm>
            <a:custGeom>
              <a:avLst/>
              <a:gdLst>
                <a:gd name="T0" fmla="*/ 1 w 7"/>
                <a:gd name="T1" fmla="*/ 0 h 10"/>
                <a:gd name="T2" fmla="*/ 7 w 7"/>
                <a:gd name="T3" fmla="*/ 1 h 10"/>
                <a:gd name="T4" fmla="*/ 6 w 7"/>
                <a:gd name="T5" fmla="*/ 10 h 10"/>
                <a:gd name="T6" fmla="*/ 0 w 7"/>
                <a:gd name="T7" fmla="*/ 10 h 10"/>
                <a:gd name="T8" fmla="*/ 1 w 7"/>
                <a:gd name="T9" fmla="*/ 0 h 10"/>
              </a:gdLst>
              <a:ahLst/>
              <a:cxnLst>
                <a:cxn ang="0">
                  <a:pos x="T0" y="T1"/>
                </a:cxn>
                <a:cxn ang="0">
                  <a:pos x="T2" y="T3"/>
                </a:cxn>
                <a:cxn ang="0">
                  <a:pos x="T4" y="T5"/>
                </a:cxn>
                <a:cxn ang="0">
                  <a:pos x="T6" y="T7"/>
                </a:cxn>
                <a:cxn ang="0">
                  <a:pos x="T8" y="T9"/>
                </a:cxn>
              </a:cxnLst>
              <a:rect l="0" t="0" r="r" b="b"/>
              <a:pathLst>
                <a:path w="7" h="10">
                  <a:moveTo>
                    <a:pt x="1" y="0"/>
                  </a:moveTo>
                  <a:lnTo>
                    <a:pt x="7" y="1"/>
                  </a:lnTo>
                  <a:lnTo>
                    <a:pt x="6" y="10"/>
                  </a:lnTo>
                  <a:lnTo>
                    <a:pt x="0" y="10"/>
                  </a:lnTo>
                  <a:lnTo>
                    <a:pt x="1"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163">
              <a:extLst>
                <a:ext uri="{FF2B5EF4-FFF2-40B4-BE49-F238E27FC236}">
                  <a16:creationId xmlns:a16="http://schemas.microsoft.com/office/drawing/2014/main" id="{F652D5A6-A62C-4E25-A594-1818D1C46651}"/>
                </a:ext>
              </a:extLst>
            </p:cNvPr>
            <p:cNvSpPr>
              <a:spLocks/>
            </p:cNvSpPr>
            <p:nvPr/>
          </p:nvSpPr>
          <p:spPr bwMode="auto">
            <a:xfrm>
              <a:off x="4686177" y="5395816"/>
              <a:ext cx="21110" cy="27605"/>
            </a:xfrm>
            <a:custGeom>
              <a:avLst/>
              <a:gdLst>
                <a:gd name="T0" fmla="*/ 6 w 13"/>
                <a:gd name="T1" fmla="*/ 0 h 17"/>
                <a:gd name="T2" fmla="*/ 8 w 13"/>
                <a:gd name="T3" fmla="*/ 8 h 17"/>
                <a:gd name="T4" fmla="*/ 13 w 13"/>
                <a:gd name="T5" fmla="*/ 11 h 17"/>
                <a:gd name="T6" fmla="*/ 10 w 13"/>
                <a:gd name="T7" fmla="*/ 17 h 17"/>
                <a:gd name="T8" fmla="*/ 2 w 13"/>
                <a:gd name="T9" fmla="*/ 14 h 17"/>
                <a:gd name="T10" fmla="*/ 0 w 13"/>
                <a:gd name="T11" fmla="*/ 5 h 17"/>
                <a:gd name="T12" fmla="*/ 6 w 1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6" y="0"/>
                  </a:moveTo>
                  <a:lnTo>
                    <a:pt x="8" y="8"/>
                  </a:lnTo>
                  <a:lnTo>
                    <a:pt x="13" y="11"/>
                  </a:lnTo>
                  <a:lnTo>
                    <a:pt x="10" y="17"/>
                  </a:lnTo>
                  <a:lnTo>
                    <a:pt x="2" y="14"/>
                  </a:lnTo>
                  <a:lnTo>
                    <a:pt x="0" y="5"/>
                  </a:lnTo>
                  <a:lnTo>
                    <a:pt x="6"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164">
              <a:extLst>
                <a:ext uri="{FF2B5EF4-FFF2-40B4-BE49-F238E27FC236}">
                  <a16:creationId xmlns:a16="http://schemas.microsoft.com/office/drawing/2014/main" id="{85AFD86A-ABA4-40D2-BC61-DA5D20095F75}"/>
                </a:ext>
              </a:extLst>
            </p:cNvPr>
            <p:cNvSpPr>
              <a:spLocks/>
            </p:cNvSpPr>
            <p:nvPr/>
          </p:nvSpPr>
          <p:spPr bwMode="auto">
            <a:xfrm>
              <a:off x="4663444" y="3189101"/>
              <a:ext cx="188358" cy="297152"/>
            </a:xfrm>
            <a:custGeom>
              <a:avLst/>
              <a:gdLst>
                <a:gd name="T0" fmla="*/ 49 w 116"/>
                <a:gd name="T1" fmla="*/ 182 h 183"/>
                <a:gd name="T2" fmla="*/ 54 w 116"/>
                <a:gd name="T3" fmla="*/ 160 h 183"/>
                <a:gd name="T4" fmla="*/ 52 w 116"/>
                <a:gd name="T5" fmla="*/ 137 h 183"/>
                <a:gd name="T6" fmla="*/ 62 w 116"/>
                <a:gd name="T7" fmla="*/ 131 h 183"/>
                <a:gd name="T8" fmla="*/ 79 w 116"/>
                <a:gd name="T9" fmla="*/ 117 h 183"/>
                <a:gd name="T10" fmla="*/ 84 w 116"/>
                <a:gd name="T11" fmla="*/ 110 h 183"/>
                <a:gd name="T12" fmla="*/ 83 w 116"/>
                <a:gd name="T13" fmla="*/ 99 h 183"/>
                <a:gd name="T14" fmla="*/ 88 w 116"/>
                <a:gd name="T15" fmla="*/ 96 h 183"/>
                <a:gd name="T16" fmla="*/ 95 w 116"/>
                <a:gd name="T17" fmla="*/ 103 h 183"/>
                <a:gd name="T18" fmla="*/ 103 w 116"/>
                <a:gd name="T19" fmla="*/ 104 h 183"/>
                <a:gd name="T20" fmla="*/ 108 w 116"/>
                <a:gd name="T21" fmla="*/ 87 h 183"/>
                <a:gd name="T22" fmla="*/ 91 w 116"/>
                <a:gd name="T23" fmla="*/ 77 h 183"/>
                <a:gd name="T24" fmla="*/ 91 w 116"/>
                <a:gd name="T25" fmla="*/ 53 h 183"/>
                <a:gd name="T26" fmla="*/ 77 w 116"/>
                <a:gd name="T27" fmla="*/ 48 h 183"/>
                <a:gd name="T28" fmla="*/ 58 w 116"/>
                <a:gd name="T29" fmla="*/ 52 h 183"/>
                <a:gd name="T30" fmla="*/ 54 w 116"/>
                <a:gd name="T31" fmla="*/ 56 h 183"/>
                <a:gd name="T32" fmla="*/ 54 w 116"/>
                <a:gd name="T33" fmla="*/ 69 h 183"/>
                <a:gd name="T34" fmla="*/ 48 w 116"/>
                <a:gd name="T35" fmla="*/ 69 h 183"/>
                <a:gd name="T36" fmla="*/ 41 w 116"/>
                <a:gd name="T37" fmla="*/ 56 h 183"/>
                <a:gd name="T38" fmla="*/ 37 w 116"/>
                <a:gd name="T39" fmla="*/ 56 h 183"/>
                <a:gd name="T40" fmla="*/ 31 w 116"/>
                <a:gd name="T41" fmla="*/ 77 h 183"/>
                <a:gd name="T42" fmla="*/ 24 w 116"/>
                <a:gd name="T43" fmla="*/ 71 h 183"/>
                <a:gd name="T44" fmla="*/ 29 w 116"/>
                <a:gd name="T45" fmla="*/ 51 h 183"/>
                <a:gd name="T46" fmla="*/ 48 w 116"/>
                <a:gd name="T47" fmla="*/ 42 h 183"/>
                <a:gd name="T48" fmla="*/ 73 w 116"/>
                <a:gd name="T49" fmla="*/ 40 h 183"/>
                <a:gd name="T50" fmla="*/ 97 w 116"/>
                <a:gd name="T51" fmla="*/ 46 h 183"/>
                <a:gd name="T52" fmla="*/ 109 w 116"/>
                <a:gd name="T53" fmla="*/ 31 h 183"/>
                <a:gd name="T54" fmla="*/ 106 w 116"/>
                <a:gd name="T55" fmla="*/ 11 h 183"/>
                <a:gd name="T56" fmla="*/ 116 w 116"/>
                <a:gd name="T57" fmla="*/ 7 h 183"/>
                <a:gd name="T58" fmla="*/ 114 w 116"/>
                <a:gd name="T59" fmla="*/ 0 h 183"/>
                <a:gd name="T60" fmla="*/ 90 w 116"/>
                <a:gd name="T61" fmla="*/ 7 h 183"/>
                <a:gd name="T62" fmla="*/ 80 w 116"/>
                <a:gd name="T63" fmla="*/ 9 h 183"/>
                <a:gd name="T64" fmla="*/ 72 w 116"/>
                <a:gd name="T65" fmla="*/ 24 h 183"/>
                <a:gd name="T66" fmla="*/ 56 w 116"/>
                <a:gd name="T67" fmla="*/ 29 h 183"/>
                <a:gd name="T68" fmla="*/ 41 w 116"/>
                <a:gd name="T69" fmla="*/ 33 h 183"/>
                <a:gd name="T70" fmla="*/ 17 w 116"/>
                <a:gd name="T71" fmla="*/ 48 h 183"/>
                <a:gd name="T72" fmla="*/ 11 w 116"/>
                <a:gd name="T73" fmla="*/ 67 h 183"/>
                <a:gd name="T74" fmla="*/ 6 w 116"/>
                <a:gd name="T75" fmla="*/ 90 h 183"/>
                <a:gd name="T76" fmla="*/ 6 w 116"/>
                <a:gd name="T77" fmla="*/ 100 h 183"/>
                <a:gd name="T78" fmla="*/ 11 w 116"/>
                <a:gd name="T79" fmla="*/ 105 h 183"/>
                <a:gd name="T80" fmla="*/ 10 w 116"/>
                <a:gd name="T81" fmla="*/ 113 h 183"/>
                <a:gd name="T82" fmla="*/ 0 w 116"/>
                <a:gd name="T83" fmla="*/ 119 h 183"/>
                <a:gd name="T84" fmla="*/ 0 w 116"/>
                <a:gd name="T85" fmla="*/ 127 h 183"/>
                <a:gd name="T86" fmla="*/ 6 w 116"/>
                <a:gd name="T87" fmla="*/ 126 h 183"/>
                <a:gd name="T88" fmla="*/ 14 w 116"/>
                <a:gd name="T89" fmla="*/ 128 h 183"/>
                <a:gd name="T90" fmla="*/ 11 w 116"/>
                <a:gd name="T91" fmla="*/ 136 h 183"/>
                <a:gd name="T92" fmla="*/ 17 w 116"/>
                <a:gd name="T93" fmla="*/ 144 h 183"/>
                <a:gd name="T94" fmla="*/ 14 w 116"/>
                <a:gd name="T95" fmla="*/ 153 h 183"/>
                <a:gd name="T96" fmla="*/ 14 w 116"/>
                <a:gd name="T97" fmla="*/ 164 h 183"/>
                <a:gd name="T98" fmla="*/ 11 w 116"/>
                <a:gd name="T99" fmla="*/ 171 h 183"/>
                <a:gd name="T100" fmla="*/ 34 w 116"/>
                <a:gd name="T101" fmla="*/ 183 h 183"/>
                <a:gd name="T102" fmla="*/ 49 w 116"/>
                <a:gd name="T103" fmla="*/ 1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83">
                  <a:moveTo>
                    <a:pt x="49" y="182"/>
                  </a:moveTo>
                  <a:lnTo>
                    <a:pt x="54" y="160"/>
                  </a:lnTo>
                  <a:lnTo>
                    <a:pt x="52" y="137"/>
                  </a:lnTo>
                  <a:lnTo>
                    <a:pt x="62" y="131"/>
                  </a:lnTo>
                  <a:lnTo>
                    <a:pt x="79" y="117"/>
                  </a:lnTo>
                  <a:lnTo>
                    <a:pt x="84" y="110"/>
                  </a:lnTo>
                  <a:lnTo>
                    <a:pt x="83" y="99"/>
                  </a:lnTo>
                  <a:lnTo>
                    <a:pt x="88" y="96"/>
                  </a:lnTo>
                  <a:lnTo>
                    <a:pt x="95" y="103"/>
                  </a:lnTo>
                  <a:lnTo>
                    <a:pt x="103" y="104"/>
                  </a:lnTo>
                  <a:lnTo>
                    <a:pt x="108" y="87"/>
                  </a:lnTo>
                  <a:lnTo>
                    <a:pt x="91" y="77"/>
                  </a:lnTo>
                  <a:lnTo>
                    <a:pt x="91" y="53"/>
                  </a:lnTo>
                  <a:lnTo>
                    <a:pt x="77" y="48"/>
                  </a:lnTo>
                  <a:lnTo>
                    <a:pt x="58" y="52"/>
                  </a:lnTo>
                  <a:lnTo>
                    <a:pt x="54" y="56"/>
                  </a:lnTo>
                  <a:lnTo>
                    <a:pt x="54" y="69"/>
                  </a:lnTo>
                  <a:lnTo>
                    <a:pt x="48" y="69"/>
                  </a:lnTo>
                  <a:lnTo>
                    <a:pt x="41" y="56"/>
                  </a:lnTo>
                  <a:lnTo>
                    <a:pt x="37" y="56"/>
                  </a:lnTo>
                  <a:lnTo>
                    <a:pt x="31" y="77"/>
                  </a:lnTo>
                  <a:lnTo>
                    <a:pt x="24" y="71"/>
                  </a:lnTo>
                  <a:lnTo>
                    <a:pt x="29" y="51"/>
                  </a:lnTo>
                  <a:lnTo>
                    <a:pt x="48" y="42"/>
                  </a:lnTo>
                  <a:lnTo>
                    <a:pt x="73" y="40"/>
                  </a:lnTo>
                  <a:lnTo>
                    <a:pt x="97" y="46"/>
                  </a:lnTo>
                  <a:lnTo>
                    <a:pt x="109" y="31"/>
                  </a:lnTo>
                  <a:lnTo>
                    <a:pt x="106" y="11"/>
                  </a:lnTo>
                  <a:lnTo>
                    <a:pt x="116" y="7"/>
                  </a:lnTo>
                  <a:lnTo>
                    <a:pt x="114" y="0"/>
                  </a:lnTo>
                  <a:lnTo>
                    <a:pt x="90" y="7"/>
                  </a:lnTo>
                  <a:lnTo>
                    <a:pt x="80" y="9"/>
                  </a:lnTo>
                  <a:lnTo>
                    <a:pt x="72" y="24"/>
                  </a:lnTo>
                  <a:lnTo>
                    <a:pt x="56" y="29"/>
                  </a:lnTo>
                  <a:lnTo>
                    <a:pt x="41" y="33"/>
                  </a:lnTo>
                  <a:lnTo>
                    <a:pt x="17" y="48"/>
                  </a:lnTo>
                  <a:lnTo>
                    <a:pt x="11" y="67"/>
                  </a:lnTo>
                  <a:lnTo>
                    <a:pt x="6" y="90"/>
                  </a:lnTo>
                  <a:lnTo>
                    <a:pt x="6" y="100"/>
                  </a:lnTo>
                  <a:lnTo>
                    <a:pt x="11" y="105"/>
                  </a:lnTo>
                  <a:lnTo>
                    <a:pt x="10" y="113"/>
                  </a:lnTo>
                  <a:lnTo>
                    <a:pt x="0" y="119"/>
                  </a:lnTo>
                  <a:lnTo>
                    <a:pt x="0" y="127"/>
                  </a:lnTo>
                  <a:lnTo>
                    <a:pt x="6" y="126"/>
                  </a:lnTo>
                  <a:lnTo>
                    <a:pt x="14" y="128"/>
                  </a:lnTo>
                  <a:lnTo>
                    <a:pt x="11" y="136"/>
                  </a:lnTo>
                  <a:lnTo>
                    <a:pt x="17" y="144"/>
                  </a:lnTo>
                  <a:lnTo>
                    <a:pt x="14" y="153"/>
                  </a:lnTo>
                  <a:lnTo>
                    <a:pt x="14" y="164"/>
                  </a:lnTo>
                  <a:lnTo>
                    <a:pt x="11" y="171"/>
                  </a:lnTo>
                  <a:lnTo>
                    <a:pt x="34" y="183"/>
                  </a:lnTo>
                  <a:lnTo>
                    <a:pt x="49" y="182"/>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165">
              <a:extLst>
                <a:ext uri="{FF2B5EF4-FFF2-40B4-BE49-F238E27FC236}">
                  <a16:creationId xmlns:a16="http://schemas.microsoft.com/office/drawing/2014/main" id="{BDC88098-7645-4079-B8FA-0DE208616617}"/>
                </a:ext>
              </a:extLst>
            </p:cNvPr>
            <p:cNvSpPr>
              <a:spLocks/>
            </p:cNvSpPr>
            <p:nvPr/>
          </p:nvSpPr>
          <p:spPr bwMode="auto">
            <a:xfrm>
              <a:off x="4838812" y="3379083"/>
              <a:ext cx="95803" cy="113664"/>
            </a:xfrm>
            <a:custGeom>
              <a:avLst/>
              <a:gdLst>
                <a:gd name="T0" fmla="*/ 45 w 59"/>
                <a:gd name="T1" fmla="*/ 0 h 70"/>
                <a:gd name="T2" fmla="*/ 54 w 59"/>
                <a:gd name="T3" fmla="*/ 7 h 70"/>
                <a:gd name="T4" fmla="*/ 59 w 59"/>
                <a:gd name="T5" fmla="*/ 16 h 70"/>
                <a:gd name="T6" fmla="*/ 52 w 59"/>
                <a:gd name="T7" fmla="*/ 30 h 70"/>
                <a:gd name="T8" fmla="*/ 49 w 59"/>
                <a:gd name="T9" fmla="*/ 38 h 70"/>
                <a:gd name="T10" fmla="*/ 50 w 59"/>
                <a:gd name="T11" fmla="*/ 47 h 70"/>
                <a:gd name="T12" fmla="*/ 42 w 59"/>
                <a:gd name="T13" fmla="*/ 55 h 70"/>
                <a:gd name="T14" fmla="*/ 38 w 59"/>
                <a:gd name="T15" fmla="*/ 58 h 70"/>
                <a:gd name="T16" fmla="*/ 38 w 59"/>
                <a:gd name="T17" fmla="*/ 64 h 70"/>
                <a:gd name="T18" fmla="*/ 38 w 59"/>
                <a:gd name="T19" fmla="*/ 70 h 70"/>
                <a:gd name="T20" fmla="*/ 28 w 59"/>
                <a:gd name="T21" fmla="*/ 70 h 70"/>
                <a:gd name="T22" fmla="*/ 22 w 59"/>
                <a:gd name="T23" fmla="*/ 66 h 70"/>
                <a:gd name="T24" fmla="*/ 22 w 59"/>
                <a:gd name="T25" fmla="*/ 55 h 70"/>
                <a:gd name="T26" fmla="*/ 14 w 59"/>
                <a:gd name="T27" fmla="*/ 51 h 70"/>
                <a:gd name="T28" fmla="*/ 3 w 59"/>
                <a:gd name="T29" fmla="*/ 45 h 70"/>
                <a:gd name="T30" fmla="*/ 0 w 59"/>
                <a:gd name="T31" fmla="*/ 30 h 70"/>
                <a:gd name="T32" fmla="*/ 5 w 59"/>
                <a:gd name="T33" fmla="*/ 15 h 70"/>
                <a:gd name="T34" fmla="*/ 10 w 59"/>
                <a:gd name="T35" fmla="*/ 9 h 70"/>
                <a:gd name="T36" fmla="*/ 9 w 59"/>
                <a:gd name="T37" fmla="*/ 2 h 70"/>
                <a:gd name="T38" fmla="*/ 17 w 59"/>
                <a:gd name="T39" fmla="*/ 0 h 70"/>
                <a:gd name="T40" fmla="*/ 23 w 59"/>
                <a:gd name="T41" fmla="*/ 7 h 70"/>
                <a:gd name="T42" fmla="*/ 26 w 59"/>
                <a:gd name="T43" fmla="*/ 10 h 70"/>
                <a:gd name="T44" fmla="*/ 26 w 59"/>
                <a:gd name="T45" fmla="*/ 24 h 70"/>
                <a:gd name="T46" fmla="*/ 31 w 59"/>
                <a:gd name="T47" fmla="*/ 24 h 70"/>
                <a:gd name="T48" fmla="*/ 31 w 59"/>
                <a:gd name="T49" fmla="*/ 4 h 70"/>
                <a:gd name="T50" fmla="*/ 35 w 59"/>
                <a:gd name="T51" fmla="*/ 5 h 70"/>
                <a:gd name="T52" fmla="*/ 35 w 59"/>
                <a:gd name="T53" fmla="*/ 22 h 70"/>
                <a:gd name="T54" fmla="*/ 40 w 59"/>
                <a:gd name="T55" fmla="*/ 20 h 70"/>
                <a:gd name="T56" fmla="*/ 40 w 59"/>
                <a:gd name="T57" fmla="*/ 3 h 70"/>
                <a:gd name="T58" fmla="*/ 45 w 59"/>
                <a:gd name="T5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70">
                  <a:moveTo>
                    <a:pt x="45" y="0"/>
                  </a:moveTo>
                  <a:lnTo>
                    <a:pt x="54" y="7"/>
                  </a:lnTo>
                  <a:lnTo>
                    <a:pt x="59" y="16"/>
                  </a:lnTo>
                  <a:lnTo>
                    <a:pt x="52" y="30"/>
                  </a:lnTo>
                  <a:lnTo>
                    <a:pt x="49" y="38"/>
                  </a:lnTo>
                  <a:lnTo>
                    <a:pt x="50" y="47"/>
                  </a:lnTo>
                  <a:lnTo>
                    <a:pt x="42" y="55"/>
                  </a:lnTo>
                  <a:lnTo>
                    <a:pt x="38" y="58"/>
                  </a:lnTo>
                  <a:lnTo>
                    <a:pt x="38" y="64"/>
                  </a:lnTo>
                  <a:lnTo>
                    <a:pt x="38" y="70"/>
                  </a:lnTo>
                  <a:lnTo>
                    <a:pt x="28" y="70"/>
                  </a:lnTo>
                  <a:lnTo>
                    <a:pt x="22" y="66"/>
                  </a:lnTo>
                  <a:lnTo>
                    <a:pt x="22" y="55"/>
                  </a:lnTo>
                  <a:lnTo>
                    <a:pt x="14" y="51"/>
                  </a:lnTo>
                  <a:lnTo>
                    <a:pt x="3" y="45"/>
                  </a:lnTo>
                  <a:lnTo>
                    <a:pt x="0" y="30"/>
                  </a:lnTo>
                  <a:lnTo>
                    <a:pt x="5" y="15"/>
                  </a:lnTo>
                  <a:lnTo>
                    <a:pt x="10" y="9"/>
                  </a:lnTo>
                  <a:lnTo>
                    <a:pt x="9" y="2"/>
                  </a:lnTo>
                  <a:lnTo>
                    <a:pt x="17" y="0"/>
                  </a:lnTo>
                  <a:lnTo>
                    <a:pt x="23" y="7"/>
                  </a:lnTo>
                  <a:lnTo>
                    <a:pt x="26" y="10"/>
                  </a:lnTo>
                  <a:lnTo>
                    <a:pt x="26" y="24"/>
                  </a:lnTo>
                  <a:lnTo>
                    <a:pt x="31" y="24"/>
                  </a:lnTo>
                  <a:lnTo>
                    <a:pt x="31" y="4"/>
                  </a:lnTo>
                  <a:lnTo>
                    <a:pt x="35" y="5"/>
                  </a:lnTo>
                  <a:lnTo>
                    <a:pt x="35" y="22"/>
                  </a:lnTo>
                  <a:lnTo>
                    <a:pt x="40" y="20"/>
                  </a:lnTo>
                  <a:lnTo>
                    <a:pt x="40" y="3"/>
                  </a:lnTo>
                  <a:lnTo>
                    <a:pt x="45"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166">
              <a:extLst>
                <a:ext uri="{FF2B5EF4-FFF2-40B4-BE49-F238E27FC236}">
                  <a16:creationId xmlns:a16="http://schemas.microsoft.com/office/drawing/2014/main" id="{5EDCBF04-3ACF-4070-A2A3-F18FFC1C71CE}"/>
                </a:ext>
              </a:extLst>
            </p:cNvPr>
            <p:cNvSpPr>
              <a:spLocks/>
            </p:cNvSpPr>
            <p:nvPr/>
          </p:nvSpPr>
          <p:spPr bwMode="auto">
            <a:xfrm>
              <a:off x="4830693" y="3494372"/>
              <a:ext cx="37347" cy="35723"/>
            </a:xfrm>
            <a:custGeom>
              <a:avLst/>
              <a:gdLst>
                <a:gd name="T0" fmla="*/ 3 w 23"/>
                <a:gd name="T1" fmla="*/ 0 h 22"/>
                <a:gd name="T2" fmla="*/ 10 w 23"/>
                <a:gd name="T3" fmla="*/ 1 h 22"/>
                <a:gd name="T4" fmla="*/ 14 w 23"/>
                <a:gd name="T5" fmla="*/ 6 h 22"/>
                <a:gd name="T6" fmla="*/ 20 w 23"/>
                <a:gd name="T7" fmla="*/ 6 h 22"/>
                <a:gd name="T8" fmla="*/ 23 w 23"/>
                <a:gd name="T9" fmla="*/ 7 h 22"/>
                <a:gd name="T10" fmla="*/ 22 w 23"/>
                <a:gd name="T11" fmla="*/ 17 h 22"/>
                <a:gd name="T12" fmla="*/ 15 w 23"/>
                <a:gd name="T13" fmla="*/ 22 h 22"/>
                <a:gd name="T14" fmla="*/ 3 w 23"/>
                <a:gd name="T15" fmla="*/ 18 h 22"/>
                <a:gd name="T16" fmla="*/ 0 w 23"/>
                <a:gd name="T17" fmla="*/ 11 h 22"/>
                <a:gd name="T18" fmla="*/ 3 w 23"/>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0"/>
                  </a:moveTo>
                  <a:lnTo>
                    <a:pt x="10" y="1"/>
                  </a:lnTo>
                  <a:lnTo>
                    <a:pt x="14" y="6"/>
                  </a:lnTo>
                  <a:lnTo>
                    <a:pt x="20" y="6"/>
                  </a:lnTo>
                  <a:lnTo>
                    <a:pt x="23" y="7"/>
                  </a:lnTo>
                  <a:lnTo>
                    <a:pt x="22" y="17"/>
                  </a:lnTo>
                  <a:lnTo>
                    <a:pt x="15" y="22"/>
                  </a:lnTo>
                  <a:lnTo>
                    <a:pt x="3" y="18"/>
                  </a:lnTo>
                  <a:lnTo>
                    <a:pt x="0" y="11"/>
                  </a:lnTo>
                  <a:lnTo>
                    <a:pt x="3"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167">
              <a:extLst>
                <a:ext uri="{FF2B5EF4-FFF2-40B4-BE49-F238E27FC236}">
                  <a16:creationId xmlns:a16="http://schemas.microsoft.com/office/drawing/2014/main" id="{BFA03637-6342-45C4-B771-7373D2410F18}"/>
                </a:ext>
              </a:extLst>
            </p:cNvPr>
            <p:cNvSpPr>
              <a:spLocks/>
            </p:cNvSpPr>
            <p:nvPr/>
          </p:nvSpPr>
          <p:spPr bwMode="auto">
            <a:xfrm>
              <a:off x="5048280" y="3468391"/>
              <a:ext cx="34100" cy="34100"/>
            </a:xfrm>
            <a:custGeom>
              <a:avLst/>
              <a:gdLst>
                <a:gd name="T0" fmla="*/ 10 w 21"/>
                <a:gd name="T1" fmla="*/ 0 h 21"/>
                <a:gd name="T2" fmla="*/ 18 w 21"/>
                <a:gd name="T3" fmla="*/ 6 h 21"/>
                <a:gd name="T4" fmla="*/ 21 w 21"/>
                <a:gd name="T5" fmla="*/ 15 h 21"/>
                <a:gd name="T6" fmla="*/ 13 w 21"/>
                <a:gd name="T7" fmla="*/ 21 h 21"/>
                <a:gd name="T8" fmla="*/ 0 w 21"/>
                <a:gd name="T9" fmla="*/ 9 h 21"/>
                <a:gd name="T10" fmla="*/ 2 w 21"/>
                <a:gd name="T11" fmla="*/ 3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8" y="6"/>
                  </a:lnTo>
                  <a:lnTo>
                    <a:pt x="21" y="15"/>
                  </a:lnTo>
                  <a:lnTo>
                    <a:pt x="13" y="21"/>
                  </a:lnTo>
                  <a:lnTo>
                    <a:pt x="0" y="9"/>
                  </a:lnTo>
                  <a:lnTo>
                    <a:pt x="2" y="3"/>
                  </a:lnTo>
                  <a:lnTo>
                    <a:pt x="10" y="0"/>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168">
              <a:extLst>
                <a:ext uri="{FF2B5EF4-FFF2-40B4-BE49-F238E27FC236}">
                  <a16:creationId xmlns:a16="http://schemas.microsoft.com/office/drawing/2014/main" id="{66545744-4018-438D-854A-4442207558C5}"/>
                </a:ext>
              </a:extLst>
            </p:cNvPr>
            <p:cNvSpPr>
              <a:spLocks/>
            </p:cNvSpPr>
            <p:nvPr/>
          </p:nvSpPr>
          <p:spPr bwMode="auto">
            <a:xfrm>
              <a:off x="4760870" y="3418054"/>
              <a:ext cx="74694" cy="86061"/>
            </a:xfrm>
            <a:custGeom>
              <a:avLst/>
              <a:gdLst>
                <a:gd name="T0" fmla="*/ 14 w 46"/>
                <a:gd name="T1" fmla="*/ 0 h 53"/>
                <a:gd name="T2" fmla="*/ 28 w 46"/>
                <a:gd name="T3" fmla="*/ 1 h 53"/>
                <a:gd name="T4" fmla="*/ 30 w 46"/>
                <a:gd name="T5" fmla="*/ 4 h 53"/>
                <a:gd name="T6" fmla="*/ 37 w 46"/>
                <a:gd name="T7" fmla="*/ 6 h 53"/>
                <a:gd name="T8" fmla="*/ 37 w 46"/>
                <a:gd name="T9" fmla="*/ 12 h 53"/>
                <a:gd name="T10" fmla="*/ 43 w 46"/>
                <a:gd name="T11" fmla="*/ 18 h 53"/>
                <a:gd name="T12" fmla="*/ 46 w 46"/>
                <a:gd name="T13" fmla="*/ 27 h 53"/>
                <a:gd name="T14" fmla="*/ 45 w 46"/>
                <a:gd name="T15" fmla="*/ 36 h 53"/>
                <a:gd name="T16" fmla="*/ 37 w 46"/>
                <a:gd name="T17" fmla="*/ 50 h 53"/>
                <a:gd name="T18" fmla="*/ 30 w 46"/>
                <a:gd name="T19" fmla="*/ 53 h 53"/>
                <a:gd name="T20" fmla="*/ 29 w 46"/>
                <a:gd name="T21" fmla="*/ 49 h 53"/>
                <a:gd name="T22" fmla="*/ 35 w 46"/>
                <a:gd name="T23" fmla="*/ 43 h 53"/>
                <a:gd name="T24" fmla="*/ 36 w 46"/>
                <a:gd name="T25" fmla="*/ 30 h 53"/>
                <a:gd name="T26" fmla="*/ 30 w 46"/>
                <a:gd name="T27" fmla="*/ 32 h 53"/>
                <a:gd name="T28" fmla="*/ 19 w 46"/>
                <a:gd name="T29" fmla="*/ 32 h 53"/>
                <a:gd name="T30" fmla="*/ 3 w 46"/>
                <a:gd name="T31" fmla="*/ 20 h 53"/>
                <a:gd name="T32" fmla="*/ 0 w 46"/>
                <a:gd name="T33" fmla="*/ 9 h 53"/>
                <a:gd name="T34" fmla="*/ 2 w 46"/>
                <a:gd name="T35" fmla="*/ 2 h 53"/>
                <a:gd name="T36" fmla="*/ 14 w 46"/>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53">
                  <a:moveTo>
                    <a:pt x="14" y="0"/>
                  </a:moveTo>
                  <a:lnTo>
                    <a:pt x="28" y="1"/>
                  </a:lnTo>
                  <a:lnTo>
                    <a:pt x="30" y="4"/>
                  </a:lnTo>
                  <a:lnTo>
                    <a:pt x="37" y="6"/>
                  </a:lnTo>
                  <a:lnTo>
                    <a:pt x="37" y="12"/>
                  </a:lnTo>
                  <a:lnTo>
                    <a:pt x="43" y="18"/>
                  </a:lnTo>
                  <a:lnTo>
                    <a:pt x="46" y="27"/>
                  </a:lnTo>
                  <a:lnTo>
                    <a:pt x="45" y="36"/>
                  </a:lnTo>
                  <a:lnTo>
                    <a:pt x="37" y="50"/>
                  </a:lnTo>
                  <a:lnTo>
                    <a:pt x="30" y="53"/>
                  </a:lnTo>
                  <a:lnTo>
                    <a:pt x="29" y="49"/>
                  </a:lnTo>
                  <a:lnTo>
                    <a:pt x="35" y="43"/>
                  </a:lnTo>
                  <a:lnTo>
                    <a:pt x="36" y="30"/>
                  </a:lnTo>
                  <a:lnTo>
                    <a:pt x="30" y="32"/>
                  </a:lnTo>
                  <a:lnTo>
                    <a:pt x="19" y="32"/>
                  </a:lnTo>
                  <a:lnTo>
                    <a:pt x="3" y="20"/>
                  </a:lnTo>
                  <a:lnTo>
                    <a:pt x="0" y="9"/>
                  </a:lnTo>
                  <a:lnTo>
                    <a:pt x="2" y="2"/>
                  </a:lnTo>
                  <a:lnTo>
                    <a:pt x="14"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169">
              <a:extLst>
                <a:ext uri="{FF2B5EF4-FFF2-40B4-BE49-F238E27FC236}">
                  <a16:creationId xmlns:a16="http://schemas.microsoft.com/office/drawing/2014/main" id="{2270DE3F-80C5-4014-A69C-2491D23834C7}"/>
                </a:ext>
              </a:extLst>
            </p:cNvPr>
            <p:cNvSpPr>
              <a:spLocks/>
            </p:cNvSpPr>
            <p:nvPr/>
          </p:nvSpPr>
          <p:spPr bwMode="auto">
            <a:xfrm>
              <a:off x="4866416" y="3497619"/>
              <a:ext cx="25980" cy="32476"/>
            </a:xfrm>
            <a:custGeom>
              <a:avLst/>
              <a:gdLst>
                <a:gd name="T0" fmla="*/ 4 w 16"/>
                <a:gd name="T1" fmla="*/ 0 h 20"/>
                <a:gd name="T2" fmla="*/ 6 w 16"/>
                <a:gd name="T3" fmla="*/ 9 h 20"/>
                <a:gd name="T4" fmla="*/ 0 w 16"/>
                <a:gd name="T5" fmla="*/ 18 h 20"/>
                <a:gd name="T6" fmla="*/ 6 w 16"/>
                <a:gd name="T7" fmla="*/ 20 h 20"/>
                <a:gd name="T8" fmla="*/ 16 w 16"/>
                <a:gd name="T9" fmla="*/ 5 h 20"/>
                <a:gd name="T10" fmla="*/ 11 w 16"/>
                <a:gd name="T11" fmla="*/ 4 h 20"/>
                <a:gd name="T12" fmla="*/ 4 w 1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4" y="0"/>
                  </a:moveTo>
                  <a:lnTo>
                    <a:pt x="6" y="9"/>
                  </a:lnTo>
                  <a:lnTo>
                    <a:pt x="0" y="18"/>
                  </a:lnTo>
                  <a:lnTo>
                    <a:pt x="6" y="20"/>
                  </a:lnTo>
                  <a:lnTo>
                    <a:pt x="16" y="5"/>
                  </a:lnTo>
                  <a:lnTo>
                    <a:pt x="11" y="4"/>
                  </a:lnTo>
                  <a:lnTo>
                    <a:pt x="4" y="0"/>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170">
              <a:extLst>
                <a:ext uri="{FF2B5EF4-FFF2-40B4-BE49-F238E27FC236}">
                  <a16:creationId xmlns:a16="http://schemas.microsoft.com/office/drawing/2014/main" id="{20EDF069-A4E9-44EB-ACB6-A5A46B77A46D}"/>
                </a:ext>
              </a:extLst>
            </p:cNvPr>
            <p:cNvSpPr>
              <a:spLocks/>
            </p:cNvSpPr>
            <p:nvPr/>
          </p:nvSpPr>
          <p:spPr bwMode="auto">
            <a:xfrm>
              <a:off x="4900515" y="3495995"/>
              <a:ext cx="27605" cy="9743"/>
            </a:xfrm>
            <a:custGeom>
              <a:avLst/>
              <a:gdLst>
                <a:gd name="T0" fmla="*/ 0 w 17"/>
                <a:gd name="T1" fmla="*/ 2 h 6"/>
                <a:gd name="T2" fmla="*/ 7 w 17"/>
                <a:gd name="T3" fmla="*/ 0 h 6"/>
                <a:gd name="T4" fmla="*/ 17 w 17"/>
                <a:gd name="T5" fmla="*/ 2 h 6"/>
                <a:gd name="T6" fmla="*/ 7 w 17"/>
                <a:gd name="T7" fmla="*/ 6 h 6"/>
                <a:gd name="T8" fmla="*/ 0 w 17"/>
                <a:gd name="T9" fmla="*/ 2 h 6"/>
              </a:gdLst>
              <a:ahLst/>
              <a:cxnLst>
                <a:cxn ang="0">
                  <a:pos x="T0" y="T1"/>
                </a:cxn>
                <a:cxn ang="0">
                  <a:pos x="T2" y="T3"/>
                </a:cxn>
                <a:cxn ang="0">
                  <a:pos x="T4" y="T5"/>
                </a:cxn>
                <a:cxn ang="0">
                  <a:pos x="T6" y="T7"/>
                </a:cxn>
                <a:cxn ang="0">
                  <a:pos x="T8" y="T9"/>
                </a:cxn>
              </a:cxnLst>
              <a:rect l="0" t="0" r="r" b="b"/>
              <a:pathLst>
                <a:path w="17" h="6">
                  <a:moveTo>
                    <a:pt x="0" y="2"/>
                  </a:moveTo>
                  <a:lnTo>
                    <a:pt x="7" y="0"/>
                  </a:lnTo>
                  <a:lnTo>
                    <a:pt x="17" y="2"/>
                  </a:lnTo>
                  <a:lnTo>
                    <a:pt x="7" y="6"/>
                  </a:lnTo>
                  <a:lnTo>
                    <a:pt x="0" y="2"/>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171">
              <a:extLst>
                <a:ext uri="{FF2B5EF4-FFF2-40B4-BE49-F238E27FC236}">
                  <a16:creationId xmlns:a16="http://schemas.microsoft.com/office/drawing/2014/main" id="{3D883191-D476-4C9D-B8BA-1DCB5158EEF7}"/>
                </a:ext>
              </a:extLst>
            </p:cNvPr>
            <p:cNvSpPr>
              <a:spLocks/>
            </p:cNvSpPr>
            <p:nvPr/>
          </p:nvSpPr>
          <p:spPr bwMode="auto">
            <a:xfrm>
              <a:off x="4855050" y="3239438"/>
              <a:ext cx="24357" cy="14615"/>
            </a:xfrm>
            <a:custGeom>
              <a:avLst/>
              <a:gdLst>
                <a:gd name="T0" fmla="*/ 0 w 15"/>
                <a:gd name="T1" fmla="*/ 3 h 9"/>
                <a:gd name="T2" fmla="*/ 10 w 15"/>
                <a:gd name="T3" fmla="*/ 0 h 9"/>
                <a:gd name="T4" fmla="*/ 15 w 15"/>
                <a:gd name="T5" fmla="*/ 3 h 9"/>
                <a:gd name="T6" fmla="*/ 8 w 15"/>
                <a:gd name="T7" fmla="*/ 9 h 9"/>
                <a:gd name="T8" fmla="*/ 4 w 15"/>
                <a:gd name="T9" fmla="*/ 8 h 9"/>
                <a:gd name="T10" fmla="*/ 0 w 15"/>
                <a:gd name="T11" fmla="*/ 3 h 9"/>
              </a:gdLst>
              <a:ahLst/>
              <a:cxnLst>
                <a:cxn ang="0">
                  <a:pos x="T0" y="T1"/>
                </a:cxn>
                <a:cxn ang="0">
                  <a:pos x="T2" y="T3"/>
                </a:cxn>
                <a:cxn ang="0">
                  <a:pos x="T4" y="T5"/>
                </a:cxn>
                <a:cxn ang="0">
                  <a:pos x="T6" y="T7"/>
                </a:cxn>
                <a:cxn ang="0">
                  <a:pos x="T8" y="T9"/>
                </a:cxn>
                <a:cxn ang="0">
                  <a:pos x="T10" y="T11"/>
                </a:cxn>
              </a:cxnLst>
              <a:rect l="0" t="0" r="r" b="b"/>
              <a:pathLst>
                <a:path w="15" h="9">
                  <a:moveTo>
                    <a:pt x="0" y="3"/>
                  </a:moveTo>
                  <a:lnTo>
                    <a:pt x="10" y="0"/>
                  </a:lnTo>
                  <a:lnTo>
                    <a:pt x="15" y="3"/>
                  </a:lnTo>
                  <a:lnTo>
                    <a:pt x="8" y="9"/>
                  </a:lnTo>
                  <a:lnTo>
                    <a:pt x="4" y="8"/>
                  </a:lnTo>
                  <a:lnTo>
                    <a:pt x="0" y="3"/>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172">
              <a:extLst>
                <a:ext uri="{FF2B5EF4-FFF2-40B4-BE49-F238E27FC236}">
                  <a16:creationId xmlns:a16="http://schemas.microsoft.com/office/drawing/2014/main" id="{BF1074E0-6A44-4B35-82DE-D60363AAE877}"/>
                </a:ext>
              </a:extLst>
            </p:cNvPr>
            <p:cNvSpPr>
              <a:spLocks/>
            </p:cNvSpPr>
            <p:nvPr/>
          </p:nvSpPr>
          <p:spPr bwMode="auto">
            <a:xfrm>
              <a:off x="3172815" y="4454024"/>
              <a:ext cx="162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173">
              <a:extLst>
                <a:ext uri="{FF2B5EF4-FFF2-40B4-BE49-F238E27FC236}">
                  <a16:creationId xmlns:a16="http://schemas.microsoft.com/office/drawing/2014/main" id="{591C474F-C1DC-431D-A2E9-786F51EAD4F6}"/>
                </a:ext>
              </a:extLst>
            </p:cNvPr>
            <p:cNvSpPr>
              <a:spLocks/>
            </p:cNvSpPr>
            <p:nvPr/>
          </p:nvSpPr>
          <p:spPr bwMode="auto">
            <a:xfrm>
              <a:off x="3125726" y="4316004"/>
              <a:ext cx="956406" cy="860603"/>
            </a:xfrm>
            <a:custGeom>
              <a:avLst/>
              <a:gdLst>
                <a:gd name="T0" fmla="*/ 578 w 589"/>
                <a:gd name="T1" fmla="*/ 230 h 530"/>
                <a:gd name="T2" fmla="*/ 552 w 589"/>
                <a:gd name="T3" fmla="*/ 238 h 530"/>
                <a:gd name="T4" fmla="*/ 510 w 589"/>
                <a:gd name="T5" fmla="*/ 227 h 530"/>
                <a:gd name="T6" fmla="*/ 510 w 589"/>
                <a:gd name="T7" fmla="*/ 212 h 530"/>
                <a:gd name="T8" fmla="*/ 466 w 589"/>
                <a:gd name="T9" fmla="*/ 187 h 530"/>
                <a:gd name="T10" fmla="*/ 438 w 589"/>
                <a:gd name="T11" fmla="*/ 190 h 530"/>
                <a:gd name="T12" fmla="*/ 415 w 589"/>
                <a:gd name="T13" fmla="*/ 169 h 530"/>
                <a:gd name="T14" fmla="*/ 390 w 589"/>
                <a:gd name="T15" fmla="*/ 141 h 530"/>
                <a:gd name="T16" fmla="*/ 378 w 589"/>
                <a:gd name="T17" fmla="*/ 118 h 530"/>
                <a:gd name="T18" fmla="*/ 337 w 589"/>
                <a:gd name="T19" fmla="*/ 105 h 530"/>
                <a:gd name="T20" fmla="*/ 313 w 589"/>
                <a:gd name="T21" fmla="*/ 102 h 530"/>
                <a:gd name="T22" fmla="*/ 295 w 589"/>
                <a:gd name="T23" fmla="*/ 90 h 530"/>
                <a:gd name="T24" fmla="*/ 263 w 589"/>
                <a:gd name="T25" fmla="*/ 76 h 530"/>
                <a:gd name="T26" fmla="*/ 218 w 589"/>
                <a:gd name="T27" fmla="*/ 59 h 530"/>
                <a:gd name="T28" fmla="*/ 173 w 589"/>
                <a:gd name="T29" fmla="*/ 41 h 530"/>
                <a:gd name="T30" fmla="*/ 129 w 589"/>
                <a:gd name="T31" fmla="*/ 14 h 530"/>
                <a:gd name="T32" fmla="*/ 97 w 589"/>
                <a:gd name="T33" fmla="*/ 0 h 530"/>
                <a:gd name="T34" fmla="*/ 76 w 589"/>
                <a:gd name="T35" fmla="*/ 3 h 530"/>
                <a:gd name="T36" fmla="*/ 79 w 589"/>
                <a:gd name="T37" fmla="*/ 23 h 530"/>
                <a:gd name="T38" fmla="*/ 54 w 589"/>
                <a:gd name="T39" fmla="*/ 14 h 530"/>
                <a:gd name="T40" fmla="*/ 28 w 589"/>
                <a:gd name="T41" fmla="*/ 36 h 530"/>
                <a:gd name="T42" fmla="*/ 40 w 589"/>
                <a:gd name="T43" fmla="*/ 54 h 530"/>
                <a:gd name="T44" fmla="*/ 37 w 589"/>
                <a:gd name="T45" fmla="*/ 69 h 530"/>
                <a:gd name="T46" fmla="*/ 30 w 589"/>
                <a:gd name="T47" fmla="*/ 85 h 530"/>
                <a:gd name="T48" fmla="*/ 46 w 589"/>
                <a:gd name="T49" fmla="*/ 109 h 530"/>
                <a:gd name="T50" fmla="*/ 69 w 589"/>
                <a:gd name="T51" fmla="*/ 127 h 530"/>
                <a:gd name="T52" fmla="*/ 119 w 589"/>
                <a:gd name="T53" fmla="*/ 135 h 530"/>
                <a:gd name="T54" fmla="*/ 129 w 589"/>
                <a:gd name="T55" fmla="*/ 167 h 530"/>
                <a:gd name="T56" fmla="*/ 84 w 589"/>
                <a:gd name="T57" fmla="*/ 212 h 530"/>
                <a:gd name="T58" fmla="*/ 69 w 589"/>
                <a:gd name="T59" fmla="*/ 241 h 530"/>
                <a:gd name="T60" fmla="*/ 34 w 589"/>
                <a:gd name="T61" fmla="*/ 270 h 530"/>
                <a:gd name="T62" fmla="*/ 45 w 589"/>
                <a:gd name="T63" fmla="*/ 302 h 530"/>
                <a:gd name="T64" fmla="*/ 22 w 589"/>
                <a:gd name="T65" fmla="*/ 338 h 530"/>
                <a:gd name="T66" fmla="*/ 30 w 589"/>
                <a:gd name="T67" fmla="*/ 368 h 530"/>
                <a:gd name="T68" fmla="*/ 2 w 589"/>
                <a:gd name="T69" fmla="*/ 382 h 530"/>
                <a:gd name="T70" fmla="*/ 16 w 589"/>
                <a:gd name="T71" fmla="*/ 420 h 530"/>
                <a:gd name="T72" fmla="*/ 42 w 589"/>
                <a:gd name="T73" fmla="*/ 467 h 530"/>
                <a:gd name="T74" fmla="*/ 53 w 589"/>
                <a:gd name="T75" fmla="*/ 516 h 530"/>
                <a:gd name="T76" fmla="*/ 69 w 589"/>
                <a:gd name="T77" fmla="*/ 525 h 530"/>
                <a:gd name="T78" fmla="*/ 104 w 589"/>
                <a:gd name="T79" fmla="*/ 507 h 530"/>
                <a:gd name="T80" fmla="*/ 164 w 589"/>
                <a:gd name="T81" fmla="*/ 503 h 530"/>
                <a:gd name="T82" fmla="*/ 217 w 589"/>
                <a:gd name="T83" fmla="*/ 522 h 530"/>
                <a:gd name="T84" fmla="*/ 250 w 589"/>
                <a:gd name="T85" fmla="*/ 530 h 530"/>
                <a:gd name="T86" fmla="*/ 289 w 589"/>
                <a:gd name="T87" fmla="*/ 492 h 530"/>
                <a:gd name="T88" fmla="*/ 335 w 589"/>
                <a:gd name="T89" fmla="*/ 495 h 530"/>
                <a:gd name="T90" fmla="*/ 376 w 589"/>
                <a:gd name="T91" fmla="*/ 448 h 530"/>
                <a:gd name="T92" fmla="*/ 378 w 589"/>
                <a:gd name="T93" fmla="*/ 417 h 530"/>
                <a:gd name="T94" fmla="*/ 446 w 589"/>
                <a:gd name="T95" fmla="*/ 327 h 530"/>
                <a:gd name="T96" fmla="*/ 469 w 589"/>
                <a:gd name="T97" fmla="*/ 306 h 530"/>
                <a:gd name="T98" fmla="*/ 557 w 589"/>
                <a:gd name="T99" fmla="*/ 290 h 530"/>
                <a:gd name="T100" fmla="*/ 589 w 589"/>
                <a:gd name="T101" fmla="*/ 24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 h="530">
                  <a:moveTo>
                    <a:pt x="589" y="247"/>
                  </a:moveTo>
                  <a:lnTo>
                    <a:pt x="579" y="233"/>
                  </a:lnTo>
                  <a:lnTo>
                    <a:pt x="578" y="230"/>
                  </a:lnTo>
                  <a:lnTo>
                    <a:pt x="567" y="234"/>
                  </a:lnTo>
                  <a:lnTo>
                    <a:pt x="558" y="241"/>
                  </a:lnTo>
                  <a:lnTo>
                    <a:pt x="552" y="238"/>
                  </a:lnTo>
                  <a:lnTo>
                    <a:pt x="535" y="239"/>
                  </a:lnTo>
                  <a:lnTo>
                    <a:pt x="521" y="224"/>
                  </a:lnTo>
                  <a:lnTo>
                    <a:pt x="510" y="227"/>
                  </a:lnTo>
                  <a:lnTo>
                    <a:pt x="509" y="221"/>
                  </a:lnTo>
                  <a:lnTo>
                    <a:pt x="515" y="216"/>
                  </a:lnTo>
                  <a:lnTo>
                    <a:pt x="510" y="212"/>
                  </a:lnTo>
                  <a:lnTo>
                    <a:pt x="492" y="199"/>
                  </a:lnTo>
                  <a:lnTo>
                    <a:pt x="475" y="189"/>
                  </a:lnTo>
                  <a:lnTo>
                    <a:pt x="466" y="187"/>
                  </a:lnTo>
                  <a:lnTo>
                    <a:pt x="459" y="194"/>
                  </a:lnTo>
                  <a:lnTo>
                    <a:pt x="448" y="188"/>
                  </a:lnTo>
                  <a:lnTo>
                    <a:pt x="438" y="190"/>
                  </a:lnTo>
                  <a:lnTo>
                    <a:pt x="435" y="178"/>
                  </a:lnTo>
                  <a:lnTo>
                    <a:pt x="424" y="173"/>
                  </a:lnTo>
                  <a:lnTo>
                    <a:pt x="415" y="169"/>
                  </a:lnTo>
                  <a:lnTo>
                    <a:pt x="415" y="155"/>
                  </a:lnTo>
                  <a:lnTo>
                    <a:pt x="401" y="155"/>
                  </a:lnTo>
                  <a:lnTo>
                    <a:pt x="390" y="141"/>
                  </a:lnTo>
                  <a:lnTo>
                    <a:pt x="382" y="143"/>
                  </a:lnTo>
                  <a:lnTo>
                    <a:pt x="385" y="125"/>
                  </a:lnTo>
                  <a:lnTo>
                    <a:pt x="378" y="118"/>
                  </a:lnTo>
                  <a:lnTo>
                    <a:pt x="369" y="115"/>
                  </a:lnTo>
                  <a:lnTo>
                    <a:pt x="348" y="115"/>
                  </a:lnTo>
                  <a:lnTo>
                    <a:pt x="337" y="105"/>
                  </a:lnTo>
                  <a:lnTo>
                    <a:pt x="323" y="93"/>
                  </a:lnTo>
                  <a:lnTo>
                    <a:pt x="318" y="96"/>
                  </a:lnTo>
                  <a:lnTo>
                    <a:pt x="313" y="102"/>
                  </a:lnTo>
                  <a:lnTo>
                    <a:pt x="306" y="94"/>
                  </a:lnTo>
                  <a:lnTo>
                    <a:pt x="303" y="88"/>
                  </a:lnTo>
                  <a:lnTo>
                    <a:pt x="295" y="90"/>
                  </a:lnTo>
                  <a:lnTo>
                    <a:pt x="291" y="80"/>
                  </a:lnTo>
                  <a:lnTo>
                    <a:pt x="269" y="84"/>
                  </a:lnTo>
                  <a:lnTo>
                    <a:pt x="263" y="76"/>
                  </a:lnTo>
                  <a:lnTo>
                    <a:pt x="244" y="74"/>
                  </a:lnTo>
                  <a:lnTo>
                    <a:pt x="229" y="63"/>
                  </a:lnTo>
                  <a:lnTo>
                    <a:pt x="218" y="59"/>
                  </a:lnTo>
                  <a:lnTo>
                    <a:pt x="204" y="45"/>
                  </a:lnTo>
                  <a:lnTo>
                    <a:pt x="190" y="37"/>
                  </a:lnTo>
                  <a:lnTo>
                    <a:pt x="173" y="41"/>
                  </a:lnTo>
                  <a:lnTo>
                    <a:pt x="156" y="30"/>
                  </a:lnTo>
                  <a:lnTo>
                    <a:pt x="132" y="23"/>
                  </a:lnTo>
                  <a:lnTo>
                    <a:pt x="129" y="14"/>
                  </a:lnTo>
                  <a:lnTo>
                    <a:pt x="120" y="14"/>
                  </a:lnTo>
                  <a:lnTo>
                    <a:pt x="113" y="3"/>
                  </a:lnTo>
                  <a:lnTo>
                    <a:pt x="97" y="0"/>
                  </a:lnTo>
                  <a:lnTo>
                    <a:pt x="90" y="5"/>
                  </a:lnTo>
                  <a:lnTo>
                    <a:pt x="84" y="7"/>
                  </a:lnTo>
                  <a:lnTo>
                    <a:pt x="76" y="3"/>
                  </a:lnTo>
                  <a:lnTo>
                    <a:pt x="71" y="7"/>
                  </a:lnTo>
                  <a:lnTo>
                    <a:pt x="84" y="16"/>
                  </a:lnTo>
                  <a:lnTo>
                    <a:pt x="79" y="23"/>
                  </a:lnTo>
                  <a:lnTo>
                    <a:pt x="70" y="18"/>
                  </a:lnTo>
                  <a:lnTo>
                    <a:pt x="61" y="18"/>
                  </a:lnTo>
                  <a:lnTo>
                    <a:pt x="54" y="14"/>
                  </a:lnTo>
                  <a:lnTo>
                    <a:pt x="33" y="14"/>
                  </a:lnTo>
                  <a:lnTo>
                    <a:pt x="22" y="28"/>
                  </a:lnTo>
                  <a:lnTo>
                    <a:pt x="28" y="36"/>
                  </a:lnTo>
                  <a:lnTo>
                    <a:pt x="28" y="42"/>
                  </a:lnTo>
                  <a:lnTo>
                    <a:pt x="34" y="51"/>
                  </a:lnTo>
                  <a:lnTo>
                    <a:pt x="40" y="54"/>
                  </a:lnTo>
                  <a:lnTo>
                    <a:pt x="33" y="62"/>
                  </a:lnTo>
                  <a:lnTo>
                    <a:pt x="40" y="67"/>
                  </a:lnTo>
                  <a:lnTo>
                    <a:pt x="37" y="69"/>
                  </a:lnTo>
                  <a:lnTo>
                    <a:pt x="29" y="75"/>
                  </a:lnTo>
                  <a:lnTo>
                    <a:pt x="33" y="80"/>
                  </a:lnTo>
                  <a:lnTo>
                    <a:pt x="30" y="85"/>
                  </a:lnTo>
                  <a:lnTo>
                    <a:pt x="41" y="90"/>
                  </a:lnTo>
                  <a:lnTo>
                    <a:pt x="54" y="97"/>
                  </a:lnTo>
                  <a:lnTo>
                    <a:pt x="46" y="109"/>
                  </a:lnTo>
                  <a:lnTo>
                    <a:pt x="47" y="114"/>
                  </a:lnTo>
                  <a:lnTo>
                    <a:pt x="63" y="113"/>
                  </a:lnTo>
                  <a:lnTo>
                    <a:pt x="69" y="127"/>
                  </a:lnTo>
                  <a:lnTo>
                    <a:pt x="87" y="121"/>
                  </a:lnTo>
                  <a:lnTo>
                    <a:pt x="95" y="119"/>
                  </a:lnTo>
                  <a:lnTo>
                    <a:pt x="119" y="135"/>
                  </a:lnTo>
                  <a:lnTo>
                    <a:pt x="116" y="145"/>
                  </a:lnTo>
                  <a:lnTo>
                    <a:pt x="132" y="155"/>
                  </a:lnTo>
                  <a:lnTo>
                    <a:pt x="129" y="167"/>
                  </a:lnTo>
                  <a:lnTo>
                    <a:pt x="99" y="184"/>
                  </a:lnTo>
                  <a:lnTo>
                    <a:pt x="86" y="188"/>
                  </a:lnTo>
                  <a:lnTo>
                    <a:pt x="84" y="212"/>
                  </a:lnTo>
                  <a:lnTo>
                    <a:pt x="76" y="223"/>
                  </a:lnTo>
                  <a:lnTo>
                    <a:pt x="70" y="227"/>
                  </a:lnTo>
                  <a:lnTo>
                    <a:pt x="69" y="241"/>
                  </a:lnTo>
                  <a:lnTo>
                    <a:pt x="57" y="261"/>
                  </a:lnTo>
                  <a:lnTo>
                    <a:pt x="34" y="260"/>
                  </a:lnTo>
                  <a:lnTo>
                    <a:pt x="34" y="270"/>
                  </a:lnTo>
                  <a:lnTo>
                    <a:pt x="37" y="278"/>
                  </a:lnTo>
                  <a:lnTo>
                    <a:pt x="40" y="301"/>
                  </a:lnTo>
                  <a:lnTo>
                    <a:pt x="45" y="302"/>
                  </a:lnTo>
                  <a:lnTo>
                    <a:pt x="45" y="318"/>
                  </a:lnTo>
                  <a:lnTo>
                    <a:pt x="30" y="327"/>
                  </a:lnTo>
                  <a:lnTo>
                    <a:pt x="22" y="338"/>
                  </a:lnTo>
                  <a:lnTo>
                    <a:pt x="20" y="347"/>
                  </a:lnTo>
                  <a:lnTo>
                    <a:pt x="30" y="357"/>
                  </a:lnTo>
                  <a:lnTo>
                    <a:pt x="30" y="368"/>
                  </a:lnTo>
                  <a:lnTo>
                    <a:pt x="20" y="375"/>
                  </a:lnTo>
                  <a:lnTo>
                    <a:pt x="16" y="378"/>
                  </a:lnTo>
                  <a:lnTo>
                    <a:pt x="2" y="382"/>
                  </a:lnTo>
                  <a:lnTo>
                    <a:pt x="0" y="391"/>
                  </a:lnTo>
                  <a:lnTo>
                    <a:pt x="0" y="417"/>
                  </a:lnTo>
                  <a:lnTo>
                    <a:pt x="16" y="420"/>
                  </a:lnTo>
                  <a:lnTo>
                    <a:pt x="28" y="432"/>
                  </a:lnTo>
                  <a:lnTo>
                    <a:pt x="40" y="456"/>
                  </a:lnTo>
                  <a:lnTo>
                    <a:pt x="42" y="467"/>
                  </a:lnTo>
                  <a:lnTo>
                    <a:pt x="41" y="480"/>
                  </a:lnTo>
                  <a:lnTo>
                    <a:pt x="39" y="500"/>
                  </a:lnTo>
                  <a:lnTo>
                    <a:pt x="53" y="516"/>
                  </a:lnTo>
                  <a:lnTo>
                    <a:pt x="59" y="525"/>
                  </a:lnTo>
                  <a:lnTo>
                    <a:pt x="68" y="526"/>
                  </a:lnTo>
                  <a:lnTo>
                    <a:pt x="69" y="525"/>
                  </a:lnTo>
                  <a:lnTo>
                    <a:pt x="70" y="526"/>
                  </a:lnTo>
                  <a:lnTo>
                    <a:pt x="76" y="522"/>
                  </a:lnTo>
                  <a:lnTo>
                    <a:pt x="104" y="507"/>
                  </a:lnTo>
                  <a:lnTo>
                    <a:pt x="114" y="508"/>
                  </a:lnTo>
                  <a:lnTo>
                    <a:pt x="132" y="500"/>
                  </a:lnTo>
                  <a:lnTo>
                    <a:pt x="164" y="503"/>
                  </a:lnTo>
                  <a:lnTo>
                    <a:pt x="182" y="514"/>
                  </a:lnTo>
                  <a:lnTo>
                    <a:pt x="207" y="516"/>
                  </a:lnTo>
                  <a:lnTo>
                    <a:pt x="217" y="522"/>
                  </a:lnTo>
                  <a:lnTo>
                    <a:pt x="232" y="519"/>
                  </a:lnTo>
                  <a:lnTo>
                    <a:pt x="242" y="529"/>
                  </a:lnTo>
                  <a:lnTo>
                    <a:pt x="250" y="530"/>
                  </a:lnTo>
                  <a:lnTo>
                    <a:pt x="265" y="506"/>
                  </a:lnTo>
                  <a:lnTo>
                    <a:pt x="284" y="500"/>
                  </a:lnTo>
                  <a:lnTo>
                    <a:pt x="289" y="492"/>
                  </a:lnTo>
                  <a:lnTo>
                    <a:pt x="322" y="494"/>
                  </a:lnTo>
                  <a:lnTo>
                    <a:pt x="328" y="499"/>
                  </a:lnTo>
                  <a:lnTo>
                    <a:pt x="335" y="495"/>
                  </a:lnTo>
                  <a:lnTo>
                    <a:pt x="334" y="482"/>
                  </a:lnTo>
                  <a:lnTo>
                    <a:pt x="362" y="451"/>
                  </a:lnTo>
                  <a:lnTo>
                    <a:pt x="376" y="448"/>
                  </a:lnTo>
                  <a:lnTo>
                    <a:pt x="388" y="437"/>
                  </a:lnTo>
                  <a:lnTo>
                    <a:pt x="388" y="426"/>
                  </a:lnTo>
                  <a:lnTo>
                    <a:pt x="378" y="417"/>
                  </a:lnTo>
                  <a:lnTo>
                    <a:pt x="378" y="381"/>
                  </a:lnTo>
                  <a:lnTo>
                    <a:pt x="437" y="325"/>
                  </a:lnTo>
                  <a:lnTo>
                    <a:pt x="446" y="327"/>
                  </a:lnTo>
                  <a:lnTo>
                    <a:pt x="454" y="320"/>
                  </a:lnTo>
                  <a:lnTo>
                    <a:pt x="453" y="313"/>
                  </a:lnTo>
                  <a:lnTo>
                    <a:pt x="469" y="306"/>
                  </a:lnTo>
                  <a:lnTo>
                    <a:pt x="517" y="301"/>
                  </a:lnTo>
                  <a:lnTo>
                    <a:pt x="539" y="290"/>
                  </a:lnTo>
                  <a:lnTo>
                    <a:pt x="557" y="290"/>
                  </a:lnTo>
                  <a:lnTo>
                    <a:pt x="583" y="268"/>
                  </a:lnTo>
                  <a:lnTo>
                    <a:pt x="582" y="253"/>
                  </a:lnTo>
                  <a:lnTo>
                    <a:pt x="589" y="247"/>
                  </a:lnTo>
                  <a:close/>
                </a:path>
              </a:pathLst>
            </a:custGeom>
            <a:solidFill>
              <a:srgbClr val="98BF0E"/>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174">
              <a:extLst>
                <a:ext uri="{FF2B5EF4-FFF2-40B4-BE49-F238E27FC236}">
                  <a16:creationId xmlns:a16="http://schemas.microsoft.com/office/drawing/2014/main" id="{067E4B71-82B6-4867-AB8F-FAC1DBDE5C16}"/>
                </a:ext>
              </a:extLst>
            </p:cNvPr>
            <p:cNvSpPr>
              <a:spLocks/>
            </p:cNvSpPr>
            <p:nvPr/>
          </p:nvSpPr>
          <p:spPr bwMode="auto">
            <a:xfrm>
              <a:off x="3952229" y="4666740"/>
              <a:ext cx="21110" cy="17862"/>
            </a:xfrm>
            <a:custGeom>
              <a:avLst/>
              <a:gdLst>
                <a:gd name="T0" fmla="*/ 6 w 13"/>
                <a:gd name="T1" fmla="*/ 0 h 11"/>
                <a:gd name="T2" fmla="*/ 13 w 13"/>
                <a:gd name="T3" fmla="*/ 0 h 11"/>
                <a:gd name="T4" fmla="*/ 12 w 13"/>
                <a:gd name="T5" fmla="*/ 8 h 11"/>
                <a:gd name="T6" fmla="*/ 1 w 13"/>
                <a:gd name="T7" fmla="*/ 11 h 11"/>
                <a:gd name="T8" fmla="*/ 0 w 13"/>
                <a:gd name="T9" fmla="*/ 5 h 11"/>
                <a:gd name="T10" fmla="*/ 6 w 13"/>
                <a:gd name="T11" fmla="*/ 0 h 11"/>
              </a:gdLst>
              <a:ahLst/>
              <a:cxnLst>
                <a:cxn ang="0">
                  <a:pos x="T0" y="T1"/>
                </a:cxn>
                <a:cxn ang="0">
                  <a:pos x="T2" y="T3"/>
                </a:cxn>
                <a:cxn ang="0">
                  <a:pos x="T4" y="T5"/>
                </a:cxn>
                <a:cxn ang="0">
                  <a:pos x="T6" y="T7"/>
                </a:cxn>
                <a:cxn ang="0">
                  <a:pos x="T8" y="T9"/>
                </a:cxn>
                <a:cxn ang="0">
                  <a:pos x="T10" y="T11"/>
                </a:cxn>
              </a:cxnLst>
              <a:rect l="0" t="0" r="r" b="b"/>
              <a:pathLst>
                <a:path w="13" h="11">
                  <a:moveTo>
                    <a:pt x="6" y="0"/>
                  </a:moveTo>
                  <a:lnTo>
                    <a:pt x="13" y="0"/>
                  </a:lnTo>
                  <a:lnTo>
                    <a:pt x="12" y="8"/>
                  </a:lnTo>
                  <a:lnTo>
                    <a:pt x="1" y="11"/>
                  </a:lnTo>
                  <a:lnTo>
                    <a:pt x="0" y="5"/>
                  </a:lnTo>
                  <a:lnTo>
                    <a:pt x="6"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175">
              <a:extLst>
                <a:ext uri="{FF2B5EF4-FFF2-40B4-BE49-F238E27FC236}">
                  <a16:creationId xmlns:a16="http://schemas.microsoft.com/office/drawing/2014/main" id="{6F91C16A-B7BC-4488-99F1-17B059933B5C}"/>
                </a:ext>
              </a:extLst>
            </p:cNvPr>
            <p:cNvSpPr>
              <a:spLocks/>
            </p:cNvSpPr>
            <p:nvPr/>
          </p:nvSpPr>
          <p:spPr bwMode="auto">
            <a:xfrm>
              <a:off x="3236143" y="5168487"/>
              <a:ext cx="3248" cy="4872"/>
            </a:xfrm>
            <a:custGeom>
              <a:avLst/>
              <a:gdLst>
                <a:gd name="T0" fmla="*/ 1 w 2"/>
                <a:gd name="T1" fmla="*/ 0 h 3"/>
                <a:gd name="T2" fmla="*/ 0 w 2"/>
                <a:gd name="T3" fmla="*/ 1 h 3"/>
                <a:gd name="T4" fmla="*/ 1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0" y="1"/>
                  </a:lnTo>
                  <a:lnTo>
                    <a:pt x="1" y="3"/>
                  </a:lnTo>
                  <a:lnTo>
                    <a:pt x="2" y="1"/>
                  </a:lnTo>
                  <a:lnTo>
                    <a:pt x="1"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176">
              <a:extLst>
                <a:ext uri="{FF2B5EF4-FFF2-40B4-BE49-F238E27FC236}">
                  <a16:creationId xmlns:a16="http://schemas.microsoft.com/office/drawing/2014/main" id="{19FAA3D0-BF74-4C81-813E-BBEA929830E1}"/>
                </a:ext>
              </a:extLst>
            </p:cNvPr>
            <p:cNvSpPr>
              <a:spLocks/>
            </p:cNvSpPr>
            <p:nvPr/>
          </p:nvSpPr>
          <p:spPr bwMode="auto">
            <a:xfrm>
              <a:off x="6465838" y="5438034"/>
              <a:ext cx="193230" cy="159130"/>
            </a:xfrm>
            <a:custGeom>
              <a:avLst/>
              <a:gdLst>
                <a:gd name="T0" fmla="*/ 95 w 119"/>
                <a:gd name="T1" fmla="*/ 38 h 98"/>
                <a:gd name="T2" fmla="*/ 99 w 119"/>
                <a:gd name="T3" fmla="*/ 31 h 98"/>
                <a:gd name="T4" fmla="*/ 107 w 119"/>
                <a:gd name="T5" fmla="*/ 20 h 98"/>
                <a:gd name="T6" fmla="*/ 119 w 119"/>
                <a:gd name="T7" fmla="*/ 3 h 98"/>
                <a:gd name="T8" fmla="*/ 114 w 119"/>
                <a:gd name="T9" fmla="*/ 0 h 98"/>
                <a:gd name="T10" fmla="*/ 107 w 119"/>
                <a:gd name="T11" fmla="*/ 3 h 98"/>
                <a:gd name="T12" fmla="*/ 95 w 119"/>
                <a:gd name="T13" fmla="*/ 14 h 98"/>
                <a:gd name="T14" fmla="*/ 84 w 119"/>
                <a:gd name="T15" fmla="*/ 24 h 98"/>
                <a:gd name="T16" fmla="*/ 73 w 119"/>
                <a:gd name="T17" fmla="*/ 30 h 98"/>
                <a:gd name="T18" fmla="*/ 63 w 119"/>
                <a:gd name="T19" fmla="*/ 33 h 98"/>
                <a:gd name="T20" fmla="*/ 57 w 119"/>
                <a:gd name="T21" fmla="*/ 32 h 98"/>
                <a:gd name="T22" fmla="*/ 44 w 119"/>
                <a:gd name="T23" fmla="*/ 33 h 98"/>
                <a:gd name="T24" fmla="*/ 38 w 119"/>
                <a:gd name="T25" fmla="*/ 44 h 98"/>
                <a:gd name="T26" fmla="*/ 27 w 119"/>
                <a:gd name="T27" fmla="*/ 47 h 98"/>
                <a:gd name="T28" fmla="*/ 23 w 119"/>
                <a:gd name="T29" fmla="*/ 47 h 98"/>
                <a:gd name="T30" fmla="*/ 14 w 119"/>
                <a:gd name="T31" fmla="*/ 59 h 98"/>
                <a:gd name="T32" fmla="*/ 1 w 119"/>
                <a:gd name="T33" fmla="*/ 60 h 98"/>
                <a:gd name="T34" fmla="*/ 0 w 119"/>
                <a:gd name="T35" fmla="*/ 72 h 98"/>
                <a:gd name="T36" fmla="*/ 9 w 119"/>
                <a:gd name="T37" fmla="*/ 84 h 98"/>
                <a:gd name="T38" fmla="*/ 23 w 119"/>
                <a:gd name="T39" fmla="*/ 94 h 98"/>
                <a:gd name="T40" fmla="*/ 29 w 119"/>
                <a:gd name="T41" fmla="*/ 90 h 98"/>
                <a:gd name="T42" fmla="*/ 39 w 119"/>
                <a:gd name="T43" fmla="*/ 94 h 98"/>
                <a:gd name="T44" fmla="*/ 46 w 119"/>
                <a:gd name="T45" fmla="*/ 98 h 98"/>
                <a:gd name="T46" fmla="*/ 60 w 119"/>
                <a:gd name="T47" fmla="*/ 87 h 98"/>
                <a:gd name="T48" fmla="*/ 73 w 119"/>
                <a:gd name="T49" fmla="*/ 79 h 98"/>
                <a:gd name="T50" fmla="*/ 79 w 119"/>
                <a:gd name="T51" fmla="*/ 65 h 98"/>
                <a:gd name="T52" fmla="*/ 85 w 119"/>
                <a:gd name="T53" fmla="*/ 59 h 98"/>
                <a:gd name="T54" fmla="*/ 94 w 119"/>
                <a:gd name="T55" fmla="*/ 54 h 98"/>
                <a:gd name="T56" fmla="*/ 101 w 119"/>
                <a:gd name="T57" fmla="*/ 50 h 98"/>
                <a:gd name="T58" fmla="*/ 103 w 119"/>
                <a:gd name="T59" fmla="*/ 44 h 98"/>
                <a:gd name="T60" fmla="*/ 95 w 119"/>
                <a:gd name="T61"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98">
                  <a:moveTo>
                    <a:pt x="95" y="38"/>
                  </a:moveTo>
                  <a:lnTo>
                    <a:pt x="99" y="31"/>
                  </a:lnTo>
                  <a:lnTo>
                    <a:pt x="107" y="20"/>
                  </a:lnTo>
                  <a:lnTo>
                    <a:pt x="119" y="3"/>
                  </a:lnTo>
                  <a:lnTo>
                    <a:pt x="114" y="0"/>
                  </a:lnTo>
                  <a:lnTo>
                    <a:pt x="107" y="3"/>
                  </a:lnTo>
                  <a:lnTo>
                    <a:pt x="95" y="14"/>
                  </a:lnTo>
                  <a:lnTo>
                    <a:pt x="84" y="24"/>
                  </a:lnTo>
                  <a:lnTo>
                    <a:pt x="73" y="30"/>
                  </a:lnTo>
                  <a:lnTo>
                    <a:pt x="63" y="33"/>
                  </a:lnTo>
                  <a:lnTo>
                    <a:pt x="57" y="32"/>
                  </a:lnTo>
                  <a:lnTo>
                    <a:pt x="44" y="33"/>
                  </a:lnTo>
                  <a:lnTo>
                    <a:pt x="38" y="44"/>
                  </a:lnTo>
                  <a:lnTo>
                    <a:pt x="27" y="47"/>
                  </a:lnTo>
                  <a:lnTo>
                    <a:pt x="23" y="47"/>
                  </a:lnTo>
                  <a:lnTo>
                    <a:pt x="14" y="59"/>
                  </a:lnTo>
                  <a:lnTo>
                    <a:pt x="1" y="60"/>
                  </a:lnTo>
                  <a:lnTo>
                    <a:pt x="0" y="72"/>
                  </a:lnTo>
                  <a:lnTo>
                    <a:pt x="9" y="84"/>
                  </a:lnTo>
                  <a:lnTo>
                    <a:pt x="23" y="94"/>
                  </a:lnTo>
                  <a:lnTo>
                    <a:pt x="29" y="90"/>
                  </a:lnTo>
                  <a:lnTo>
                    <a:pt x="39" y="94"/>
                  </a:lnTo>
                  <a:lnTo>
                    <a:pt x="46" y="98"/>
                  </a:lnTo>
                  <a:lnTo>
                    <a:pt x="60" y="87"/>
                  </a:lnTo>
                  <a:lnTo>
                    <a:pt x="73" y="79"/>
                  </a:lnTo>
                  <a:lnTo>
                    <a:pt x="79" y="65"/>
                  </a:lnTo>
                  <a:lnTo>
                    <a:pt x="85" y="59"/>
                  </a:lnTo>
                  <a:lnTo>
                    <a:pt x="94" y="54"/>
                  </a:lnTo>
                  <a:lnTo>
                    <a:pt x="101" y="50"/>
                  </a:lnTo>
                  <a:lnTo>
                    <a:pt x="103" y="44"/>
                  </a:lnTo>
                  <a:lnTo>
                    <a:pt x="95" y="38"/>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177">
              <a:extLst>
                <a:ext uri="{FF2B5EF4-FFF2-40B4-BE49-F238E27FC236}">
                  <a16:creationId xmlns:a16="http://schemas.microsoft.com/office/drawing/2014/main" id="{AB2812C6-66AD-4AC1-90A4-3FE78B89D545}"/>
                </a:ext>
              </a:extLst>
            </p:cNvPr>
            <p:cNvSpPr>
              <a:spLocks/>
            </p:cNvSpPr>
            <p:nvPr/>
          </p:nvSpPr>
          <p:spPr bwMode="auto">
            <a:xfrm>
              <a:off x="4898892" y="4418301"/>
              <a:ext cx="444915" cy="417312"/>
            </a:xfrm>
            <a:custGeom>
              <a:avLst/>
              <a:gdLst>
                <a:gd name="T0" fmla="*/ 132 w 274"/>
                <a:gd name="T1" fmla="*/ 5 h 257"/>
                <a:gd name="T2" fmla="*/ 105 w 274"/>
                <a:gd name="T3" fmla="*/ 4 h 257"/>
                <a:gd name="T4" fmla="*/ 105 w 274"/>
                <a:gd name="T5" fmla="*/ 28 h 257"/>
                <a:gd name="T6" fmla="*/ 86 w 274"/>
                <a:gd name="T7" fmla="*/ 47 h 257"/>
                <a:gd name="T8" fmla="*/ 71 w 274"/>
                <a:gd name="T9" fmla="*/ 58 h 257"/>
                <a:gd name="T10" fmla="*/ 49 w 274"/>
                <a:gd name="T11" fmla="*/ 44 h 257"/>
                <a:gd name="T12" fmla="*/ 36 w 274"/>
                <a:gd name="T13" fmla="*/ 48 h 257"/>
                <a:gd name="T14" fmla="*/ 20 w 274"/>
                <a:gd name="T15" fmla="*/ 50 h 257"/>
                <a:gd name="T16" fmla="*/ 9 w 274"/>
                <a:gd name="T17" fmla="*/ 48 h 257"/>
                <a:gd name="T18" fmla="*/ 1 w 274"/>
                <a:gd name="T19" fmla="*/ 73 h 257"/>
                <a:gd name="T20" fmla="*/ 15 w 274"/>
                <a:gd name="T21" fmla="*/ 95 h 257"/>
                <a:gd name="T22" fmla="*/ 29 w 274"/>
                <a:gd name="T23" fmla="*/ 80 h 257"/>
                <a:gd name="T24" fmla="*/ 36 w 274"/>
                <a:gd name="T25" fmla="*/ 63 h 257"/>
                <a:gd name="T26" fmla="*/ 52 w 274"/>
                <a:gd name="T27" fmla="*/ 69 h 257"/>
                <a:gd name="T28" fmla="*/ 58 w 274"/>
                <a:gd name="T29" fmla="*/ 97 h 257"/>
                <a:gd name="T30" fmla="*/ 77 w 274"/>
                <a:gd name="T31" fmla="*/ 124 h 257"/>
                <a:gd name="T32" fmla="*/ 93 w 274"/>
                <a:gd name="T33" fmla="*/ 135 h 257"/>
                <a:gd name="T34" fmla="*/ 86 w 274"/>
                <a:gd name="T35" fmla="*/ 138 h 257"/>
                <a:gd name="T36" fmla="*/ 68 w 274"/>
                <a:gd name="T37" fmla="*/ 137 h 257"/>
                <a:gd name="T38" fmla="*/ 71 w 274"/>
                <a:gd name="T39" fmla="*/ 147 h 257"/>
                <a:gd name="T40" fmla="*/ 92 w 274"/>
                <a:gd name="T41" fmla="*/ 160 h 257"/>
                <a:gd name="T42" fmla="*/ 105 w 274"/>
                <a:gd name="T43" fmla="*/ 169 h 257"/>
                <a:gd name="T44" fmla="*/ 116 w 274"/>
                <a:gd name="T45" fmla="*/ 192 h 257"/>
                <a:gd name="T46" fmla="*/ 133 w 274"/>
                <a:gd name="T47" fmla="*/ 194 h 257"/>
                <a:gd name="T48" fmla="*/ 161 w 274"/>
                <a:gd name="T49" fmla="*/ 212 h 257"/>
                <a:gd name="T50" fmla="*/ 188 w 274"/>
                <a:gd name="T51" fmla="*/ 233 h 257"/>
                <a:gd name="T52" fmla="*/ 175 w 274"/>
                <a:gd name="T53" fmla="*/ 228 h 257"/>
                <a:gd name="T54" fmla="*/ 176 w 274"/>
                <a:gd name="T55" fmla="*/ 235 h 257"/>
                <a:gd name="T56" fmla="*/ 204 w 274"/>
                <a:gd name="T57" fmla="*/ 243 h 257"/>
                <a:gd name="T58" fmla="*/ 217 w 274"/>
                <a:gd name="T59" fmla="*/ 257 h 257"/>
                <a:gd name="T60" fmla="*/ 222 w 274"/>
                <a:gd name="T61" fmla="*/ 251 h 257"/>
                <a:gd name="T62" fmla="*/ 210 w 274"/>
                <a:gd name="T63" fmla="*/ 243 h 257"/>
                <a:gd name="T64" fmla="*/ 189 w 274"/>
                <a:gd name="T65" fmla="*/ 222 h 257"/>
                <a:gd name="T66" fmla="*/ 171 w 274"/>
                <a:gd name="T67" fmla="*/ 194 h 257"/>
                <a:gd name="T68" fmla="*/ 148 w 274"/>
                <a:gd name="T69" fmla="*/ 180 h 257"/>
                <a:gd name="T70" fmla="*/ 114 w 274"/>
                <a:gd name="T71" fmla="*/ 135 h 257"/>
                <a:gd name="T72" fmla="*/ 104 w 274"/>
                <a:gd name="T73" fmla="*/ 104 h 257"/>
                <a:gd name="T74" fmla="*/ 114 w 274"/>
                <a:gd name="T75" fmla="*/ 81 h 257"/>
                <a:gd name="T76" fmla="*/ 125 w 274"/>
                <a:gd name="T77" fmla="*/ 89 h 257"/>
                <a:gd name="T78" fmla="*/ 144 w 274"/>
                <a:gd name="T79" fmla="*/ 76 h 257"/>
                <a:gd name="T80" fmla="*/ 178 w 274"/>
                <a:gd name="T81" fmla="*/ 78 h 257"/>
                <a:gd name="T82" fmla="*/ 207 w 274"/>
                <a:gd name="T83" fmla="*/ 90 h 257"/>
                <a:gd name="T84" fmla="*/ 235 w 274"/>
                <a:gd name="T85" fmla="*/ 87 h 257"/>
                <a:gd name="T86" fmla="*/ 240 w 274"/>
                <a:gd name="T87" fmla="*/ 99 h 257"/>
                <a:gd name="T88" fmla="*/ 255 w 274"/>
                <a:gd name="T89" fmla="*/ 104 h 257"/>
                <a:gd name="T90" fmla="*/ 262 w 274"/>
                <a:gd name="T91" fmla="*/ 90 h 257"/>
                <a:gd name="T92" fmla="*/ 267 w 274"/>
                <a:gd name="T93" fmla="*/ 76 h 257"/>
                <a:gd name="T94" fmla="*/ 255 w 274"/>
                <a:gd name="T95" fmla="*/ 56 h 257"/>
                <a:gd name="T96" fmla="*/ 240 w 274"/>
                <a:gd name="T97" fmla="*/ 33 h 257"/>
                <a:gd name="T98" fmla="*/ 237 w 274"/>
                <a:gd name="T99" fmla="*/ 31 h 257"/>
                <a:gd name="T100" fmla="*/ 206 w 274"/>
                <a:gd name="T101" fmla="*/ 44 h 257"/>
                <a:gd name="T102" fmla="*/ 182 w 274"/>
                <a:gd name="T103" fmla="*/ 28 h 257"/>
                <a:gd name="T104" fmla="*/ 161 w 274"/>
                <a:gd name="T105" fmla="*/ 8 h 257"/>
                <a:gd name="T106" fmla="*/ 145 w 274"/>
                <a:gd name="T107" fmla="*/ 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57">
                  <a:moveTo>
                    <a:pt x="144" y="1"/>
                  </a:moveTo>
                  <a:lnTo>
                    <a:pt x="132" y="5"/>
                  </a:lnTo>
                  <a:lnTo>
                    <a:pt x="125" y="0"/>
                  </a:lnTo>
                  <a:lnTo>
                    <a:pt x="105" y="4"/>
                  </a:lnTo>
                  <a:lnTo>
                    <a:pt x="100" y="11"/>
                  </a:lnTo>
                  <a:lnTo>
                    <a:pt x="105" y="28"/>
                  </a:lnTo>
                  <a:lnTo>
                    <a:pt x="92" y="29"/>
                  </a:lnTo>
                  <a:lnTo>
                    <a:pt x="86" y="47"/>
                  </a:lnTo>
                  <a:lnTo>
                    <a:pt x="85" y="59"/>
                  </a:lnTo>
                  <a:lnTo>
                    <a:pt x="71" y="58"/>
                  </a:lnTo>
                  <a:lnTo>
                    <a:pt x="56" y="51"/>
                  </a:lnTo>
                  <a:lnTo>
                    <a:pt x="49" y="44"/>
                  </a:lnTo>
                  <a:lnTo>
                    <a:pt x="42" y="44"/>
                  </a:lnTo>
                  <a:lnTo>
                    <a:pt x="36" y="48"/>
                  </a:lnTo>
                  <a:lnTo>
                    <a:pt x="29" y="46"/>
                  </a:lnTo>
                  <a:lnTo>
                    <a:pt x="20" y="50"/>
                  </a:lnTo>
                  <a:lnTo>
                    <a:pt x="15" y="52"/>
                  </a:lnTo>
                  <a:lnTo>
                    <a:pt x="9" y="48"/>
                  </a:lnTo>
                  <a:lnTo>
                    <a:pt x="0" y="53"/>
                  </a:lnTo>
                  <a:lnTo>
                    <a:pt x="1" y="73"/>
                  </a:lnTo>
                  <a:lnTo>
                    <a:pt x="7" y="84"/>
                  </a:lnTo>
                  <a:lnTo>
                    <a:pt x="15" y="95"/>
                  </a:lnTo>
                  <a:lnTo>
                    <a:pt x="23" y="90"/>
                  </a:lnTo>
                  <a:lnTo>
                    <a:pt x="29" y="80"/>
                  </a:lnTo>
                  <a:lnTo>
                    <a:pt x="31" y="68"/>
                  </a:lnTo>
                  <a:lnTo>
                    <a:pt x="36" y="63"/>
                  </a:lnTo>
                  <a:lnTo>
                    <a:pt x="47" y="68"/>
                  </a:lnTo>
                  <a:lnTo>
                    <a:pt x="52" y="69"/>
                  </a:lnTo>
                  <a:lnTo>
                    <a:pt x="59" y="84"/>
                  </a:lnTo>
                  <a:lnTo>
                    <a:pt x="58" y="97"/>
                  </a:lnTo>
                  <a:lnTo>
                    <a:pt x="63" y="113"/>
                  </a:lnTo>
                  <a:lnTo>
                    <a:pt x="77" y="124"/>
                  </a:lnTo>
                  <a:lnTo>
                    <a:pt x="87" y="129"/>
                  </a:lnTo>
                  <a:lnTo>
                    <a:pt x="93" y="135"/>
                  </a:lnTo>
                  <a:lnTo>
                    <a:pt x="92" y="141"/>
                  </a:lnTo>
                  <a:lnTo>
                    <a:pt x="86" y="138"/>
                  </a:lnTo>
                  <a:lnTo>
                    <a:pt x="76" y="136"/>
                  </a:lnTo>
                  <a:lnTo>
                    <a:pt x="68" y="137"/>
                  </a:lnTo>
                  <a:lnTo>
                    <a:pt x="64" y="141"/>
                  </a:lnTo>
                  <a:lnTo>
                    <a:pt x="71" y="147"/>
                  </a:lnTo>
                  <a:lnTo>
                    <a:pt x="85" y="152"/>
                  </a:lnTo>
                  <a:lnTo>
                    <a:pt x="92" y="160"/>
                  </a:lnTo>
                  <a:lnTo>
                    <a:pt x="99" y="165"/>
                  </a:lnTo>
                  <a:lnTo>
                    <a:pt x="105" y="169"/>
                  </a:lnTo>
                  <a:lnTo>
                    <a:pt x="105" y="181"/>
                  </a:lnTo>
                  <a:lnTo>
                    <a:pt x="116" y="192"/>
                  </a:lnTo>
                  <a:lnTo>
                    <a:pt x="122" y="187"/>
                  </a:lnTo>
                  <a:lnTo>
                    <a:pt x="133" y="194"/>
                  </a:lnTo>
                  <a:lnTo>
                    <a:pt x="148" y="203"/>
                  </a:lnTo>
                  <a:lnTo>
                    <a:pt x="161" y="212"/>
                  </a:lnTo>
                  <a:lnTo>
                    <a:pt x="179" y="227"/>
                  </a:lnTo>
                  <a:lnTo>
                    <a:pt x="188" y="233"/>
                  </a:lnTo>
                  <a:lnTo>
                    <a:pt x="183" y="235"/>
                  </a:lnTo>
                  <a:lnTo>
                    <a:pt x="175" y="228"/>
                  </a:lnTo>
                  <a:lnTo>
                    <a:pt x="168" y="230"/>
                  </a:lnTo>
                  <a:lnTo>
                    <a:pt x="176" y="235"/>
                  </a:lnTo>
                  <a:lnTo>
                    <a:pt x="193" y="239"/>
                  </a:lnTo>
                  <a:lnTo>
                    <a:pt x="204" y="243"/>
                  </a:lnTo>
                  <a:lnTo>
                    <a:pt x="213" y="256"/>
                  </a:lnTo>
                  <a:lnTo>
                    <a:pt x="217" y="257"/>
                  </a:lnTo>
                  <a:lnTo>
                    <a:pt x="217" y="257"/>
                  </a:lnTo>
                  <a:lnTo>
                    <a:pt x="222" y="251"/>
                  </a:lnTo>
                  <a:lnTo>
                    <a:pt x="222" y="252"/>
                  </a:lnTo>
                  <a:lnTo>
                    <a:pt x="210" y="243"/>
                  </a:lnTo>
                  <a:lnTo>
                    <a:pt x="196" y="233"/>
                  </a:lnTo>
                  <a:lnTo>
                    <a:pt x="189" y="222"/>
                  </a:lnTo>
                  <a:lnTo>
                    <a:pt x="171" y="203"/>
                  </a:lnTo>
                  <a:lnTo>
                    <a:pt x="171" y="194"/>
                  </a:lnTo>
                  <a:lnTo>
                    <a:pt x="160" y="192"/>
                  </a:lnTo>
                  <a:lnTo>
                    <a:pt x="148" y="180"/>
                  </a:lnTo>
                  <a:lnTo>
                    <a:pt x="145" y="164"/>
                  </a:lnTo>
                  <a:lnTo>
                    <a:pt x="114" y="135"/>
                  </a:lnTo>
                  <a:lnTo>
                    <a:pt x="113" y="118"/>
                  </a:lnTo>
                  <a:lnTo>
                    <a:pt x="104" y="104"/>
                  </a:lnTo>
                  <a:lnTo>
                    <a:pt x="103" y="84"/>
                  </a:lnTo>
                  <a:lnTo>
                    <a:pt x="114" y="81"/>
                  </a:lnTo>
                  <a:lnTo>
                    <a:pt x="119" y="89"/>
                  </a:lnTo>
                  <a:lnTo>
                    <a:pt x="125" y="89"/>
                  </a:lnTo>
                  <a:lnTo>
                    <a:pt x="127" y="82"/>
                  </a:lnTo>
                  <a:lnTo>
                    <a:pt x="144" y="76"/>
                  </a:lnTo>
                  <a:lnTo>
                    <a:pt x="161" y="75"/>
                  </a:lnTo>
                  <a:lnTo>
                    <a:pt x="178" y="78"/>
                  </a:lnTo>
                  <a:lnTo>
                    <a:pt x="185" y="90"/>
                  </a:lnTo>
                  <a:lnTo>
                    <a:pt x="207" y="90"/>
                  </a:lnTo>
                  <a:lnTo>
                    <a:pt x="215" y="86"/>
                  </a:lnTo>
                  <a:lnTo>
                    <a:pt x="235" y="87"/>
                  </a:lnTo>
                  <a:lnTo>
                    <a:pt x="241" y="91"/>
                  </a:lnTo>
                  <a:lnTo>
                    <a:pt x="240" y="99"/>
                  </a:lnTo>
                  <a:lnTo>
                    <a:pt x="250" y="106"/>
                  </a:lnTo>
                  <a:lnTo>
                    <a:pt x="255" y="104"/>
                  </a:lnTo>
                  <a:lnTo>
                    <a:pt x="260" y="98"/>
                  </a:lnTo>
                  <a:lnTo>
                    <a:pt x="262" y="90"/>
                  </a:lnTo>
                  <a:lnTo>
                    <a:pt x="274" y="84"/>
                  </a:lnTo>
                  <a:lnTo>
                    <a:pt x="267" y="76"/>
                  </a:lnTo>
                  <a:lnTo>
                    <a:pt x="252" y="69"/>
                  </a:lnTo>
                  <a:lnTo>
                    <a:pt x="255" y="56"/>
                  </a:lnTo>
                  <a:lnTo>
                    <a:pt x="247" y="55"/>
                  </a:lnTo>
                  <a:lnTo>
                    <a:pt x="240" y="33"/>
                  </a:lnTo>
                  <a:lnTo>
                    <a:pt x="239" y="30"/>
                  </a:lnTo>
                  <a:lnTo>
                    <a:pt x="237" y="31"/>
                  </a:lnTo>
                  <a:lnTo>
                    <a:pt x="224" y="46"/>
                  </a:lnTo>
                  <a:lnTo>
                    <a:pt x="206" y="44"/>
                  </a:lnTo>
                  <a:lnTo>
                    <a:pt x="192" y="38"/>
                  </a:lnTo>
                  <a:lnTo>
                    <a:pt x="182" y="28"/>
                  </a:lnTo>
                  <a:lnTo>
                    <a:pt x="168" y="23"/>
                  </a:lnTo>
                  <a:lnTo>
                    <a:pt x="161" y="8"/>
                  </a:lnTo>
                  <a:lnTo>
                    <a:pt x="153" y="5"/>
                  </a:lnTo>
                  <a:lnTo>
                    <a:pt x="145" y="1"/>
                  </a:lnTo>
                  <a:lnTo>
                    <a:pt x="144" y="1"/>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178">
              <a:extLst>
                <a:ext uri="{FF2B5EF4-FFF2-40B4-BE49-F238E27FC236}">
                  <a16:creationId xmlns:a16="http://schemas.microsoft.com/office/drawing/2014/main" id="{C20FF077-9CE2-4D85-9D9E-5CD1AA633045}"/>
                </a:ext>
              </a:extLst>
            </p:cNvPr>
            <p:cNvSpPr>
              <a:spLocks/>
            </p:cNvSpPr>
            <p:nvPr/>
          </p:nvSpPr>
          <p:spPr bwMode="auto">
            <a:xfrm>
              <a:off x="4975209" y="4640759"/>
              <a:ext cx="38971" cy="35723"/>
            </a:xfrm>
            <a:custGeom>
              <a:avLst/>
              <a:gdLst>
                <a:gd name="T0" fmla="*/ 1 w 24"/>
                <a:gd name="T1" fmla="*/ 2 h 22"/>
                <a:gd name="T2" fmla="*/ 15 w 24"/>
                <a:gd name="T3" fmla="*/ 18 h 22"/>
                <a:gd name="T4" fmla="*/ 24 w 24"/>
                <a:gd name="T5" fmla="*/ 22 h 22"/>
                <a:gd name="T6" fmla="*/ 15 w 24"/>
                <a:gd name="T7" fmla="*/ 10 h 22"/>
                <a:gd name="T8" fmla="*/ 0 w 24"/>
                <a:gd name="T9" fmla="*/ 0 h 22"/>
                <a:gd name="T10" fmla="*/ 1 w 24"/>
                <a:gd name="T11" fmla="*/ 2 h 22"/>
              </a:gdLst>
              <a:ahLst/>
              <a:cxnLst>
                <a:cxn ang="0">
                  <a:pos x="T0" y="T1"/>
                </a:cxn>
                <a:cxn ang="0">
                  <a:pos x="T2" y="T3"/>
                </a:cxn>
                <a:cxn ang="0">
                  <a:pos x="T4" y="T5"/>
                </a:cxn>
                <a:cxn ang="0">
                  <a:pos x="T6" y="T7"/>
                </a:cxn>
                <a:cxn ang="0">
                  <a:pos x="T8" y="T9"/>
                </a:cxn>
                <a:cxn ang="0">
                  <a:pos x="T10" y="T11"/>
                </a:cxn>
              </a:cxnLst>
              <a:rect l="0" t="0" r="r" b="b"/>
              <a:pathLst>
                <a:path w="24" h="22">
                  <a:moveTo>
                    <a:pt x="1" y="2"/>
                  </a:moveTo>
                  <a:lnTo>
                    <a:pt x="15" y="18"/>
                  </a:lnTo>
                  <a:lnTo>
                    <a:pt x="24" y="22"/>
                  </a:lnTo>
                  <a:lnTo>
                    <a:pt x="15" y="10"/>
                  </a:lnTo>
                  <a:lnTo>
                    <a:pt x="0" y="0"/>
                  </a:lnTo>
                  <a:lnTo>
                    <a:pt x="1" y="2"/>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179">
              <a:extLst>
                <a:ext uri="{FF2B5EF4-FFF2-40B4-BE49-F238E27FC236}">
                  <a16:creationId xmlns:a16="http://schemas.microsoft.com/office/drawing/2014/main" id="{FB9227AB-9DAD-453E-B315-7F01268C8856}"/>
                </a:ext>
              </a:extLst>
            </p:cNvPr>
            <p:cNvSpPr>
              <a:spLocks/>
            </p:cNvSpPr>
            <p:nvPr/>
          </p:nvSpPr>
          <p:spPr bwMode="auto">
            <a:xfrm>
              <a:off x="4947605" y="4551451"/>
              <a:ext cx="19485" cy="45466"/>
            </a:xfrm>
            <a:custGeom>
              <a:avLst/>
              <a:gdLst>
                <a:gd name="T0" fmla="*/ 4 w 12"/>
                <a:gd name="T1" fmla="*/ 0 h 28"/>
                <a:gd name="T2" fmla="*/ 9 w 12"/>
                <a:gd name="T3" fmla="*/ 0 h 28"/>
                <a:gd name="T4" fmla="*/ 12 w 12"/>
                <a:gd name="T5" fmla="*/ 10 h 28"/>
                <a:gd name="T6" fmla="*/ 12 w 12"/>
                <a:gd name="T7" fmla="*/ 21 h 28"/>
                <a:gd name="T8" fmla="*/ 12 w 12"/>
                <a:gd name="T9" fmla="*/ 28 h 28"/>
                <a:gd name="T10" fmla="*/ 2 w 12"/>
                <a:gd name="T11" fmla="*/ 15 h 28"/>
                <a:gd name="T12" fmla="*/ 0 w 12"/>
                <a:gd name="T13" fmla="*/ 4 h 28"/>
                <a:gd name="T14" fmla="*/ 4 w 12"/>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4" y="0"/>
                  </a:moveTo>
                  <a:lnTo>
                    <a:pt x="9" y="0"/>
                  </a:lnTo>
                  <a:lnTo>
                    <a:pt x="12" y="10"/>
                  </a:lnTo>
                  <a:lnTo>
                    <a:pt x="12" y="21"/>
                  </a:lnTo>
                  <a:lnTo>
                    <a:pt x="12" y="28"/>
                  </a:lnTo>
                  <a:lnTo>
                    <a:pt x="2" y="15"/>
                  </a:lnTo>
                  <a:lnTo>
                    <a:pt x="0" y="4"/>
                  </a:lnTo>
                  <a:lnTo>
                    <a:pt x="4"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180">
              <a:extLst>
                <a:ext uri="{FF2B5EF4-FFF2-40B4-BE49-F238E27FC236}">
                  <a16:creationId xmlns:a16="http://schemas.microsoft.com/office/drawing/2014/main" id="{0542569F-B76D-41D4-8DFE-2E63F33112A3}"/>
                </a:ext>
              </a:extLst>
            </p:cNvPr>
            <p:cNvSpPr>
              <a:spLocks/>
            </p:cNvSpPr>
            <p:nvPr/>
          </p:nvSpPr>
          <p:spPr bwMode="auto">
            <a:xfrm>
              <a:off x="4968714" y="4538461"/>
              <a:ext cx="12990" cy="21110"/>
            </a:xfrm>
            <a:custGeom>
              <a:avLst/>
              <a:gdLst>
                <a:gd name="T0" fmla="*/ 0 w 8"/>
                <a:gd name="T1" fmla="*/ 0 h 13"/>
                <a:gd name="T2" fmla="*/ 6 w 8"/>
                <a:gd name="T3" fmla="*/ 1 h 13"/>
                <a:gd name="T4" fmla="*/ 8 w 8"/>
                <a:gd name="T5" fmla="*/ 8 h 13"/>
                <a:gd name="T6" fmla="*/ 4 w 8"/>
                <a:gd name="T7" fmla="*/ 13 h 13"/>
                <a:gd name="T8" fmla="*/ 0 w 8"/>
                <a:gd name="T9" fmla="*/ 5 h 13"/>
                <a:gd name="T10" fmla="*/ 0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0" y="0"/>
                  </a:moveTo>
                  <a:lnTo>
                    <a:pt x="6" y="1"/>
                  </a:lnTo>
                  <a:lnTo>
                    <a:pt x="8" y="8"/>
                  </a:lnTo>
                  <a:lnTo>
                    <a:pt x="4" y="13"/>
                  </a:lnTo>
                  <a:lnTo>
                    <a:pt x="0" y="5"/>
                  </a:lnTo>
                  <a:lnTo>
                    <a:pt x="0"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181">
              <a:extLst>
                <a:ext uri="{FF2B5EF4-FFF2-40B4-BE49-F238E27FC236}">
                  <a16:creationId xmlns:a16="http://schemas.microsoft.com/office/drawing/2014/main" id="{72F618C2-AB17-45B6-8670-71A0092C76E2}"/>
                </a:ext>
              </a:extLst>
            </p:cNvPr>
            <p:cNvSpPr>
              <a:spLocks/>
            </p:cNvSpPr>
            <p:nvPr/>
          </p:nvSpPr>
          <p:spPr bwMode="auto">
            <a:xfrm>
              <a:off x="4975209" y="4569313"/>
              <a:ext cx="8119" cy="17862"/>
            </a:xfrm>
            <a:custGeom>
              <a:avLst/>
              <a:gdLst>
                <a:gd name="T0" fmla="*/ 0 w 5"/>
                <a:gd name="T1" fmla="*/ 0 h 11"/>
                <a:gd name="T2" fmla="*/ 4 w 5"/>
                <a:gd name="T3" fmla="*/ 3 h 11"/>
                <a:gd name="T4" fmla="*/ 5 w 5"/>
                <a:gd name="T5" fmla="*/ 9 h 11"/>
                <a:gd name="T6" fmla="*/ 0 w 5"/>
                <a:gd name="T7" fmla="*/ 11 h 11"/>
                <a:gd name="T8" fmla="*/ 0 w 5"/>
                <a:gd name="T9" fmla="*/ 0 h 11"/>
              </a:gdLst>
              <a:ahLst/>
              <a:cxnLst>
                <a:cxn ang="0">
                  <a:pos x="T0" y="T1"/>
                </a:cxn>
                <a:cxn ang="0">
                  <a:pos x="T2" y="T3"/>
                </a:cxn>
                <a:cxn ang="0">
                  <a:pos x="T4" y="T5"/>
                </a:cxn>
                <a:cxn ang="0">
                  <a:pos x="T6" y="T7"/>
                </a:cxn>
                <a:cxn ang="0">
                  <a:pos x="T8" y="T9"/>
                </a:cxn>
              </a:cxnLst>
              <a:rect l="0" t="0" r="r" b="b"/>
              <a:pathLst>
                <a:path w="5" h="11">
                  <a:moveTo>
                    <a:pt x="0" y="0"/>
                  </a:moveTo>
                  <a:lnTo>
                    <a:pt x="4" y="3"/>
                  </a:lnTo>
                  <a:lnTo>
                    <a:pt x="5" y="9"/>
                  </a:lnTo>
                  <a:lnTo>
                    <a:pt x="0" y="11"/>
                  </a:lnTo>
                  <a:lnTo>
                    <a:pt x="0"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182">
              <a:extLst>
                <a:ext uri="{FF2B5EF4-FFF2-40B4-BE49-F238E27FC236}">
                  <a16:creationId xmlns:a16="http://schemas.microsoft.com/office/drawing/2014/main" id="{C5E95922-CC1C-405C-AB9C-590D71639A47}"/>
                </a:ext>
              </a:extLst>
            </p:cNvPr>
            <p:cNvSpPr>
              <a:spLocks/>
            </p:cNvSpPr>
            <p:nvPr/>
          </p:nvSpPr>
          <p:spPr bwMode="auto">
            <a:xfrm>
              <a:off x="4984952" y="4603412"/>
              <a:ext cx="29228" cy="27605"/>
            </a:xfrm>
            <a:custGeom>
              <a:avLst/>
              <a:gdLst>
                <a:gd name="T0" fmla="*/ 0 w 18"/>
                <a:gd name="T1" fmla="*/ 0 h 17"/>
                <a:gd name="T2" fmla="*/ 7 w 18"/>
                <a:gd name="T3" fmla="*/ 5 h 17"/>
                <a:gd name="T4" fmla="*/ 18 w 18"/>
                <a:gd name="T5" fmla="*/ 12 h 17"/>
                <a:gd name="T6" fmla="*/ 12 w 18"/>
                <a:gd name="T7" fmla="*/ 17 h 17"/>
                <a:gd name="T8" fmla="*/ 4 w 18"/>
                <a:gd name="T9" fmla="*/ 10 h 17"/>
                <a:gd name="T10" fmla="*/ 0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0" y="0"/>
                  </a:moveTo>
                  <a:lnTo>
                    <a:pt x="7" y="5"/>
                  </a:lnTo>
                  <a:lnTo>
                    <a:pt x="18" y="12"/>
                  </a:lnTo>
                  <a:lnTo>
                    <a:pt x="12" y="17"/>
                  </a:lnTo>
                  <a:lnTo>
                    <a:pt x="4" y="10"/>
                  </a:lnTo>
                  <a:lnTo>
                    <a:pt x="0"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183">
              <a:extLst>
                <a:ext uri="{FF2B5EF4-FFF2-40B4-BE49-F238E27FC236}">
                  <a16:creationId xmlns:a16="http://schemas.microsoft.com/office/drawing/2014/main" id="{57A9F865-C928-41A6-BABF-FD4F11B6C42B}"/>
                </a:ext>
              </a:extLst>
            </p:cNvPr>
            <p:cNvSpPr>
              <a:spLocks/>
            </p:cNvSpPr>
            <p:nvPr/>
          </p:nvSpPr>
          <p:spPr bwMode="auto">
            <a:xfrm>
              <a:off x="5119726" y="4785275"/>
              <a:ext cx="47090" cy="14615"/>
            </a:xfrm>
            <a:custGeom>
              <a:avLst/>
              <a:gdLst>
                <a:gd name="T0" fmla="*/ 26 w 29"/>
                <a:gd name="T1" fmla="*/ 7 h 9"/>
                <a:gd name="T2" fmla="*/ 19 w 29"/>
                <a:gd name="T3" fmla="*/ 9 h 9"/>
                <a:gd name="T4" fmla="*/ 2 w 29"/>
                <a:gd name="T5" fmla="*/ 9 h 9"/>
                <a:gd name="T6" fmla="*/ 0 w 29"/>
                <a:gd name="T7" fmla="*/ 3 h 9"/>
                <a:gd name="T8" fmla="*/ 9 w 29"/>
                <a:gd name="T9" fmla="*/ 0 h 9"/>
                <a:gd name="T10" fmla="*/ 29 w 29"/>
                <a:gd name="T11" fmla="*/ 2 h 9"/>
                <a:gd name="T12" fmla="*/ 26 w 29"/>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6" y="7"/>
                  </a:moveTo>
                  <a:lnTo>
                    <a:pt x="19" y="9"/>
                  </a:lnTo>
                  <a:lnTo>
                    <a:pt x="2" y="9"/>
                  </a:lnTo>
                  <a:lnTo>
                    <a:pt x="0" y="3"/>
                  </a:lnTo>
                  <a:lnTo>
                    <a:pt x="9" y="0"/>
                  </a:lnTo>
                  <a:lnTo>
                    <a:pt x="29" y="2"/>
                  </a:lnTo>
                  <a:lnTo>
                    <a:pt x="26" y="7"/>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184">
              <a:extLst>
                <a:ext uri="{FF2B5EF4-FFF2-40B4-BE49-F238E27FC236}">
                  <a16:creationId xmlns:a16="http://schemas.microsoft.com/office/drawing/2014/main" id="{22C5869D-5FB6-422E-8F03-0628E530A492}"/>
                </a:ext>
              </a:extLst>
            </p:cNvPr>
            <p:cNvSpPr>
              <a:spLocks/>
            </p:cNvSpPr>
            <p:nvPr/>
          </p:nvSpPr>
          <p:spPr bwMode="auto">
            <a:xfrm>
              <a:off x="5168439" y="4806385"/>
              <a:ext cx="24357" cy="11367"/>
            </a:xfrm>
            <a:custGeom>
              <a:avLst/>
              <a:gdLst>
                <a:gd name="T0" fmla="*/ 1 w 15"/>
                <a:gd name="T1" fmla="*/ 0 h 7"/>
                <a:gd name="T2" fmla="*/ 7 w 15"/>
                <a:gd name="T3" fmla="*/ 0 h 7"/>
                <a:gd name="T4" fmla="*/ 15 w 15"/>
                <a:gd name="T5" fmla="*/ 2 h 7"/>
                <a:gd name="T6" fmla="*/ 15 w 15"/>
                <a:gd name="T7" fmla="*/ 5 h 7"/>
                <a:gd name="T8" fmla="*/ 6 w 15"/>
                <a:gd name="T9" fmla="*/ 7 h 7"/>
                <a:gd name="T10" fmla="*/ 0 w 15"/>
                <a:gd name="T11" fmla="*/ 4 h 7"/>
                <a:gd name="T12" fmla="*/ 1 w 1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 y="0"/>
                  </a:moveTo>
                  <a:lnTo>
                    <a:pt x="7" y="0"/>
                  </a:lnTo>
                  <a:lnTo>
                    <a:pt x="15" y="2"/>
                  </a:lnTo>
                  <a:lnTo>
                    <a:pt x="15" y="5"/>
                  </a:lnTo>
                  <a:lnTo>
                    <a:pt x="6" y="7"/>
                  </a:lnTo>
                  <a:lnTo>
                    <a:pt x="0" y="4"/>
                  </a:lnTo>
                  <a:lnTo>
                    <a:pt x="1"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185">
              <a:extLst>
                <a:ext uri="{FF2B5EF4-FFF2-40B4-BE49-F238E27FC236}">
                  <a16:creationId xmlns:a16="http://schemas.microsoft.com/office/drawing/2014/main" id="{231E1B63-9AFA-4705-86FA-277033030B9C}"/>
                </a:ext>
              </a:extLst>
            </p:cNvPr>
            <p:cNvSpPr>
              <a:spLocks/>
            </p:cNvSpPr>
            <p:nvPr/>
          </p:nvSpPr>
          <p:spPr bwMode="auto">
            <a:xfrm>
              <a:off x="5096993" y="4760919"/>
              <a:ext cx="55208" cy="17862"/>
            </a:xfrm>
            <a:custGeom>
              <a:avLst/>
              <a:gdLst>
                <a:gd name="T0" fmla="*/ 34 w 34"/>
                <a:gd name="T1" fmla="*/ 7 h 11"/>
                <a:gd name="T2" fmla="*/ 19 w 34"/>
                <a:gd name="T3" fmla="*/ 11 h 11"/>
                <a:gd name="T4" fmla="*/ 8 w 34"/>
                <a:gd name="T5" fmla="*/ 5 h 11"/>
                <a:gd name="T6" fmla="*/ 0 w 34"/>
                <a:gd name="T7" fmla="*/ 4 h 11"/>
                <a:gd name="T8" fmla="*/ 8 w 34"/>
                <a:gd name="T9" fmla="*/ 0 h 11"/>
                <a:gd name="T10" fmla="*/ 20 w 34"/>
                <a:gd name="T11" fmla="*/ 4 h 11"/>
                <a:gd name="T12" fmla="*/ 34 w 34"/>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4" y="7"/>
                  </a:moveTo>
                  <a:lnTo>
                    <a:pt x="19" y="11"/>
                  </a:lnTo>
                  <a:lnTo>
                    <a:pt x="8" y="5"/>
                  </a:lnTo>
                  <a:lnTo>
                    <a:pt x="0" y="4"/>
                  </a:lnTo>
                  <a:lnTo>
                    <a:pt x="8" y="0"/>
                  </a:lnTo>
                  <a:lnTo>
                    <a:pt x="20" y="4"/>
                  </a:lnTo>
                  <a:lnTo>
                    <a:pt x="34" y="7"/>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186">
              <a:extLst>
                <a:ext uri="{FF2B5EF4-FFF2-40B4-BE49-F238E27FC236}">
                  <a16:creationId xmlns:a16="http://schemas.microsoft.com/office/drawing/2014/main" id="{6020BE58-A034-4E13-9492-16794CDE7508}"/>
                </a:ext>
              </a:extLst>
            </p:cNvPr>
            <p:cNvSpPr>
              <a:spLocks/>
            </p:cNvSpPr>
            <p:nvPr/>
          </p:nvSpPr>
          <p:spPr bwMode="auto">
            <a:xfrm>
              <a:off x="5109983" y="4744681"/>
              <a:ext cx="19485" cy="9743"/>
            </a:xfrm>
            <a:custGeom>
              <a:avLst/>
              <a:gdLst>
                <a:gd name="T0" fmla="*/ 3 w 12"/>
                <a:gd name="T1" fmla="*/ 0 h 6"/>
                <a:gd name="T2" fmla="*/ 12 w 12"/>
                <a:gd name="T3" fmla="*/ 3 h 6"/>
                <a:gd name="T4" fmla="*/ 6 w 12"/>
                <a:gd name="T5" fmla="*/ 6 h 6"/>
                <a:gd name="T6" fmla="*/ 0 w 12"/>
                <a:gd name="T7" fmla="*/ 2 h 6"/>
                <a:gd name="T8" fmla="*/ 3 w 12"/>
                <a:gd name="T9" fmla="*/ 0 h 6"/>
              </a:gdLst>
              <a:ahLst/>
              <a:cxnLst>
                <a:cxn ang="0">
                  <a:pos x="T0" y="T1"/>
                </a:cxn>
                <a:cxn ang="0">
                  <a:pos x="T2" y="T3"/>
                </a:cxn>
                <a:cxn ang="0">
                  <a:pos x="T4" y="T5"/>
                </a:cxn>
                <a:cxn ang="0">
                  <a:pos x="T6" y="T7"/>
                </a:cxn>
                <a:cxn ang="0">
                  <a:pos x="T8" y="T9"/>
                </a:cxn>
              </a:cxnLst>
              <a:rect l="0" t="0" r="r" b="b"/>
              <a:pathLst>
                <a:path w="12" h="6">
                  <a:moveTo>
                    <a:pt x="3" y="0"/>
                  </a:moveTo>
                  <a:lnTo>
                    <a:pt x="12" y="3"/>
                  </a:lnTo>
                  <a:lnTo>
                    <a:pt x="6" y="6"/>
                  </a:lnTo>
                  <a:lnTo>
                    <a:pt x="0" y="2"/>
                  </a:lnTo>
                  <a:lnTo>
                    <a:pt x="3"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187">
              <a:extLst>
                <a:ext uri="{FF2B5EF4-FFF2-40B4-BE49-F238E27FC236}">
                  <a16:creationId xmlns:a16="http://schemas.microsoft.com/office/drawing/2014/main" id="{C13EC3C7-6067-46BC-A4E1-085C580C22AC}"/>
                </a:ext>
              </a:extLst>
            </p:cNvPr>
            <p:cNvSpPr>
              <a:spLocks/>
            </p:cNvSpPr>
            <p:nvPr/>
          </p:nvSpPr>
          <p:spPr bwMode="auto">
            <a:xfrm>
              <a:off x="5082379" y="4775532"/>
              <a:ext cx="17862" cy="14615"/>
            </a:xfrm>
            <a:custGeom>
              <a:avLst/>
              <a:gdLst>
                <a:gd name="T0" fmla="*/ 2 w 11"/>
                <a:gd name="T1" fmla="*/ 0 h 9"/>
                <a:gd name="T2" fmla="*/ 8 w 11"/>
                <a:gd name="T3" fmla="*/ 1 h 9"/>
                <a:gd name="T4" fmla="*/ 11 w 11"/>
                <a:gd name="T5" fmla="*/ 4 h 9"/>
                <a:gd name="T6" fmla="*/ 3 w 11"/>
                <a:gd name="T7" fmla="*/ 9 h 9"/>
                <a:gd name="T8" fmla="*/ 0 w 11"/>
                <a:gd name="T9" fmla="*/ 3 h 9"/>
                <a:gd name="T10" fmla="*/ 2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2" y="0"/>
                  </a:moveTo>
                  <a:lnTo>
                    <a:pt x="8" y="1"/>
                  </a:lnTo>
                  <a:lnTo>
                    <a:pt x="11" y="4"/>
                  </a:lnTo>
                  <a:lnTo>
                    <a:pt x="3" y="9"/>
                  </a:lnTo>
                  <a:lnTo>
                    <a:pt x="0" y="3"/>
                  </a:lnTo>
                  <a:lnTo>
                    <a:pt x="2" y="0"/>
                  </a:lnTo>
                  <a:close/>
                </a:path>
              </a:pathLst>
            </a:custGeom>
            <a:solidFill>
              <a:srgbClr val="F8F8F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188">
              <a:extLst>
                <a:ext uri="{FF2B5EF4-FFF2-40B4-BE49-F238E27FC236}">
                  <a16:creationId xmlns:a16="http://schemas.microsoft.com/office/drawing/2014/main" id="{90C125FD-B66F-4A87-97FD-CEEDDC1ACD5A}"/>
                </a:ext>
              </a:extLst>
            </p:cNvPr>
            <p:cNvSpPr>
              <a:spLocks/>
            </p:cNvSpPr>
            <p:nvPr/>
          </p:nvSpPr>
          <p:spPr bwMode="auto">
            <a:xfrm>
              <a:off x="5325945" y="4825870"/>
              <a:ext cx="134774" cy="303647"/>
            </a:xfrm>
            <a:custGeom>
              <a:avLst/>
              <a:gdLst>
                <a:gd name="T0" fmla="*/ 83 w 83"/>
                <a:gd name="T1" fmla="*/ 119 h 187"/>
                <a:gd name="T2" fmla="*/ 76 w 83"/>
                <a:gd name="T3" fmla="*/ 108 h 187"/>
                <a:gd name="T4" fmla="*/ 65 w 83"/>
                <a:gd name="T5" fmla="*/ 109 h 187"/>
                <a:gd name="T6" fmla="*/ 55 w 83"/>
                <a:gd name="T7" fmla="*/ 106 h 187"/>
                <a:gd name="T8" fmla="*/ 59 w 83"/>
                <a:gd name="T9" fmla="*/ 92 h 187"/>
                <a:gd name="T10" fmla="*/ 50 w 83"/>
                <a:gd name="T11" fmla="*/ 83 h 187"/>
                <a:gd name="T12" fmla="*/ 54 w 83"/>
                <a:gd name="T13" fmla="*/ 67 h 187"/>
                <a:gd name="T14" fmla="*/ 61 w 83"/>
                <a:gd name="T15" fmla="*/ 51 h 187"/>
                <a:gd name="T16" fmla="*/ 61 w 83"/>
                <a:gd name="T17" fmla="*/ 46 h 187"/>
                <a:gd name="T18" fmla="*/ 50 w 83"/>
                <a:gd name="T19" fmla="*/ 41 h 187"/>
                <a:gd name="T20" fmla="*/ 56 w 83"/>
                <a:gd name="T21" fmla="*/ 35 h 187"/>
                <a:gd name="T22" fmla="*/ 52 w 83"/>
                <a:gd name="T23" fmla="*/ 24 h 187"/>
                <a:gd name="T24" fmla="*/ 44 w 83"/>
                <a:gd name="T25" fmla="*/ 23 h 187"/>
                <a:gd name="T26" fmla="*/ 40 w 83"/>
                <a:gd name="T27" fmla="*/ 16 h 187"/>
                <a:gd name="T28" fmla="*/ 27 w 83"/>
                <a:gd name="T29" fmla="*/ 1 h 187"/>
                <a:gd name="T30" fmla="*/ 17 w 83"/>
                <a:gd name="T31" fmla="*/ 3 h 187"/>
                <a:gd name="T32" fmla="*/ 12 w 83"/>
                <a:gd name="T33" fmla="*/ 0 h 187"/>
                <a:gd name="T34" fmla="*/ 5 w 83"/>
                <a:gd name="T35" fmla="*/ 11 h 187"/>
                <a:gd name="T36" fmla="*/ 0 w 83"/>
                <a:gd name="T37" fmla="*/ 23 h 187"/>
                <a:gd name="T38" fmla="*/ 0 w 83"/>
                <a:gd name="T39" fmla="*/ 44 h 187"/>
                <a:gd name="T40" fmla="*/ 3 w 83"/>
                <a:gd name="T41" fmla="*/ 45 h 187"/>
                <a:gd name="T42" fmla="*/ 12 w 83"/>
                <a:gd name="T43" fmla="*/ 55 h 187"/>
                <a:gd name="T44" fmla="*/ 12 w 83"/>
                <a:gd name="T45" fmla="*/ 67 h 187"/>
                <a:gd name="T46" fmla="*/ 9 w 83"/>
                <a:gd name="T47" fmla="*/ 70 h 187"/>
                <a:gd name="T48" fmla="*/ 6 w 83"/>
                <a:gd name="T49" fmla="*/ 85 h 187"/>
                <a:gd name="T50" fmla="*/ 8 w 83"/>
                <a:gd name="T51" fmla="*/ 101 h 187"/>
                <a:gd name="T52" fmla="*/ 11 w 83"/>
                <a:gd name="T53" fmla="*/ 107 h 187"/>
                <a:gd name="T54" fmla="*/ 10 w 83"/>
                <a:gd name="T55" fmla="*/ 113 h 187"/>
                <a:gd name="T56" fmla="*/ 3 w 83"/>
                <a:gd name="T57" fmla="*/ 115 h 187"/>
                <a:gd name="T58" fmla="*/ 3 w 83"/>
                <a:gd name="T59" fmla="*/ 143 h 187"/>
                <a:gd name="T60" fmla="*/ 9 w 83"/>
                <a:gd name="T61" fmla="*/ 152 h 187"/>
                <a:gd name="T62" fmla="*/ 26 w 83"/>
                <a:gd name="T63" fmla="*/ 172 h 187"/>
                <a:gd name="T64" fmla="*/ 33 w 83"/>
                <a:gd name="T65" fmla="*/ 185 h 187"/>
                <a:gd name="T66" fmla="*/ 38 w 83"/>
                <a:gd name="T67" fmla="*/ 187 h 187"/>
                <a:gd name="T68" fmla="*/ 46 w 83"/>
                <a:gd name="T69" fmla="*/ 187 h 187"/>
                <a:gd name="T70" fmla="*/ 50 w 83"/>
                <a:gd name="T71" fmla="*/ 177 h 187"/>
                <a:gd name="T72" fmla="*/ 50 w 83"/>
                <a:gd name="T73" fmla="*/ 159 h 187"/>
                <a:gd name="T74" fmla="*/ 67 w 83"/>
                <a:gd name="T75" fmla="*/ 155 h 187"/>
                <a:gd name="T76" fmla="*/ 68 w 83"/>
                <a:gd name="T77" fmla="*/ 142 h 187"/>
                <a:gd name="T78" fmla="*/ 76 w 83"/>
                <a:gd name="T79" fmla="*/ 136 h 187"/>
                <a:gd name="T80" fmla="*/ 83 w 83"/>
                <a:gd name="T81" fmla="*/ 11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187">
                  <a:moveTo>
                    <a:pt x="83" y="119"/>
                  </a:moveTo>
                  <a:lnTo>
                    <a:pt x="76" y="108"/>
                  </a:lnTo>
                  <a:lnTo>
                    <a:pt x="65" y="109"/>
                  </a:lnTo>
                  <a:lnTo>
                    <a:pt x="55" y="106"/>
                  </a:lnTo>
                  <a:lnTo>
                    <a:pt x="59" y="92"/>
                  </a:lnTo>
                  <a:lnTo>
                    <a:pt x="50" y="83"/>
                  </a:lnTo>
                  <a:lnTo>
                    <a:pt x="54" y="67"/>
                  </a:lnTo>
                  <a:lnTo>
                    <a:pt x="61" y="51"/>
                  </a:lnTo>
                  <a:lnTo>
                    <a:pt x="61" y="46"/>
                  </a:lnTo>
                  <a:lnTo>
                    <a:pt x="50" y="41"/>
                  </a:lnTo>
                  <a:lnTo>
                    <a:pt x="56" y="35"/>
                  </a:lnTo>
                  <a:lnTo>
                    <a:pt x="52" y="24"/>
                  </a:lnTo>
                  <a:lnTo>
                    <a:pt x="44" y="23"/>
                  </a:lnTo>
                  <a:lnTo>
                    <a:pt x="40" y="16"/>
                  </a:lnTo>
                  <a:lnTo>
                    <a:pt x="27" y="1"/>
                  </a:lnTo>
                  <a:lnTo>
                    <a:pt x="17" y="3"/>
                  </a:lnTo>
                  <a:lnTo>
                    <a:pt x="12" y="0"/>
                  </a:lnTo>
                  <a:lnTo>
                    <a:pt x="5" y="11"/>
                  </a:lnTo>
                  <a:lnTo>
                    <a:pt x="0" y="23"/>
                  </a:lnTo>
                  <a:lnTo>
                    <a:pt x="0" y="44"/>
                  </a:lnTo>
                  <a:lnTo>
                    <a:pt x="3" y="45"/>
                  </a:lnTo>
                  <a:lnTo>
                    <a:pt x="12" y="55"/>
                  </a:lnTo>
                  <a:lnTo>
                    <a:pt x="12" y="67"/>
                  </a:lnTo>
                  <a:lnTo>
                    <a:pt x="9" y="70"/>
                  </a:lnTo>
                  <a:lnTo>
                    <a:pt x="6" y="85"/>
                  </a:lnTo>
                  <a:lnTo>
                    <a:pt x="8" y="101"/>
                  </a:lnTo>
                  <a:lnTo>
                    <a:pt x="11" y="107"/>
                  </a:lnTo>
                  <a:lnTo>
                    <a:pt x="10" y="113"/>
                  </a:lnTo>
                  <a:lnTo>
                    <a:pt x="3" y="115"/>
                  </a:lnTo>
                  <a:lnTo>
                    <a:pt x="3" y="143"/>
                  </a:lnTo>
                  <a:lnTo>
                    <a:pt x="9" y="152"/>
                  </a:lnTo>
                  <a:lnTo>
                    <a:pt x="26" y="172"/>
                  </a:lnTo>
                  <a:lnTo>
                    <a:pt x="33" y="185"/>
                  </a:lnTo>
                  <a:lnTo>
                    <a:pt x="38" y="187"/>
                  </a:lnTo>
                  <a:lnTo>
                    <a:pt x="46" y="187"/>
                  </a:lnTo>
                  <a:lnTo>
                    <a:pt x="50" y="177"/>
                  </a:lnTo>
                  <a:lnTo>
                    <a:pt x="50" y="159"/>
                  </a:lnTo>
                  <a:lnTo>
                    <a:pt x="67" y="155"/>
                  </a:lnTo>
                  <a:lnTo>
                    <a:pt x="68" y="142"/>
                  </a:lnTo>
                  <a:lnTo>
                    <a:pt x="76" y="136"/>
                  </a:lnTo>
                  <a:lnTo>
                    <a:pt x="83" y="119"/>
                  </a:lnTo>
                  <a:close/>
                </a:path>
              </a:pathLst>
            </a:custGeom>
            <a:solidFill>
              <a:srgbClr val="E9EAEE"/>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189">
              <a:extLst>
                <a:ext uri="{FF2B5EF4-FFF2-40B4-BE49-F238E27FC236}">
                  <a16:creationId xmlns:a16="http://schemas.microsoft.com/office/drawing/2014/main" id="{C3B8B779-49CB-4253-B574-6BD9932DD939}"/>
                </a:ext>
              </a:extLst>
            </p:cNvPr>
            <p:cNvSpPr>
              <a:spLocks/>
            </p:cNvSpPr>
            <p:nvPr/>
          </p:nvSpPr>
          <p:spPr bwMode="auto">
            <a:xfrm>
              <a:off x="5407134" y="4855098"/>
              <a:ext cx="214339" cy="165625"/>
            </a:xfrm>
            <a:custGeom>
              <a:avLst/>
              <a:gdLst>
                <a:gd name="T0" fmla="*/ 11 w 132"/>
                <a:gd name="T1" fmla="*/ 33 h 102"/>
                <a:gd name="T2" fmla="*/ 19 w 132"/>
                <a:gd name="T3" fmla="*/ 26 h 102"/>
                <a:gd name="T4" fmla="*/ 23 w 132"/>
                <a:gd name="T5" fmla="*/ 12 h 102"/>
                <a:gd name="T6" fmla="*/ 30 w 132"/>
                <a:gd name="T7" fmla="*/ 8 h 102"/>
                <a:gd name="T8" fmla="*/ 35 w 132"/>
                <a:gd name="T9" fmla="*/ 11 h 102"/>
                <a:gd name="T10" fmla="*/ 46 w 132"/>
                <a:gd name="T11" fmla="*/ 5 h 102"/>
                <a:gd name="T12" fmla="*/ 61 w 132"/>
                <a:gd name="T13" fmla="*/ 0 h 102"/>
                <a:gd name="T14" fmla="*/ 77 w 132"/>
                <a:gd name="T15" fmla="*/ 0 h 102"/>
                <a:gd name="T16" fmla="*/ 96 w 132"/>
                <a:gd name="T17" fmla="*/ 0 h 102"/>
                <a:gd name="T18" fmla="*/ 107 w 132"/>
                <a:gd name="T19" fmla="*/ 19 h 102"/>
                <a:gd name="T20" fmla="*/ 123 w 132"/>
                <a:gd name="T21" fmla="*/ 34 h 102"/>
                <a:gd name="T22" fmla="*/ 132 w 132"/>
                <a:gd name="T23" fmla="*/ 42 h 102"/>
                <a:gd name="T24" fmla="*/ 131 w 132"/>
                <a:gd name="T25" fmla="*/ 46 h 102"/>
                <a:gd name="T26" fmla="*/ 124 w 132"/>
                <a:gd name="T27" fmla="*/ 52 h 102"/>
                <a:gd name="T28" fmla="*/ 124 w 132"/>
                <a:gd name="T29" fmla="*/ 67 h 102"/>
                <a:gd name="T30" fmla="*/ 115 w 132"/>
                <a:gd name="T31" fmla="*/ 77 h 102"/>
                <a:gd name="T32" fmla="*/ 86 w 132"/>
                <a:gd name="T33" fmla="*/ 82 h 102"/>
                <a:gd name="T34" fmla="*/ 74 w 132"/>
                <a:gd name="T35" fmla="*/ 99 h 102"/>
                <a:gd name="T36" fmla="*/ 56 w 132"/>
                <a:gd name="T37" fmla="*/ 102 h 102"/>
                <a:gd name="T38" fmla="*/ 33 w 132"/>
                <a:gd name="T39" fmla="*/ 101 h 102"/>
                <a:gd name="T40" fmla="*/ 26 w 132"/>
                <a:gd name="T41" fmla="*/ 90 h 102"/>
                <a:gd name="T42" fmla="*/ 15 w 132"/>
                <a:gd name="T43" fmla="*/ 91 h 102"/>
                <a:gd name="T44" fmla="*/ 5 w 132"/>
                <a:gd name="T45" fmla="*/ 88 h 102"/>
                <a:gd name="T46" fmla="*/ 9 w 132"/>
                <a:gd name="T47" fmla="*/ 74 h 102"/>
                <a:gd name="T48" fmla="*/ 0 w 132"/>
                <a:gd name="T49" fmla="*/ 65 h 102"/>
                <a:gd name="T50" fmla="*/ 4 w 132"/>
                <a:gd name="T51" fmla="*/ 49 h 102"/>
                <a:gd name="T52" fmla="*/ 11 w 132"/>
                <a:gd name="T5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02">
                  <a:moveTo>
                    <a:pt x="11" y="33"/>
                  </a:moveTo>
                  <a:lnTo>
                    <a:pt x="19" y="26"/>
                  </a:lnTo>
                  <a:lnTo>
                    <a:pt x="23" y="12"/>
                  </a:lnTo>
                  <a:lnTo>
                    <a:pt x="30" y="8"/>
                  </a:lnTo>
                  <a:lnTo>
                    <a:pt x="35" y="11"/>
                  </a:lnTo>
                  <a:lnTo>
                    <a:pt x="46" y="5"/>
                  </a:lnTo>
                  <a:lnTo>
                    <a:pt x="61" y="0"/>
                  </a:lnTo>
                  <a:lnTo>
                    <a:pt x="77" y="0"/>
                  </a:lnTo>
                  <a:lnTo>
                    <a:pt x="96" y="0"/>
                  </a:lnTo>
                  <a:lnTo>
                    <a:pt x="107" y="19"/>
                  </a:lnTo>
                  <a:lnTo>
                    <a:pt x="123" y="34"/>
                  </a:lnTo>
                  <a:lnTo>
                    <a:pt x="132" y="42"/>
                  </a:lnTo>
                  <a:lnTo>
                    <a:pt x="131" y="46"/>
                  </a:lnTo>
                  <a:lnTo>
                    <a:pt x="124" y="52"/>
                  </a:lnTo>
                  <a:lnTo>
                    <a:pt x="124" y="67"/>
                  </a:lnTo>
                  <a:lnTo>
                    <a:pt x="115" y="77"/>
                  </a:lnTo>
                  <a:lnTo>
                    <a:pt x="86" y="82"/>
                  </a:lnTo>
                  <a:lnTo>
                    <a:pt x="74" y="99"/>
                  </a:lnTo>
                  <a:lnTo>
                    <a:pt x="56" y="102"/>
                  </a:lnTo>
                  <a:lnTo>
                    <a:pt x="33" y="101"/>
                  </a:lnTo>
                  <a:lnTo>
                    <a:pt x="26" y="90"/>
                  </a:lnTo>
                  <a:lnTo>
                    <a:pt x="15" y="91"/>
                  </a:lnTo>
                  <a:lnTo>
                    <a:pt x="5" y="88"/>
                  </a:lnTo>
                  <a:lnTo>
                    <a:pt x="9" y="74"/>
                  </a:lnTo>
                  <a:lnTo>
                    <a:pt x="0" y="65"/>
                  </a:lnTo>
                  <a:lnTo>
                    <a:pt x="4" y="49"/>
                  </a:lnTo>
                  <a:lnTo>
                    <a:pt x="11" y="33"/>
                  </a:lnTo>
                  <a:close/>
                </a:path>
              </a:pathLst>
            </a:custGeom>
            <a:solidFill>
              <a:schemeClr val="bg2">
                <a:lumMod val="85000"/>
              </a:schemeClr>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190">
              <a:extLst>
                <a:ext uri="{FF2B5EF4-FFF2-40B4-BE49-F238E27FC236}">
                  <a16:creationId xmlns:a16="http://schemas.microsoft.com/office/drawing/2014/main" id="{385D55DF-E730-4058-99D2-388B4A7C5DFA}"/>
                </a:ext>
              </a:extLst>
            </p:cNvPr>
            <p:cNvSpPr>
              <a:spLocks/>
            </p:cNvSpPr>
            <p:nvPr/>
          </p:nvSpPr>
          <p:spPr bwMode="auto">
            <a:xfrm>
              <a:off x="5066141" y="4540085"/>
              <a:ext cx="277667" cy="287409"/>
            </a:xfrm>
            <a:custGeom>
              <a:avLst/>
              <a:gdLst>
                <a:gd name="T0" fmla="*/ 157 w 171"/>
                <a:gd name="T1" fmla="*/ 23 h 177"/>
                <a:gd name="T2" fmla="*/ 152 w 171"/>
                <a:gd name="T3" fmla="*/ 29 h 177"/>
                <a:gd name="T4" fmla="*/ 147 w 171"/>
                <a:gd name="T5" fmla="*/ 31 h 177"/>
                <a:gd name="T6" fmla="*/ 137 w 171"/>
                <a:gd name="T7" fmla="*/ 24 h 177"/>
                <a:gd name="T8" fmla="*/ 138 w 171"/>
                <a:gd name="T9" fmla="*/ 16 h 177"/>
                <a:gd name="T10" fmla="*/ 132 w 171"/>
                <a:gd name="T11" fmla="*/ 12 h 177"/>
                <a:gd name="T12" fmla="*/ 112 w 171"/>
                <a:gd name="T13" fmla="*/ 11 h 177"/>
                <a:gd name="T14" fmla="*/ 104 w 171"/>
                <a:gd name="T15" fmla="*/ 15 h 177"/>
                <a:gd name="T16" fmla="*/ 82 w 171"/>
                <a:gd name="T17" fmla="*/ 15 h 177"/>
                <a:gd name="T18" fmla="*/ 75 w 171"/>
                <a:gd name="T19" fmla="*/ 3 h 177"/>
                <a:gd name="T20" fmla="*/ 58 w 171"/>
                <a:gd name="T21" fmla="*/ 0 h 177"/>
                <a:gd name="T22" fmla="*/ 41 w 171"/>
                <a:gd name="T23" fmla="*/ 1 h 177"/>
                <a:gd name="T24" fmla="*/ 24 w 171"/>
                <a:gd name="T25" fmla="*/ 7 h 177"/>
                <a:gd name="T26" fmla="*/ 22 w 171"/>
                <a:gd name="T27" fmla="*/ 14 h 177"/>
                <a:gd name="T28" fmla="*/ 16 w 171"/>
                <a:gd name="T29" fmla="*/ 14 h 177"/>
                <a:gd name="T30" fmla="*/ 11 w 171"/>
                <a:gd name="T31" fmla="*/ 6 h 177"/>
                <a:gd name="T32" fmla="*/ 0 w 171"/>
                <a:gd name="T33" fmla="*/ 9 h 177"/>
                <a:gd name="T34" fmla="*/ 1 w 171"/>
                <a:gd name="T35" fmla="*/ 29 h 177"/>
                <a:gd name="T36" fmla="*/ 10 w 171"/>
                <a:gd name="T37" fmla="*/ 43 h 177"/>
                <a:gd name="T38" fmla="*/ 11 w 171"/>
                <a:gd name="T39" fmla="*/ 60 h 177"/>
                <a:gd name="T40" fmla="*/ 42 w 171"/>
                <a:gd name="T41" fmla="*/ 89 h 177"/>
                <a:gd name="T42" fmla="*/ 45 w 171"/>
                <a:gd name="T43" fmla="*/ 105 h 177"/>
                <a:gd name="T44" fmla="*/ 57 w 171"/>
                <a:gd name="T45" fmla="*/ 117 h 177"/>
                <a:gd name="T46" fmla="*/ 68 w 171"/>
                <a:gd name="T47" fmla="*/ 119 h 177"/>
                <a:gd name="T48" fmla="*/ 68 w 171"/>
                <a:gd name="T49" fmla="*/ 128 h 177"/>
                <a:gd name="T50" fmla="*/ 86 w 171"/>
                <a:gd name="T51" fmla="*/ 147 h 177"/>
                <a:gd name="T52" fmla="*/ 93 w 171"/>
                <a:gd name="T53" fmla="*/ 158 h 177"/>
                <a:gd name="T54" fmla="*/ 107 w 171"/>
                <a:gd name="T55" fmla="*/ 168 h 177"/>
                <a:gd name="T56" fmla="*/ 119 w 171"/>
                <a:gd name="T57" fmla="*/ 177 h 177"/>
                <a:gd name="T58" fmla="*/ 119 w 171"/>
                <a:gd name="T59" fmla="*/ 176 h 177"/>
                <a:gd name="T60" fmla="*/ 123 w 171"/>
                <a:gd name="T61" fmla="*/ 170 h 177"/>
                <a:gd name="T62" fmla="*/ 129 w 171"/>
                <a:gd name="T63" fmla="*/ 165 h 177"/>
                <a:gd name="T64" fmla="*/ 127 w 171"/>
                <a:gd name="T65" fmla="*/ 148 h 177"/>
                <a:gd name="T66" fmla="*/ 136 w 171"/>
                <a:gd name="T67" fmla="*/ 143 h 177"/>
                <a:gd name="T68" fmla="*/ 131 w 171"/>
                <a:gd name="T69" fmla="*/ 135 h 177"/>
                <a:gd name="T70" fmla="*/ 136 w 171"/>
                <a:gd name="T71" fmla="*/ 130 h 177"/>
                <a:gd name="T72" fmla="*/ 149 w 171"/>
                <a:gd name="T73" fmla="*/ 129 h 177"/>
                <a:gd name="T74" fmla="*/ 146 w 171"/>
                <a:gd name="T75" fmla="*/ 119 h 177"/>
                <a:gd name="T76" fmla="*/ 153 w 171"/>
                <a:gd name="T77" fmla="*/ 115 h 177"/>
                <a:gd name="T78" fmla="*/ 164 w 171"/>
                <a:gd name="T79" fmla="*/ 115 h 177"/>
                <a:gd name="T80" fmla="*/ 163 w 171"/>
                <a:gd name="T81" fmla="*/ 95 h 177"/>
                <a:gd name="T82" fmla="*/ 157 w 171"/>
                <a:gd name="T83" fmla="*/ 91 h 177"/>
                <a:gd name="T84" fmla="*/ 158 w 171"/>
                <a:gd name="T85" fmla="*/ 84 h 177"/>
                <a:gd name="T86" fmla="*/ 171 w 171"/>
                <a:gd name="T87" fmla="*/ 80 h 177"/>
                <a:gd name="T88" fmla="*/ 169 w 171"/>
                <a:gd name="T89" fmla="*/ 73 h 177"/>
                <a:gd name="T90" fmla="*/ 154 w 171"/>
                <a:gd name="T91" fmla="*/ 62 h 177"/>
                <a:gd name="T92" fmla="*/ 154 w 171"/>
                <a:gd name="T93" fmla="*/ 50 h 177"/>
                <a:gd name="T94" fmla="*/ 164 w 171"/>
                <a:gd name="T95" fmla="*/ 43 h 177"/>
                <a:gd name="T96" fmla="*/ 163 w 171"/>
                <a:gd name="T97" fmla="*/ 29 h 177"/>
                <a:gd name="T98" fmla="*/ 157 w 171"/>
                <a:gd name="T99" fmla="*/ 2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77">
                  <a:moveTo>
                    <a:pt x="157" y="23"/>
                  </a:moveTo>
                  <a:lnTo>
                    <a:pt x="152" y="29"/>
                  </a:lnTo>
                  <a:lnTo>
                    <a:pt x="147" y="31"/>
                  </a:lnTo>
                  <a:lnTo>
                    <a:pt x="137" y="24"/>
                  </a:lnTo>
                  <a:lnTo>
                    <a:pt x="138" y="16"/>
                  </a:lnTo>
                  <a:lnTo>
                    <a:pt x="132" y="12"/>
                  </a:lnTo>
                  <a:lnTo>
                    <a:pt x="112" y="11"/>
                  </a:lnTo>
                  <a:lnTo>
                    <a:pt x="104" y="15"/>
                  </a:lnTo>
                  <a:lnTo>
                    <a:pt x="82" y="15"/>
                  </a:lnTo>
                  <a:lnTo>
                    <a:pt x="75" y="3"/>
                  </a:lnTo>
                  <a:lnTo>
                    <a:pt x="58" y="0"/>
                  </a:lnTo>
                  <a:lnTo>
                    <a:pt x="41" y="1"/>
                  </a:lnTo>
                  <a:lnTo>
                    <a:pt x="24" y="7"/>
                  </a:lnTo>
                  <a:lnTo>
                    <a:pt x="22" y="14"/>
                  </a:lnTo>
                  <a:lnTo>
                    <a:pt x="16" y="14"/>
                  </a:lnTo>
                  <a:lnTo>
                    <a:pt x="11" y="6"/>
                  </a:lnTo>
                  <a:lnTo>
                    <a:pt x="0" y="9"/>
                  </a:lnTo>
                  <a:lnTo>
                    <a:pt x="1" y="29"/>
                  </a:lnTo>
                  <a:lnTo>
                    <a:pt x="10" y="43"/>
                  </a:lnTo>
                  <a:lnTo>
                    <a:pt x="11" y="60"/>
                  </a:lnTo>
                  <a:lnTo>
                    <a:pt x="42" y="89"/>
                  </a:lnTo>
                  <a:lnTo>
                    <a:pt x="45" y="105"/>
                  </a:lnTo>
                  <a:lnTo>
                    <a:pt x="57" y="117"/>
                  </a:lnTo>
                  <a:lnTo>
                    <a:pt x="68" y="119"/>
                  </a:lnTo>
                  <a:lnTo>
                    <a:pt x="68" y="128"/>
                  </a:lnTo>
                  <a:lnTo>
                    <a:pt x="86" y="147"/>
                  </a:lnTo>
                  <a:lnTo>
                    <a:pt x="93" y="158"/>
                  </a:lnTo>
                  <a:lnTo>
                    <a:pt x="107" y="168"/>
                  </a:lnTo>
                  <a:lnTo>
                    <a:pt x="119" y="177"/>
                  </a:lnTo>
                  <a:lnTo>
                    <a:pt x="119" y="176"/>
                  </a:lnTo>
                  <a:lnTo>
                    <a:pt x="123" y="170"/>
                  </a:lnTo>
                  <a:lnTo>
                    <a:pt x="129" y="165"/>
                  </a:lnTo>
                  <a:lnTo>
                    <a:pt x="127" y="148"/>
                  </a:lnTo>
                  <a:lnTo>
                    <a:pt x="136" y="143"/>
                  </a:lnTo>
                  <a:lnTo>
                    <a:pt x="131" y="135"/>
                  </a:lnTo>
                  <a:lnTo>
                    <a:pt x="136" y="130"/>
                  </a:lnTo>
                  <a:lnTo>
                    <a:pt x="149" y="129"/>
                  </a:lnTo>
                  <a:lnTo>
                    <a:pt x="146" y="119"/>
                  </a:lnTo>
                  <a:lnTo>
                    <a:pt x="153" y="115"/>
                  </a:lnTo>
                  <a:lnTo>
                    <a:pt x="164" y="115"/>
                  </a:lnTo>
                  <a:lnTo>
                    <a:pt x="163" y="95"/>
                  </a:lnTo>
                  <a:lnTo>
                    <a:pt x="157" y="91"/>
                  </a:lnTo>
                  <a:lnTo>
                    <a:pt x="158" y="84"/>
                  </a:lnTo>
                  <a:lnTo>
                    <a:pt x="171" y="80"/>
                  </a:lnTo>
                  <a:lnTo>
                    <a:pt x="169" y="73"/>
                  </a:lnTo>
                  <a:lnTo>
                    <a:pt x="154" y="62"/>
                  </a:lnTo>
                  <a:lnTo>
                    <a:pt x="154" y="50"/>
                  </a:lnTo>
                  <a:lnTo>
                    <a:pt x="164" y="43"/>
                  </a:lnTo>
                  <a:lnTo>
                    <a:pt x="163" y="29"/>
                  </a:lnTo>
                  <a:lnTo>
                    <a:pt x="157" y="23"/>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191">
              <a:extLst>
                <a:ext uri="{FF2B5EF4-FFF2-40B4-BE49-F238E27FC236}">
                  <a16:creationId xmlns:a16="http://schemas.microsoft.com/office/drawing/2014/main" id="{6D913494-A581-410C-95FB-3DF9752D1DC0}"/>
                </a:ext>
              </a:extLst>
            </p:cNvPr>
            <p:cNvSpPr>
              <a:spLocks/>
            </p:cNvSpPr>
            <p:nvPr/>
          </p:nvSpPr>
          <p:spPr bwMode="auto">
            <a:xfrm>
              <a:off x="5251252" y="4437786"/>
              <a:ext cx="345865" cy="470896"/>
            </a:xfrm>
            <a:custGeom>
              <a:avLst/>
              <a:gdLst>
                <a:gd name="T0" fmla="*/ 39 w 213"/>
                <a:gd name="T1" fmla="*/ 178 h 290"/>
                <a:gd name="T2" fmla="*/ 35 w 213"/>
                <a:gd name="T3" fmla="*/ 192 h 290"/>
                <a:gd name="T4" fmla="*/ 17 w 213"/>
                <a:gd name="T5" fmla="*/ 198 h 290"/>
                <a:gd name="T6" fmla="*/ 13 w 213"/>
                <a:gd name="T7" fmla="*/ 211 h 290"/>
                <a:gd name="T8" fmla="*/ 9 w 213"/>
                <a:gd name="T9" fmla="*/ 233 h 290"/>
                <a:gd name="T10" fmla="*/ 0 w 213"/>
                <a:gd name="T11" fmla="*/ 245 h 290"/>
                <a:gd name="T12" fmla="*/ 9 w 213"/>
                <a:gd name="T13" fmla="*/ 251 h 290"/>
                <a:gd name="T14" fmla="*/ 26 w 213"/>
                <a:gd name="T15" fmla="*/ 265 h 290"/>
                <a:gd name="T16" fmla="*/ 46 w 213"/>
                <a:gd name="T17" fmla="*/ 283 h 290"/>
                <a:gd name="T18" fmla="*/ 51 w 213"/>
                <a:gd name="T19" fmla="*/ 250 h 290"/>
                <a:gd name="T20" fmla="*/ 63 w 213"/>
                <a:gd name="T21" fmla="*/ 242 h 290"/>
                <a:gd name="T22" fmla="*/ 86 w 213"/>
                <a:gd name="T23" fmla="*/ 255 h 290"/>
                <a:gd name="T24" fmla="*/ 98 w 213"/>
                <a:gd name="T25" fmla="*/ 263 h 290"/>
                <a:gd name="T26" fmla="*/ 96 w 213"/>
                <a:gd name="T27" fmla="*/ 280 h 290"/>
                <a:gd name="T28" fmla="*/ 107 w 213"/>
                <a:gd name="T29" fmla="*/ 290 h 290"/>
                <a:gd name="T30" fmla="*/ 119 w 213"/>
                <a:gd name="T31" fmla="*/ 269 h 290"/>
                <a:gd name="T32" fmla="*/ 131 w 213"/>
                <a:gd name="T33" fmla="*/ 268 h 290"/>
                <a:gd name="T34" fmla="*/ 157 w 213"/>
                <a:gd name="T35" fmla="*/ 257 h 290"/>
                <a:gd name="T36" fmla="*/ 192 w 213"/>
                <a:gd name="T37" fmla="*/ 257 h 290"/>
                <a:gd name="T38" fmla="*/ 209 w 213"/>
                <a:gd name="T39" fmla="*/ 217 h 290"/>
                <a:gd name="T40" fmla="*/ 213 w 213"/>
                <a:gd name="T41" fmla="*/ 192 h 290"/>
                <a:gd name="T42" fmla="*/ 191 w 213"/>
                <a:gd name="T43" fmla="*/ 175 h 290"/>
                <a:gd name="T44" fmla="*/ 203 w 213"/>
                <a:gd name="T45" fmla="*/ 141 h 290"/>
                <a:gd name="T46" fmla="*/ 198 w 213"/>
                <a:gd name="T47" fmla="*/ 125 h 290"/>
                <a:gd name="T48" fmla="*/ 198 w 213"/>
                <a:gd name="T49" fmla="*/ 110 h 290"/>
                <a:gd name="T50" fmla="*/ 181 w 213"/>
                <a:gd name="T51" fmla="*/ 121 h 290"/>
                <a:gd name="T52" fmla="*/ 151 w 213"/>
                <a:gd name="T53" fmla="*/ 109 h 290"/>
                <a:gd name="T54" fmla="*/ 145 w 213"/>
                <a:gd name="T55" fmla="*/ 81 h 290"/>
                <a:gd name="T56" fmla="*/ 120 w 213"/>
                <a:gd name="T57" fmla="*/ 61 h 290"/>
                <a:gd name="T58" fmla="*/ 112 w 213"/>
                <a:gd name="T59" fmla="*/ 26 h 290"/>
                <a:gd name="T60" fmla="*/ 88 w 213"/>
                <a:gd name="T61" fmla="*/ 5 h 290"/>
                <a:gd name="T62" fmla="*/ 67 w 213"/>
                <a:gd name="T63" fmla="*/ 0 h 290"/>
                <a:gd name="T64" fmla="*/ 44 w 213"/>
                <a:gd name="T65" fmla="*/ 15 h 290"/>
                <a:gd name="T66" fmla="*/ 23 w 213"/>
                <a:gd name="T67" fmla="*/ 21 h 290"/>
                <a:gd name="T68" fmla="*/ 38 w 213"/>
                <a:gd name="T69" fmla="*/ 44 h 290"/>
                <a:gd name="T70" fmla="*/ 50 w 213"/>
                <a:gd name="T71" fmla="*/ 64 h 290"/>
                <a:gd name="T72" fmla="*/ 45 w 213"/>
                <a:gd name="T73" fmla="*/ 78 h 290"/>
                <a:gd name="T74" fmla="*/ 49 w 213"/>
                <a:gd name="T75" fmla="*/ 92 h 290"/>
                <a:gd name="T76" fmla="*/ 40 w 213"/>
                <a:gd name="T77" fmla="*/ 113 h 290"/>
                <a:gd name="T78" fmla="*/ 55 w 213"/>
                <a:gd name="T79" fmla="*/ 136 h 290"/>
                <a:gd name="T80" fmla="*/ 44 w 213"/>
                <a:gd name="T81" fmla="*/ 147 h 290"/>
                <a:gd name="T82" fmla="*/ 49 w 213"/>
                <a:gd name="T83" fmla="*/ 15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3" h="290">
                  <a:moveTo>
                    <a:pt x="50" y="178"/>
                  </a:moveTo>
                  <a:lnTo>
                    <a:pt x="39" y="178"/>
                  </a:lnTo>
                  <a:lnTo>
                    <a:pt x="32" y="182"/>
                  </a:lnTo>
                  <a:lnTo>
                    <a:pt x="35" y="192"/>
                  </a:lnTo>
                  <a:lnTo>
                    <a:pt x="22" y="193"/>
                  </a:lnTo>
                  <a:lnTo>
                    <a:pt x="17" y="198"/>
                  </a:lnTo>
                  <a:lnTo>
                    <a:pt x="22" y="206"/>
                  </a:lnTo>
                  <a:lnTo>
                    <a:pt x="13" y="211"/>
                  </a:lnTo>
                  <a:lnTo>
                    <a:pt x="15" y="228"/>
                  </a:lnTo>
                  <a:lnTo>
                    <a:pt x="9" y="233"/>
                  </a:lnTo>
                  <a:lnTo>
                    <a:pt x="5" y="239"/>
                  </a:lnTo>
                  <a:lnTo>
                    <a:pt x="0" y="245"/>
                  </a:lnTo>
                  <a:lnTo>
                    <a:pt x="0" y="245"/>
                  </a:lnTo>
                  <a:lnTo>
                    <a:pt x="9" y="251"/>
                  </a:lnTo>
                  <a:lnTo>
                    <a:pt x="17" y="251"/>
                  </a:lnTo>
                  <a:lnTo>
                    <a:pt x="26" y="265"/>
                  </a:lnTo>
                  <a:lnTo>
                    <a:pt x="34" y="276"/>
                  </a:lnTo>
                  <a:lnTo>
                    <a:pt x="46" y="283"/>
                  </a:lnTo>
                  <a:lnTo>
                    <a:pt x="46" y="262"/>
                  </a:lnTo>
                  <a:lnTo>
                    <a:pt x="51" y="250"/>
                  </a:lnTo>
                  <a:lnTo>
                    <a:pt x="58" y="239"/>
                  </a:lnTo>
                  <a:lnTo>
                    <a:pt x="63" y="242"/>
                  </a:lnTo>
                  <a:lnTo>
                    <a:pt x="73" y="240"/>
                  </a:lnTo>
                  <a:lnTo>
                    <a:pt x="86" y="255"/>
                  </a:lnTo>
                  <a:lnTo>
                    <a:pt x="90" y="262"/>
                  </a:lnTo>
                  <a:lnTo>
                    <a:pt x="98" y="263"/>
                  </a:lnTo>
                  <a:lnTo>
                    <a:pt x="102" y="274"/>
                  </a:lnTo>
                  <a:lnTo>
                    <a:pt x="96" y="280"/>
                  </a:lnTo>
                  <a:lnTo>
                    <a:pt x="107" y="285"/>
                  </a:lnTo>
                  <a:lnTo>
                    <a:pt x="107" y="290"/>
                  </a:lnTo>
                  <a:lnTo>
                    <a:pt x="115" y="283"/>
                  </a:lnTo>
                  <a:lnTo>
                    <a:pt x="119" y="269"/>
                  </a:lnTo>
                  <a:lnTo>
                    <a:pt x="126" y="265"/>
                  </a:lnTo>
                  <a:lnTo>
                    <a:pt x="131" y="268"/>
                  </a:lnTo>
                  <a:lnTo>
                    <a:pt x="142" y="262"/>
                  </a:lnTo>
                  <a:lnTo>
                    <a:pt x="157" y="257"/>
                  </a:lnTo>
                  <a:lnTo>
                    <a:pt x="173" y="257"/>
                  </a:lnTo>
                  <a:lnTo>
                    <a:pt x="192" y="257"/>
                  </a:lnTo>
                  <a:lnTo>
                    <a:pt x="198" y="217"/>
                  </a:lnTo>
                  <a:lnTo>
                    <a:pt x="209" y="217"/>
                  </a:lnTo>
                  <a:lnTo>
                    <a:pt x="213" y="208"/>
                  </a:lnTo>
                  <a:lnTo>
                    <a:pt x="213" y="192"/>
                  </a:lnTo>
                  <a:lnTo>
                    <a:pt x="202" y="181"/>
                  </a:lnTo>
                  <a:lnTo>
                    <a:pt x="191" y="175"/>
                  </a:lnTo>
                  <a:lnTo>
                    <a:pt x="191" y="151"/>
                  </a:lnTo>
                  <a:lnTo>
                    <a:pt x="203" y="141"/>
                  </a:lnTo>
                  <a:lnTo>
                    <a:pt x="198" y="132"/>
                  </a:lnTo>
                  <a:lnTo>
                    <a:pt x="198" y="125"/>
                  </a:lnTo>
                  <a:lnTo>
                    <a:pt x="205" y="123"/>
                  </a:lnTo>
                  <a:lnTo>
                    <a:pt x="198" y="110"/>
                  </a:lnTo>
                  <a:lnTo>
                    <a:pt x="187" y="109"/>
                  </a:lnTo>
                  <a:lnTo>
                    <a:pt x="181" y="121"/>
                  </a:lnTo>
                  <a:lnTo>
                    <a:pt x="173" y="117"/>
                  </a:lnTo>
                  <a:lnTo>
                    <a:pt x="151" y="109"/>
                  </a:lnTo>
                  <a:lnTo>
                    <a:pt x="142" y="102"/>
                  </a:lnTo>
                  <a:lnTo>
                    <a:pt x="145" y="81"/>
                  </a:lnTo>
                  <a:lnTo>
                    <a:pt x="129" y="60"/>
                  </a:lnTo>
                  <a:lnTo>
                    <a:pt x="120" y="61"/>
                  </a:lnTo>
                  <a:lnTo>
                    <a:pt x="118" y="38"/>
                  </a:lnTo>
                  <a:lnTo>
                    <a:pt x="112" y="26"/>
                  </a:lnTo>
                  <a:lnTo>
                    <a:pt x="90" y="13"/>
                  </a:lnTo>
                  <a:lnTo>
                    <a:pt x="88" y="5"/>
                  </a:lnTo>
                  <a:lnTo>
                    <a:pt x="77" y="7"/>
                  </a:lnTo>
                  <a:lnTo>
                    <a:pt x="67" y="0"/>
                  </a:lnTo>
                  <a:lnTo>
                    <a:pt x="56" y="1"/>
                  </a:lnTo>
                  <a:lnTo>
                    <a:pt x="44" y="15"/>
                  </a:lnTo>
                  <a:lnTo>
                    <a:pt x="22" y="18"/>
                  </a:lnTo>
                  <a:lnTo>
                    <a:pt x="23" y="21"/>
                  </a:lnTo>
                  <a:lnTo>
                    <a:pt x="30" y="43"/>
                  </a:lnTo>
                  <a:lnTo>
                    <a:pt x="38" y="44"/>
                  </a:lnTo>
                  <a:lnTo>
                    <a:pt x="35" y="57"/>
                  </a:lnTo>
                  <a:lnTo>
                    <a:pt x="50" y="64"/>
                  </a:lnTo>
                  <a:lnTo>
                    <a:pt x="57" y="72"/>
                  </a:lnTo>
                  <a:lnTo>
                    <a:pt x="45" y="78"/>
                  </a:lnTo>
                  <a:lnTo>
                    <a:pt x="43" y="86"/>
                  </a:lnTo>
                  <a:lnTo>
                    <a:pt x="49" y="92"/>
                  </a:lnTo>
                  <a:lnTo>
                    <a:pt x="50" y="106"/>
                  </a:lnTo>
                  <a:lnTo>
                    <a:pt x="40" y="113"/>
                  </a:lnTo>
                  <a:lnTo>
                    <a:pt x="40" y="125"/>
                  </a:lnTo>
                  <a:lnTo>
                    <a:pt x="55" y="136"/>
                  </a:lnTo>
                  <a:lnTo>
                    <a:pt x="57" y="143"/>
                  </a:lnTo>
                  <a:lnTo>
                    <a:pt x="44" y="147"/>
                  </a:lnTo>
                  <a:lnTo>
                    <a:pt x="43" y="154"/>
                  </a:lnTo>
                  <a:lnTo>
                    <a:pt x="49" y="158"/>
                  </a:lnTo>
                  <a:lnTo>
                    <a:pt x="50" y="178"/>
                  </a:lnTo>
                  <a:close/>
                </a:path>
              </a:pathLst>
            </a:custGeom>
            <a:solidFill>
              <a:srgbClr val="D3D3D3"/>
            </a:solidFill>
            <a:ln w="1111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192">
              <a:extLst>
                <a:ext uri="{FF2B5EF4-FFF2-40B4-BE49-F238E27FC236}">
                  <a16:creationId xmlns:a16="http://schemas.microsoft.com/office/drawing/2014/main" id="{870E235A-6096-4E01-A69C-DF4D15153E9E}"/>
                </a:ext>
              </a:extLst>
            </p:cNvPr>
            <p:cNvSpPr>
              <a:spLocks/>
            </p:cNvSpPr>
            <p:nvPr/>
          </p:nvSpPr>
          <p:spPr bwMode="auto">
            <a:xfrm>
              <a:off x="5288599" y="4437786"/>
              <a:ext cx="308518" cy="469272"/>
            </a:xfrm>
            <a:custGeom>
              <a:avLst/>
              <a:gdLst>
                <a:gd name="T0" fmla="*/ 21 w 190"/>
                <a:gd name="T1" fmla="*/ 187 h 289"/>
                <a:gd name="T2" fmla="*/ 40 w 190"/>
                <a:gd name="T3" fmla="*/ 198 h 289"/>
                <a:gd name="T4" fmla="*/ 62 w 190"/>
                <a:gd name="T5" fmla="*/ 216 h 289"/>
                <a:gd name="T6" fmla="*/ 54 w 190"/>
                <a:gd name="T7" fmla="*/ 222 h 289"/>
                <a:gd name="T8" fmla="*/ 44 w 190"/>
                <a:gd name="T9" fmla="*/ 227 h 289"/>
                <a:gd name="T10" fmla="*/ 50 w 190"/>
                <a:gd name="T11" fmla="*/ 239 h 289"/>
                <a:gd name="T12" fmla="*/ 67 w 190"/>
                <a:gd name="T13" fmla="*/ 261 h 289"/>
                <a:gd name="T14" fmla="*/ 79 w 190"/>
                <a:gd name="T15" fmla="*/ 273 h 289"/>
                <a:gd name="T16" fmla="*/ 84 w 190"/>
                <a:gd name="T17" fmla="*/ 285 h 289"/>
                <a:gd name="T18" fmla="*/ 92 w 190"/>
                <a:gd name="T19" fmla="*/ 283 h 289"/>
                <a:gd name="T20" fmla="*/ 103 w 190"/>
                <a:gd name="T21" fmla="*/ 265 h 289"/>
                <a:gd name="T22" fmla="*/ 118 w 190"/>
                <a:gd name="T23" fmla="*/ 261 h 289"/>
                <a:gd name="T24" fmla="*/ 150 w 190"/>
                <a:gd name="T25" fmla="*/ 257 h 289"/>
                <a:gd name="T26" fmla="*/ 174 w 190"/>
                <a:gd name="T27" fmla="*/ 217 h 289"/>
                <a:gd name="T28" fmla="*/ 190 w 190"/>
                <a:gd name="T29" fmla="*/ 208 h 289"/>
                <a:gd name="T30" fmla="*/ 179 w 190"/>
                <a:gd name="T31" fmla="*/ 181 h 289"/>
                <a:gd name="T32" fmla="*/ 167 w 190"/>
                <a:gd name="T33" fmla="*/ 151 h 289"/>
                <a:gd name="T34" fmla="*/ 174 w 190"/>
                <a:gd name="T35" fmla="*/ 132 h 289"/>
                <a:gd name="T36" fmla="*/ 182 w 190"/>
                <a:gd name="T37" fmla="*/ 123 h 289"/>
                <a:gd name="T38" fmla="*/ 164 w 190"/>
                <a:gd name="T39" fmla="*/ 109 h 289"/>
                <a:gd name="T40" fmla="*/ 150 w 190"/>
                <a:gd name="T41" fmla="*/ 115 h 289"/>
                <a:gd name="T42" fmla="*/ 118 w 190"/>
                <a:gd name="T43" fmla="*/ 102 h 289"/>
                <a:gd name="T44" fmla="*/ 105 w 190"/>
                <a:gd name="T45" fmla="*/ 60 h 289"/>
                <a:gd name="T46" fmla="*/ 95 w 190"/>
                <a:gd name="T47" fmla="*/ 38 h 289"/>
                <a:gd name="T48" fmla="*/ 67 w 190"/>
                <a:gd name="T49" fmla="*/ 15 h 289"/>
                <a:gd name="T50" fmla="*/ 54 w 190"/>
                <a:gd name="T51" fmla="*/ 7 h 289"/>
                <a:gd name="T52" fmla="*/ 33 w 190"/>
                <a:gd name="T53" fmla="*/ 3 h 289"/>
                <a:gd name="T54" fmla="*/ 0 w 190"/>
                <a:gd name="T55" fmla="*/ 19 h 289"/>
                <a:gd name="T56" fmla="*/ 7 w 190"/>
                <a:gd name="T57" fmla="*/ 44 h 289"/>
                <a:gd name="T58" fmla="*/ 14 w 190"/>
                <a:gd name="T59" fmla="*/ 58 h 289"/>
                <a:gd name="T60" fmla="*/ 34 w 190"/>
                <a:gd name="T61" fmla="*/ 72 h 289"/>
                <a:gd name="T62" fmla="*/ 20 w 190"/>
                <a:gd name="T63" fmla="*/ 86 h 289"/>
                <a:gd name="T64" fmla="*/ 27 w 190"/>
                <a:gd name="T65" fmla="*/ 106 h 289"/>
                <a:gd name="T66" fmla="*/ 17 w 190"/>
                <a:gd name="T67" fmla="*/ 125 h 289"/>
                <a:gd name="T68" fmla="*/ 34 w 190"/>
                <a:gd name="T69" fmla="*/ 143 h 289"/>
                <a:gd name="T70" fmla="*/ 20 w 190"/>
                <a:gd name="T71" fmla="*/ 153 h 289"/>
                <a:gd name="T72" fmla="*/ 27 w 190"/>
                <a:gd name="T73" fmla="*/ 17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289">
                  <a:moveTo>
                    <a:pt x="16" y="178"/>
                  </a:moveTo>
                  <a:lnTo>
                    <a:pt x="21" y="187"/>
                  </a:lnTo>
                  <a:lnTo>
                    <a:pt x="27" y="193"/>
                  </a:lnTo>
                  <a:lnTo>
                    <a:pt x="40" y="198"/>
                  </a:lnTo>
                  <a:lnTo>
                    <a:pt x="49" y="205"/>
                  </a:lnTo>
                  <a:lnTo>
                    <a:pt x="62" y="216"/>
                  </a:lnTo>
                  <a:lnTo>
                    <a:pt x="61" y="222"/>
                  </a:lnTo>
                  <a:lnTo>
                    <a:pt x="54" y="222"/>
                  </a:lnTo>
                  <a:lnTo>
                    <a:pt x="52" y="226"/>
                  </a:lnTo>
                  <a:lnTo>
                    <a:pt x="44" y="227"/>
                  </a:lnTo>
                  <a:lnTo>
                    <a:pt x="49" y="232"/>
                  </a:lnTo>
                  <a:lnTo>
                    <a:pt x="50" y="239"/>
                  </a:lnTo>
                  <a:lnTo>
                    <a:pt x="63" y="254"/>
                  </a:lnTo>
                  <a:lnTo>
                    <a:pt x="67" y="261"/>
                  </a:lnTo>
                  <a:lnTo>
                    <a:pt x="75" y="263"/>
                  </a:lnTo>
                  <a:lnTo>
                    <a:pt x="79" y="273"/>
                  </a:lnTo>
                  <a:lnTo>
                    <a:pt x="73" y="279"/>
                  </a:lnTo>
                  <a:lnTo>
                    <a:pt x="84" y="285"/>
                  </a:lnTo>
                  <a:lnTo>
                    <a:pt x="84" y="289"/>
                  </a:lnTo>
                  <a:lnTo>
                    <a:pt x="92" y="283"/>
                  </a:lnTo>
                  <a:lnTo>
                    <a:pt x="96" y="269"/>
                  </a:lnTo>
                  <a:lnTo>
                    <a:pt x="103" y="265"/>
                  </a:lnTo>
                  <a:lnTo>
                    <a:pt x="108" y="268"/>
                  </a:lnTo>
                  <a:lnTo>
                    <a:pt x="118" y="261"/>
                  </a:lnTo>
                  <a:lnTo>
                    <a:pt x="134" y="257"/>
                  </a:lnTo>
                  <a:lnTo>
                    <a:pt x="150" y="257"/>
                  </a:lnTo>
                  <a:lnTo>
                    <a:pt x="168" y="257"/>
                  </a:lnTo>
                  <a:lnTo>
                    <a:pt x="174" y="217"/>
                  </a:lnTo>
                  <a:lnTo>
                    <a:pt x="186" y="217"/>
                  </a:lnTo>
                  <a:lnTo>
                    <a:pt x="190" y="208"/>
                  </a:lnTo>
                  <a:lnTo>
                    <a:pt x="188" y="191"/>
                  </a:lnTo>
                  <a:lnTo>
                    <a:pt x="179" y="181"/>
                  </a:lnTo>
                  <a:lnTo>
                    <a:pt x="167" y="175"/>
                  </a:lnTo>
                  <a:lnTo>
                    <a:pt x="167" y="151"/>
                  </a:lnTo>
                  <a:lnTo>
                    <a:pt x="180" y="141"/>
                  </a:lnTo>
                  <a:lnTo>
                    <a:pt x="174" y="132"/>
                  </a:lnTo>
                  <a:lnTo>
                    <a:pt x="174" y="125"/>
                  </a:lnTo>
                  <a:lnTo>
                    <a:pt x="182" y="123"/>
                  </a:lnTo>
                  <a:lnTo>
                    <a:pt x="174" y="110"/>
                  </a:lnTo>
                  <a:lnTo>
                    <a:pt x="164" y="109"/>
                  </a:lnTo>
                  <a:lnTo>
                    <a:pt x="158" y="121"/>
                  </a:lnTo>
                  <a:lnTo>
                    <a:pt x="150" y="115"/>
                  </a:lnTo>
                  <a:lnTo>
                    <a:pt x="128" y="109"/>
                  </a:lnTo>
                  <a:lnTo>
                    <a:pt x="118" y="102"/>
                  </a:lnTo>
                  <a:lnTo>
                    <a:pt x="122" y="81"/>
                  </a:lnTo>
                  <a:lnTo>
                    <a:pt x="105" y="60"/>
                  </a:lnTo>
                  <a:lnTo>
                    <a:pt x="97" y="61"/>
                  </a:lnTo>
                  <a:lnTo>
                    <a:pt x="95" y="38"/>
                  </a:lnTo>
                  <a:lnTo>
                    <a:pt x="89" y="27"/>
                  </a:lnTo>
                  <a:lnTo>
                    <a:pt x="67" y="15"/>
                  </a:lnTo>
                  <a:lnTo>
                    <a:pt x="65" y="6"/>
                  </a:lnTo>
                  <a:lnTo>
                    <a:pt x="54" y="7"/>
                  </a:lnTo>
                  <a:lnTo>
                    <a:pt x="44" y="0"/>
                  </a:lnTo>
                  <a:lnTo>
                    <a:pt x="33" y="3"/>
                  </a:lnTo>
                  <a:lnTo>
                    <a:pt x="21" y="15"/>
                  </a:lnTo>
                  <a:lnTo>
                    <a:pt x="0" y="19"/>
                  </a:lnTo>
                  <a:lnTo>
                    <a:pt x="0" y="21"/>
                  </a:lnTo>
                  <a:lnTo>
                    <a:pt x="7" y="44"/>
                  </a:lnTo>
                  <a:lnTo>
                    <a:pt x="15" y="45"/>
                  </a:lnTo>
                  <a:lnTo>
                    <a:pt x="14" y="58"/>
                  </a:lnTo>
                  <a:lnTo>
                    <a:pt x="27" y="64"/>
                  </a:lnTo>
                  <a:lnTo>
                    <a:pt x="34" y="72"/>
                  </a:lnTo>
                  <a:lnTo>
                    <a:pt x="22" y="78"/>
                  </a:lnTo>
                  <a:lnTo>
                    <a:pt x="20" y="86"/>
                  </a:lnTo>
                  <a:lnTo>
                    <a:pt x="26" y="92"/>
                  </a:lnTo>
                  <a:lnTo>
                    <a:pt x="27" y="106"/>
                  </a:lnTo>
                  <a:lnTo>
                    <a:pt x="17" y="113"/>
                  </a:lnTo>
                  <a:lnTo>
                    <a:pt x="17" y="125"/>
                  </a:lnTo>
                  <a:lnTo>
                    <a:pt x="32" y="136"/>
                  </a:lnTo>
                  <a:lnTo>
                    <a:pt x="34" y="143"/>
                  </a:lnTo>
                  <a:lnTo>
                    <a:pt x="21" y="146"/>
                  </a:lnTo>
                  <a:lnTo>
                    <a:pt x="20" y="153"/>
                  </a:lnTo>
                  <a:lnTo>
                    <a:pt x="26" y="158"/>
                  </a:lnTo>
                  <a:lnTo>
                    <a:pt x="27" y="178"/>
                  </a:lnTo>
                  <a:lnTo>
                    <a:pt x="16" y="178"/>
                  </a:lnTo>
                  <a:close/>
                </a:path>
              </a:pathLst>
            </a:custGeom>
            <a:solidFill>
              <a:schemeClr val="bg2">
                <a:lumMod val="85000"/>
              </a:schemeClr>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193">
              <a:extLst>
                <a:ext uri="{FF2B5EF4-FFF2-40B4-BE49-F238E27FC236}">
                  <a16:creationId xmlns:a16="http://schemas.microsoft.com/office/drawing/2014/main" id="{B31F4616-0690-4A2F-90DC-238E692E8490}"/>
                </a:ext>
              </a:extLst>
            </p:cNvPr>
            <p:cNvSpPr>
              <a:spLocks/>
            </p:cNvSpPr>
            <p:nvPr/>
          </p:nvSpPr>
          <p:spPr bwMode="auto">
            <a:xfrm>
              <a:off x="5251252" y="4730067"/>
              <a:ext cx="138022" cy="167250"/>
            </a:xfrm>
            <a:custGeom>
              <a:avLst/>
              <a:gdLst>
                <a:gd name="T0" fmla="*/ 39 w 85"/>
                <a:gd name="T1" fmla="*/ 0 h 103"/>
                <a:gd name="T2" fmla="*/ 32 w 85"/>
                <a:gd name="T3" fmla="*/ 2 h 103"/>
                <a:gd name="T4" fmla="*/ 35 w 85"/>
                <a:gd name="T5" fmla="*/ 13 h 103"/>
                <a:gd name="T6" fmla="*/ 22 w 85"/>
                <a:gd name="T7" fmla="*/ 13 h 103"/>
                <a:gd name="T8" fmla="*/ 17 w 85"/>
                <a:gd name="T9" fmla="*/ 19 h 103"/>
                <a:gd name="T10" fmla="*/ 22 w 85"/>
                <a:gd name="T11" fmla="*/ 26 h 103"/>
                <a:gd name="T12" fmla="*/ 13 w 85"/>
                <a:gd name="T13" fmla="*/ 32 h 103"/>
                <a:gd name="T14" fmla="*/ 13 w 85"/>
                <a:gd name="T15" fmla="*/ 48 h 103"/>
                <a:gd name="T16" fmla="*/ 9 w 85"/>
                <a:gd name="T17" fmla="*/ 53 h 103"/>
                <a:gd name="T18" fmla="*/ 5 w 85"/>
                <a:gd name="T19" fmla="*/ 60 h 103"/>
                <a:gd name="T20" fmla="*/ 0 w 85"/>
                <a:gd name="T21" fmla="*/ 66 h 103"/>
                <a:gd name="T22" fmla="*/ 0 w 85"/>
                <a:gd name="T23" fmla="*/ 66 h 103"/>
                <a:gd name="T24" fmla="*/ 9 w 85"/>
                <a:gd name="T25" fmla="*/ 71 h 103"/>
                <a:gd name="T26" fmla="*/ 17 w 85"/>
                <a:gd name="T27" fmla="*/ 72 h 103"/>
                <a:gd name="T28" fmla="*/ 26 w 85"/>
                <a:gd name="T29" fmla="*/ 85 h 103"/>
                <a:gd name="T30" fmla="*/ 34 w 85"/>
                <a:gd name="T31" fmla="*/ 96 h 103"/>
                <a:gd name="T32" fmla="*/ 46 w 85"/>
                <a:gd name="T33" fmla="*/ 103 h 103"/>
                <a:gd name="T34" fmla="*/ 46 w 85"/>
                <a:gd name="T35" fmla="*/ 83 h 103"/>
                <a:gd name="T36" fmla="*/ 51 w 85"/>
                <a:gd name="T37" fmla="*/ 71 h 103"/>
                <a:gd name="T38" fmla="*/ 58 w 85"/>
                <a:gd name="T39" fmla="*/ 59 h 103"/>
                <a:gd name="T40" fmla="*/ 63 w 85"/>
                <a:gd name="T41" fmla="*/ 63 h 103"/>
                <a:gd name="T42" fmla="*/ 72 w 85"/>
                <a:gd name="T43" fmla="*/ 60 h 103"/>
                <a:gd name="T44" fmla="*/ 72 w 85"/>
                <a:gd name="T45" fmla="*/ 53 h 103"/>
                <a:gd name="T46" fmla="*/ 67 w 85"/>
                <a:gd name="T47" fmla="*/ 47 h 103"/>
                <a:gd name="T48" fmla="*/ 75 w 85"/>
                <a:gd name="T49" fmla="*/ 46 h 103"/>
                <a:gd name="T50" fmla="*/ 77 w 85"/>
                <a:gd name="T51" fmla="*/ 43 h 103"/>
                <a:gd name="T52" fmla="*/ 84 w 85"/>
                <a:gd name="T53" fmla="*/ 43 h 103"/>
                <a:gd name="T54" fmla="*/ 85 w 85"/>
                <a:gd name="T55" fmla="*/ 37 h 103"/>
                <a:gd name="T56" fmla="*/ 72 w 85"/>
                <a:gd name="T57" fmla="*/ 26 h 103"/>
                <a:gd name="T58" fmla="*/ 62 w 85"/>
                <a:gd name="T59" fmla="*/ 18 h 103"/>
                <a:gd name="T60" fmla="*/ 50 w 85"/>
                <a:gd name="T61" fmla="*/ 14 h 103"/>
                <a:gd name="T62" fmla="*/ 44 w 85"/>
                <a:gd name="T63" fmla="*/ 8 h 103"/>
                <a:gd name="T64" fmla="*/ 39 w 85"/>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3">
                  <a:moveTo>
                    <a:pt x="39" y="0"/>
                  </a:moveTo>
                  <a:lnTo>
                    <a:pt x="32" y="2"/>
                  </a:lnTo>
                  <a:lnTo>
                    <a:pt x="35" y="13"/>
                  </a:lnTo>
                  <a:lnTo>
                    <a:pt x="22" y="13"/>
                  </a:lnTo>
                  <a:lnTo>
                    <a:pt x="17" y="19"/>
                  </a:lnTo>
                  <a:lnTo>
                    <a:pt x="22" y="26"/>
                  </a:lnTo>
                  <a:lnTo>
                    <a:pt x="13" y="32"/>
                  </a:lnTo>
                  <a:lnTo>
                    <a:pt x="13" y="48"/>
                  </a:lnTo>
                  <a:lnTo>
                    <a:pt x="9" y="53"/>
                  </a:lnTo>
                  <a:lnTo>
                    <a:pt x="5" y="60"/>
                  </a:lnTo>
                  <a:lnTo>
                    <a:pt x="0" y="66"/>
                  </a:lnTo>
                  <a:lnTo>
                    <a:pt x="0" y="66"/>
                  </a:lnTo>
                  <a:lnTo>
                    <a:pt x="9" y="71"/>
                  </a:lnTo>
                  <a:lnTo>
                    <a:pt x="17" y="72"/>
                  </a:lnTo>
                  <a:lnTo>
                    <a:pt x="26" y="85"/>
                  </a:lnTo>
                  <a:lnTo>
                    <a:pt x="34" y="96"/>
                  </a:lnTo>
                  <a:lnTo>
                    <a:pt x="46" y="103"/>
                  </a:lnTo>
                  <a:lnTo>
                    <a:pt x="46" y="83"/>
                  </a:lnTo>
                  <a:lnTo>
                    <a:pt x="51" y="71"/>
                  </a:lnTo>
                  <a:lnTo>
                    <a:pt x="58" y="59"/>
                  </a:lnTo>
                  <a:lnTo>
                    <a:pt x="63" y="63"/>
                  </a:lnTo>
                  <a:lnTo>
                    <a:pt x="72" y="60"/>
                  </a:lnTo>
                  <a:lnTo>
                    <a:pt x="72" y="53"/>
                  </a:lnTo>
                  <a:lnTo>
                    <a:pt x="67" y="47"/>
                  </a:lnTo>
                  <a:lnTo>
                    <a:pt x="75" y="46"/>
                  </a:lnTo>
                  <a:lnTo>
                    <a:pt x="77" y="43"/>
                  </a:lnTo>
                  <a:lnTo>
                    <a:pt x="84" y="43"/>
                  </a:lnTo>
                  <a:lnTo>
                    <a:pt x="85" y="37"/>
                  </a:lnTo>
                  <a:lnTo>
                    <a:pt x="72" y="26"/>
                  </a:lnTo>
                  <a:lnTo>
                    <a:pt x="62" y="18"/>
                  </a:lnTo>
                  <a:lnTo>
                    <a:pt x="50" y="14"/>
                  </a:lnTo>
                  <a:lnTo>
                    <a:pt x="44" y="8"/>
                  </a:lnTo>
                  <a:lnTo>
                    <a:pt x="39" y="0"/>
                  </a:lnTo>
                  <a:close/>
                </a:path>
              </a:pathLst>
            </a:custGeom>
            <a:solidFill>
              <a:schemeClr val="bg2">
                <a:lumMod val="85000"/>
              </a:schemeClr>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1" name="Title 200">
            <a:extLst>
              <a:ext uri="{FF2B5EF4-FFF2-40B4-BE49-F238E27FC236}">
                <a16:creationId xmlns:a16="http://schemas.microsoft.com/office/drawing/2014/main" id="{09970725-BD3A-412F-9B06-D5DDE8B2EC4F}"/>
              </a:ext>
            </a:extLst>
          </p:cNvPr>
          <p:cNvSpPr>
            <a:spLocks noGrp="1"/>
          </p:cNvSpPr>
          <p:nvPr>
            <p:ph type="title"/>
          </p:nvPr>
        </p:nvSpPr>
        <p:spPr/>
        <p:txBody>
          <a:bodyPr/>
          <a:lstStyle/>
          <a:p>
            <a:r>
              <a:rPr lang="en-US" dirty="0"/>
              <a:t>About EPIF</a:t>
            </a:r>
          </a:p>
        </p:txBody>
      </p:sp>
    </p:spTree>
    <p:extLst>
      <p:ext uri="{BB962C8B-B14F-4D97-AF65-F5344CB8AC3E}">
        <p14:creationId xmlns:p14="http://schemas.microsoft.com/office/powerpoint/2010/main" val="24516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7964784" y="2322117"/>
            <a:ext cx="1429301" cy="508996"/>
          </a:xfrm>
          <a:prstGeom prst="rect">
            <a:avLst/>
          </a:prstGeom>
        </p:spPr>
      </p:pic>
      <p:sp>
        <p:nvSpPr>
          <p:cNvPr id="2" name="Footer Placeholder 1">
            <a:extLst>
              <a:ext uri="{FF2B5EF4-FFF2-40B4-BE49-F238E27FC236}">
                <a16:creationId xmlns:a16="http://schemas.microsoft.com/office/drawing/2014/main" id="{5F577FF3-D5B7-40D4-A68C-A66C5EE4A8FA}"/>
              </a:ext>
            </a:extLst>
          </p:cNvPr>
          <p:cNvSpPr>
            <a:spLocks noGrp="1"/>
          </p:cNvSpPr>
          <p:nvPr>
            <p:ph type="ftr" sz="quarter" idx="10"/>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a:ea typeface="+mn-ea"/>
                <a:cs typeface="+mn-cs"/>
              </a:rPr>
              <a:t>EPIF General Presentation</a:t>
            </a:r>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0BA884CB-B861-404A-9829-6DD516220BD6}"/>
              </a:ext>
            </a:extLst>
          </p:cNvPr>
          <p:cNvSpPr>
            <a:spLocks noGrp="1"/>
          </p:cNvSpPr>
          <p:nvPr>
            <p:ph type="sldNum" sz="quarter" idx="11"/>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75A4F164-3A46-4CEE-A25C-CA523D5E42F3}" type="slidenum">
              <a:rPr kumimoji="0" lang="en-US" sz="1200" b="1" i="0" u="none" strike="noStrike" kern="1200" cap="none" spc="0" normalizeH="0" baseline="0" noProof="0" smtClean="0">
                <a:ln>
                  <a:noFill/>
                </a:ln>
                <a:solidFill>
                  <a:srgbClr val="98BF0E"/>
                </a:solidFill>
                <a:effectLst/>
                <a:uLnTx/>
                <a:uFillTx/>
                <a:latin typeface="Arial"/>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98BF0E"/>
              </a:solidFill>
              <a:effectLst/>
              <a:uLnTx/>
              <a:uFillTx/>
              <a:latin typeface="Arial"/>
              <a:ea typeface="+mn-ea"/>
              <a:cs typeface="+mn-cs"/>
            </a:endParaRPr>
          </a:p>
        </p:txBody>
      </p:sp>
      <p:sp>
        <p:nvSpPr>
          <p:cNvPr id="6" name="Title 5">
            <a:extLst>
              <a:ext uri="{FF2B5EF4-FFF2-40B4-BE49-F238E27FC236}">
                <a16:creationId xmlns:a16="http://schemas.microsoft.com/office/drawing/2014/main" id="{3E521876-3216-469E-8042-6D0E6BF719C9}"/>
              </a:ext>
            </a:extLst>
          </p:cNvPr>
          <p:cNvSpPr>
            <a:spLocks noGrp="1"/>
          </p:cNvSpPr>
          <p:nvPr>
            <p:ph type="title"/>
          </p:nvPr>
        </p:nvSpPr>
        <p:spPr>
          <a:xfrm>
            <a:off x="4069800" y="415400"/>
            <a:ext cx="4104000" cy="369000"/>
          </a:xfrm>
        </p:spPr>
        <p:txBody>
          <a:bodyPr/>
          <a:lstStyle/>
          <a:p>
            <a:r>
              <a:rPr lang="en-GB" dirty="0"/>
              <a:t>Our Members</a:t>
            </a:r>
          </a:p>
        </p:txBody>
      </p:sp>
      <p:pic>
        <p:nvPicPr>
          <p:cNvPr id="19" name="Content Placeholder 29" descr="http://upload.wikimedia.org/wikipedia/de/1/12/Logo_ConCardis.png">
            <a:hlinkClick r:id="rId3"/>
          </p:cNvPr>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991825" y="1939181"/>
            <a:ext cx="45719" cy="45719"/>
          </a:xfrm>
          <a:prstGeom prst="rect">
            <a:avLst/>
          </a:prstGeom>
          <a:noFill/>
          <a:ln>
            <a:noFill/>
          </a:ln>
        </p:spPr>
      </p:pic>
      <p:pic>
        <p:nvPicPr>
          <p:cNvPr id="24" name="Picture 2" descr="http://www.afepame.fr/wp-content/uploads/2012/02/1000X288-AFEPAM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21"/>
          <a:stretch/>
        </p:blipFill>
        <p:spPr bwMode="auto">
          <a:xfrm>
            <a:off x="1399285" y="5244534"/>
            <a:ext cx="1822385" cy="62440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1821" y="5233616"/>
            <a:ext cx="986940" cy="689689"/>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18056" b="21087"/>
          <a:stretch/>
        </p:blipFill>
        <p:spPr>
          <a:xfrm>
            <a:off x="2229365" y="1852896"/>
            <a:ext cx="1177790" cy="716756"/>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0071" y="2492062"/>
            <a:ext cx="1139166" cy="529765"/>
          </a:xfrm>
          <a:prstGeom prst="rect">
            <a:avLst/>
          </a:prstGeom>
        </p:spPr>
      </p:pic>
      <p:pic>
        <p:nvPicPr>
          <p:cNvPr id="35" name="Picture 41" descr="K:\Clients\EPIF\Images and Logos\Member logos\Western Union.jpg"/>
          <p:cNvPicPr>
            <a:picLocks noChangeAspect="1" noChangeArrowheads="1"/>
          </p:cNvPicPr>
          <p:nvPr/>
        </p:nvPicPr>
        <p:blipFill>
          <a:blip r:embed="rId9" cstate="print"/>
          <a:srcRect/>
          <a:stretch>
            <a:fillRect/>
          </a:stretch>
        </p:blipFill>
        <p:spPr bwMode="auto">
          <a:xfrm>
            <a:off x="1585125" y="4011565"/>
            <a:ext cx="1614821" cy="683193"/>
          </a:xfrm>
          <a:prstGeom prst="rect">
            <a:avLst/>
          </a:prstGeom>
          <a:noFill/>
          <a:ln w="9525">
            <a:noFill/>
            <a:miter lim="800000"/>
            <a:headEnd/>
            <a:tailEnd/>
          </a:ln>
        </p:spPr>
      </p:pic>
      <p:pic>
        <p:nvPicPr>
          <p:cNvPr id="36" name="Picture 19" descr="diners.gif"/>
          <p:cNvPicPr>
            <a:picLocks noChangeAspect="1"/>
          </p:cNvPicPr>
          <p:nvPr/>
        </p:nvPicPr>
        <p:blipFill>
          <a:blip r:embed="rId10" cstate="print"/>
          <a:srcRect/>
          <a:stretch>
            <a:fillRect/>
          </a:stretch>
        </p:blipFill>
        <p:spPr bwMode="auto">
          <a:xfrm>
            <a:off x="3978731" y="1527628"/>
            <a:ext cx="1488612" cy="440054"/>
          </a:xfrm>
          <a:prstGeom prst="rect">
            <a:avLst/>
          </a:prstGeom>
          <a:noFill/>
          <a:ln w="9525">
            <a:noFill/>
            <a:miter lim="800000"/>
            <a:headEnd/>
            <a:tailEnd/>
          </a:ln>
        </p:spPr>
      </p:pic>
      <p:pic>
        <p:nvPicPr>
          <p:cNvPr id="54" name="Picture 53"/>
          <p:cNvPicPr>
            <a:picLocks noChangeAspect="1"/>
          </p:cNvPicPr>
          <p:nvPr/>
        </p:nvPicPr>
        <p:blipFill rotWithShape="1">
          <a:blip r:embed="rId11">
            <a:extLst>
              <a:ext uri="{28A0092B-C50C-407E-A947-70E740481C1C}">
                <a14:useLocalDpi xmlns:a14="http://schemas.microsoft.com/office/drawing/2010/main" val="0"/>
              </a:ext>
            </a:extLst>
          </a:blip>
          <a:srcRect t="21088" b="18998"/>
          <a:stretch/>
        </p:blipFill>
        <p:spPr>
          <a:xfrm>
            <a:off x="6647296" y="2976817"/>
            <a:ext cx="1408629" cy="374875"/>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57676" y="2385889"/>
            <a:ext cx="961724" cy="388006"/>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62970" y="4105025"/>
            <a:ext cx="687332" cy="623642"/>
          </a:xfrm>
          <a:prstGeom prst="rect">
            <a:avLst/>
          </a:prstGeom>
        </p:spPr>
      </p:pic>
      <p:pic>
        <p:nvPicPr>
          <p:cNvPr id="48" name="Picture 47" descr="https://paymentinstitutions.eu/wp-content/uploads/2018/02/Paysafe-new-2018-1024x423.jpg">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2310478" y="3214304"/>
            <a:ext cx="1386345" cy="641873"/>
          </a:xfrm>
          <a:prstGeom prst="rect">
            <a:avLst/>
          </a:prstGeom>
          <a:noFill/>
          <a:ln>
            <a:noFill/>
          </a:ln>
        </p:spPr>
      </p:pic>
      <p:pic>
        <p:nvPicPr>
          <p:cNvPr id="49" name="Picture 48" descr="https://paymentinstitutions.eu/wp-content/uploads/2017/08/PayPal_logo.jpg">
            <a:hlinkClick r:id="rId14"/>
          </p:cNvPr>
          <p:cNvPicPr/>
          <p:nvPr/>
        </p:nvPicPr>
        <p:blipFill>
          <a:blip r:embed="rId16">
            <a:extLst>
              <a:ext uri="{28A0092B-C50C-407E-A947-70E740481C1C}">
                <a14:useLocalDpi xmlns:a14="http://schemas.microsoft.com/office/drawing/2010/main" val="0"/>
              </a:ext>
            </a:extLst>
          </a:blip>
          <a:srcRect/>
          <a:stretch>
            <a:fillRect/>
          </a:stretch>
        </p:blipFill>
        <p:spPr bwMode="auto">
          <a:xfrm>
            <a:off x="5826348" y="3445633"/>
            <a:ext cx="1415971" cy="733901"/>
          </a:xfrm>
          <a:prstGeom prst="rect">
            <a:avLst/>
          </a:prstGeom>
          <a:noFill/>
          <a:ln>
            <a:noFill/>
          </a:ln>
        </p:spPr>
      </p:pic>
      <p:pic>
        <p:nvPicPr>
          <p:cNvPr id="58" name="Picture 57" descr="https://paymentinstitutions.eu/wp-content/uploads/2017/08/SmallWorld_logo.jpg">
            <a:hlinkClick r:id="rId14"/>
          </p:cNvPr>
          <p:cNvPicPr/>
          <p:nvPr/>
        </p:nvPicPr>
        <p:blipFill rotWithShape="1">
          <a:blip r:embed="rId17">
            <a:extLst>
              <a:ext uri="{28A0092B-C50C-407E-A947-70E740481C1C}">
                <a14:useLocalDpi xmlns:a14="http://schemas.microsoft.com/office/drawing/2010/main" val="0"/>
              </a:ext>
            </a:extLst>
          </a:blip>
          <a:srcRect l="25031" r="27638"/>
          <a:stretch/>
        </p:blipFill>
        <p:spPr bwMode="auto">
          <a:xfrm>
            <a:off x="5445778" y="4059805"/>
            <a:ext cx="649513" cy="674454"/>
          </a:xfrm>
          <a:prstGeom prst="rect">
            <a:avLst/>
          </a:prstGeom>
          <a:noFill/>
          <a:ln>
            <a:noFill/>
          </a:ln>
        </p:spPr>
      </p:pic>
      <p:pic>
        <p:nvPicPr>
          <p:cNvPr id="46" name="Picture 45"/>
          <p:cNvPicPr>
            <a:picLocks noChangeAspect="1"/>
          </p:cNvPicPr>
          <p:nvPr/>
        </p:nvPicPr>
        <p:blipFill rotWithShape="1">
          <a:blip r:embed="rId18">
            <a:extLst>
              <a:ext uri="{28A0092B-C50C-407E-A947-70E740481C1C}">
                <a14:useLocalDpi xmlns:a14="http://schemas.microsoft.com/office/drawing/2010/main" val="0"/>
              </a:ext>
            </a:extLst>
          </a:blip>
          <a:srcRect l="10185" t="18135" r="10196" b="18863"/>
          <a:stretch/>
        </p:blipFill>
        <p:spPr>
          <a:xfrm>
            <a:off x="7079645" y="4353162"/>
            <a:ext cx="1599922" cy="479976"/>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82920" y="5234416"/>
            <a:ext cx="1920836" cy="617614"/>
          </a:xfrm>
          <a:prstGeom prst="rect">
            <a:avLst/>
          </a:prstGeom>
        </p:spPr>
      </p:pic>
      <p:sp>
        <p:nvSpPr>
          <p:cNvPr id="16" name="Rectangle 15"/>
          <p:cNvSpPr/>
          <p:nvPr/>
        </p:nvSpPr>
        <p:spPr>
          <a:xfrm>
            <a:off x="975408" y="1264356"/>
            <a:ext cx="2794183" cy="352213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err="1">
              <a:ln>
                <a:noFill/>
              </a:ln>
              <a:solidFill>
                <a:srgbClr val="9D9EA0"/>
              </a:solidFill>
              <a:effectLst/>
              <a:uLnTx/>
              <a:uFillTx/>
              <a:latin typeface="Arial"/>
              <a:ea typeface="+mn-ea"/>
              <a:cs typeface="+mn-cs"/>
            </a:endParaRPr>
          </a:p>
        </p:txBody>
      </p:sp>
      <p:sp>
        <p:nvSpPr>
          <p:cNvPr id="59" name="Rectangle 58"/>
          <p:cNvSpPr/>
          <p:nvPr/>
        </p:nvSpPr>
        <p:spPr>
          <a:xfrm>
            <a:off x="3929880" y="1264357"/>
            <a:ext cx="5676235" cy="3503456"/>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err="1">
              <a:ln>
                <a:noFill/>
              </a:ln>
              <a:solidFill>
                <a:srgbClr val="9D9EA0"/>
              </a:solidFill>
              <a:effectLst/>
              <a:uLnTx/>
              <a:uFillTx/>
              <a:latin typeface="Arial"/>
              <a:ea typeface="+mn-ea"/>
              <a:cs typeface="+mn-cs"/>
            </a:endParaRPr>
          </a:p>
        </p:txBody>
      </p:sp>
      <p:sp>
        <p:nvSpPr>
          <p:cNvPr id="61" name="Rectangle 60"/>
          <p:cNvSpPr/>
          <p:nvPr/>
        </p:nvSpPr>
        <p:spPr>
          <a:xfrm>
            <a:off x="9741372" y="1264356"/>
            <a:ext cx="2033809" cy="3483425"/>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err="1">
              <a:ln>
                <a:noFill/>
              </a:ln>
              <a:solidFill>
                <a:srgbClr val="9D9EA0"/>
              </a:solidFill>
              <a:effectLst/>
              <a:uLnTx/>
              <a:uFillTx/>
              <a:latin typeface="Arial"/>
              <a:ea typeface="+mn-ea"/>
              <a:cs typeface="+mn-cs"/>
            </a:endParaRPr>
          </a:p>
        </p:txBody>
      </p:sp>
      <p:sp>
        <p:nvSpPr>
          <p:cNvPr id="62" name="Rectangle 61"/>
          <p:cNvSpPr/>
          <p:nvPr/>
        </p:nvSpPr>
        <p:spPr>
          <a:xfrm>
            <a:off x="975407" y="4884777"/>
            <a:ext cx="10799773" cy="114095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err="1">
              <a:ln>
                <a:noFill/>
              </a:ln>
              <a:solidFill>
                <a:srgbClr val="9D9EA0"/>
              </a:solidFill>
              <a:effectLst/>
              <a:uLnTx/>
              <a:uFillTx/>
              <a:latin typeface="Arial"/>
              <a:ea typeface="+mn-ea"/>
              <a:cs typeface="+mn-cs"/>
            </a:endParaRPr>
          </a:p>
        </p:txBody>
      </p:sp>
      <p:sp>
        <p:nvSpPr>
          <p:cNvPr id="18" name="TextBox 17"/>
          <p:cNvSpPr txBox="1"/>
          <p:nvPr/>
        </p:nvSpPr>
        <p:spPr>
          <a:xfrm>
            <a:off x="1420259" y="1309593"/>
            <a:ext cx="1893248" cy="33855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Arial"/>
                <a:ea typeface="+mn-ea"/>
                <a:cs typeface="+mn-cs"/>
              </a:rPr>
              <a:t>Board Members</a:t>
            </a:r>
          </a:p>
        </p:txBody>
      </p:sp>
      <p:sp>
        <p:nvSpPr>
          <p:cNvPr id="63" name="TextBox 62"/>
          <p:cNvSpPr txBox="1"/>
          <p:nvPr/>
        </p:nvSpPr>
        <p:spPr>
          <a:xfrm>
            <a:off x="5513316" y="1309593"/>
            <a:ext cx="2366290" cy="33855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Arial"/>
                <a:ea typeface="+mn-ea"/>
                <a:cs typeface="+mn-cs"/>
              </a:rPr>
              <a:t>Corporate members</a:t>
            </a:r>
          </a:p>
        </p:txBody>
      </p:sp>
      <p:sp>
        <p:nvSpPr>
          <p:cNvPr id="64" name="TextBox 63"/>
          <p:cNvSpPr txBox="1"/>
          <p:nvPr/>
        </p:nvSpPr>
        <p:spPr>
          <a:xfrm>
            <a:off x="10023175" y="1309593"/>
            <a:ext cx="1528439" cy="33855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Arial"/>
                <a:ea typeface="+mn-ea"/>
                <a:cs typeface="+mn-cs"/>
              </a:rPr>
              <a:t>Observers</a:t>
            </a:r>
          </a:p>
        </p:txBody>
      </p:sp>
      <p:sp>
        <p:nvSpPr>
          <p:cNvPr id="65" name="TextBox 64"/>
          <p:cNvSpPr txBox="1"/>
          <p:nvPr/>
        </p:nvSpPr>
        <p:spPr>
          <a:xfrm>
            <a:off x="4837069" y="4884777"/>
            <a:ext cx="2665132" cy="33855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Arial"/>
                <a:ea typeface="+mn-ea"/>
                <a:cs typeface="+mn-cs"/>
              </a:rPr>
              <a:t>Association members</a:t>
            </a:r>
          </a:p>
        </p:txBody>
      </p:sp>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49359" y="3382612"/>
            <a:ext cx="1729681" cy="361311"/>
          </a:xfrm>
          <a:prstGeom prst="rect">
            <a:avLst/>
          </a:prstGeom>
        </p:spPr>
      </p:pic>
      <p:pic>
        <p:nvPicPr>
          <p:cNvPr id="10" name="Picture 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653200" y="2831373"/>
            <a:ext cx="743145" cy="741376"/>
          </a:xfrm>
          <a:prstGeom prst="rect">
            <a:avLst/>
          </a:prstGeom>
        </p:spPr>
      </p:pic>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931826" y="2875998"/>
            <a:ext cx="1371600" cy="320040"/>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22332" y="2759054"/>
            <a:ext cx="1176953" cy="689881"/>
          </a:xfrm>
          <a:prstGeom prst="rect">
            <a:avLst/>
          </a:prstGeom>
        </p:spPr>
      </p:pic>
      <p:pic>
        <p:nvPicPr>
          <p:cNvPr id="20" name="Picture 1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00991" y="5300089"/>
            <a:ext cx="1915481" cy="472859"/>
          </a:xfrm>
          <a:prstGeom prst="rect">
            <a:avLst/>
          </a:prstGeom>
        </p:spPr>
      </p:pic>
      <p:pic>
        <p:nvPicPr>
          <p:cNvPr id="1026" name="Picture 2" descr="https://paymentinstitutions.eu/wp-content/uploads/2021/04/DCC_LOGO-1024x324.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41942" y="1489079"/>
            <a:ext cx="1399230" cy="423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aymentinstitutions.eu/wp-content/uploads/2021/12/Zalando_TraditionalLogo_Black_rgb_150dpi-1024x202.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20658" y="4409512"/>
            <a:ext cx="1233446" cy="243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paymentinstitutions.eu/wp-content/uploads/2022/05/Thunes-Logo-Positive-RGB-1024x228.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40889" y="2048976"/>
            <a:ext cx="1178134" cy="2623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paymentinstitutions.eu/wp-content/uploads/2019/11/Nexi-1024x5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17850" y="3843646"/>
            <a:ext cx="1089307" cy="5531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paymentinstitutions.eu/wp-content/uploads/2018/03/Klarn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12976" y="3965634"/>
            <a:ext cx="993138" cy="4490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paymentinstitutions.eu/wp-content/uploads/2022/05/Apple_Logo_Black_RGB_100222-e1652867677872.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59176" y="1700838"/>
            <a:ext cx="629684" cy="79122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paymentinstitutions.eu/wp-content/uploads/2018/05/wise_logo_rgb.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03658" y="1740982"/>
            <a:ext cx="1580608" cy="392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paymentinstitutions.eu/wp-content/uploads/2018/02/FIS_logo.svg-1024x4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22408" y="2768058"/>
            <a:ext cx="1279969" cy="534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aymentinstitutions.eu/wp-content/uploads/2022/07/Nets-1024x683.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64393" y="3821335"/>
            <a:ext cx="888872" cy="5928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611300" y="3407757"/>
            <a:ext cx="1215060" cy="518641"/>
          </a:xfrm>
          <a:prstGeom prst="rect">
            <a:avLst/>
          </a:prstGeom>
        </p:spPr>
      </p:pic>
      <p:pic>
        <p:nvPicPr>
          <p:cNvPr id="15" name="Picture 6" descr="https://paymentinstitutions.eu/wp-content/uploads/2022/07/Meta.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89273" y="2403584"/>
            <a:ext cx="1224006" cy="431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6">
            <a:extLst>
              <a:ext uri="{28A0092B-C50C-407E-A947-70E740481C1C}">
                <a14:useLocalDpi xmlns:a14="http://schemas.microsoft.com/office/drawing/2010/main" val="0"/>
              </a:ext>
            </a:extLst>
          </a:blip>
          <a:srcRect l="26410" t="14329" r="26317" b="14403"/>
          <a:stretch/>
        </p:blipFill>
        <p:spPr>
          <a:xfrm>
            <a:off x="7242319" y="2125968"/>
            <a:ext cx="651726" cy="570505"/>
          </a:xfrm>
          <a:prstGeom prst="rect">
            <a:avLst/>
          </a:prstGeom>
        </p:spPr>
      </p:pic>
      <p:pic>
        <p:nvPicPr>
          <p:cNvPr id="14" name="Picture 2" descr="https://paymentinstitutions.eu/wp-content/uploads/2018/02/Aenpa.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207419" y="5212492"/>
            <a:ext cx="1481065" cy="6884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155906" y="2929409"/>
            <a:ext cx="1174333" cy="1174333"/>
          </a:xfrm>
          <a:prstGeom prst="rect">
            <a:avLst/>
          </a:prstGeom>
        </p:spPr>
      </p:pic>
      <p:pic>
        <p:nvPicPr>
          <p:cNvPr id="23" name="Picture 22"/>
          <p:cNvPicPr>
            <a:picLocks noChangeAspect="1"/>
          </p:cNvPicPr>
          <p:nvPr/>
        </p:nvPicPr>
        <p:blipFill>
          <a:blip r:embed="rId39"/>
          <a:stretch>
            <a:fillRect/>
          </a:stretch>
        </p:blipFill>
        <p:spPr>
          <a:xfrm>
            <a:off x="7979690" y="1966685"/>
            <a:ext cx="1414395" cy="451143"/>
          </a:xfrm>
          <a:prstGeom prst="rect">
            <a:avLst/>
          </a:prstGeom>
        </p:spPr>
      </p:pic>
      <p:pic>
        <p:nvPicPr>
          <p:cNvPr id="30" name="Picture 29">
            <a:extLst>
              <a:ext uri="{FF2B5EF4-FFF2-40B4-BE49-F238E27FC236}">
                <a16:creationId xmlns:a16="http://schemas.microsoft.com/office/drawing/2014/main" id="{20A5C583-1C3C-4593-AB84-8260CED9D71D}"/>
              </a:ext>
            </a:extLst>
          </p:cNvPr>
          <p:cNvPicPr>
            <a:picLocks noChangeAspect="1"/>
          </p:cNvPicPr>
          <p:nvPr/>
        </p:nvPicPr>
        <p:blipFill>
          <a:blip r:embed="rId40"/>
          <a:stretch>
            <a:fillRect/>
          </a:stretch>
        </p:blipFill>
        <p:spPr>
          <a:xfrm>
            <a:off x="4008470" y="3414281"/>
            <a:ext cx="597788" cy="597501"/>
          </a:xfrm>
          <a:prstGeom prst="rect">
            <a:avLst/>
          </a:prstGeom>
        </p:spPr>
      </p:pic>
    </p:spTree>
    <p:extLst>
      <p:ext uri="{BB962C8B-B14F-4D97-AF65-F5344CB8AC3E}">
        <p14:creationId xmlns:p14="http://schemas.microsoft.com/office/powerpoint/2010/main" val="412530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EPIF General Presentation</a:t>
            </a:r>
            <a:endParaRPr lang="en-US" dirty="0"/>
          </a:p>
        </p:txBody>
      </p:sp>
      <p:sp>
        <p:nvSpPr>
          <p:cNvPr id="3" name="Slide Number Placeholder 2"/>
          <p:cNvSpPr>
            <a:spLocks noGrp="1"/>
          </p:cNvSpPr>
          <p:nvPr>
            <p:ph type="sldNum" sz="quarter" idx="11"/>
          </p:nvPr>
        </p:nvSpPr>
        <p:spPr/>
        <p:txBody>
          <a:bodyPr/>
          <a:lstStyle/>
          <a:p>
            <a:fld id="{75A4F164-3A46-4CEE-A25C-CA523D5E42F3}" type="slidenum">
              <a:rPr lang="en-US" smtClean="0"/>
              <a:pPr/>
              <a:t>4</a:t>
            </a:fld>
            <a:endParaRPr lang="en-US" dirty="0"/>
          </a:p>
        </p:txBody>
      </p:sp>
      <p:sp>
        <p:nvSpPr>
          <p:cNvPr id="4" name="Title 3"/>
          <p:cNvSpPr>
            <a:spLocks noGrp="1"/>
          </p:cNvSpPr>
          <p:nvPr>
            <p:ph type="title"/>
          </p:nvPr>
        </p:nvSpPr>
        <p:spPr>
          <a:xfrm>
            <a:off x="4069799" y="540000"/>
            <a:ext cx="4360097" cy="369000"/>
          </a:xfrm>
        </p:spPr>
        <p:txBody>
          <a:bodyPr/>
          <a:lstStyle/>
          <a:p>
            <a:r>
              <a:rPr lang="en-GB" dirty="0"/>
              <a:t>Our Mission Statement</a:t>
            </a:r>
          </a:p>
        </p:txBody>
      </p:sp>
      <p:sp>
        <p:nvSpPr>
          <p:cNvPr id="7" name="Text Placeholder 6"/>
          <p:cNvSpPr>
            <a:spLocks noGrp="1"/>
          </p:cNvSpPr>
          <p:nvPr>
            <p:ph type="body" idx="13"/>
          </p:nvPr>
        </p:nvSpPr>
        <p:spPr>
          <a:xfrm>
            <a:off x="516251" y="1641180"/>
            <a:ext cx="11133350" cy="3868977"/>
          </a:xfrm>
        </p:spPr>
        <p:txBody>
          <a:bodyPr/>
          <a:lstStyle/>
          <a:p>
            <a:pPr algn="ctr"/>
            <a:r>
              <a:rPr lang="en-US" sz="2000" b="1" dirty="0">
                <a:solidFill>
                  <a:schemeClr val="accent1"/>
                </a:solidFill>
              </a:rPr>
              <a:t>Be the voice of a competitive and innovative payment sector in Europe </a:t>
            </a:r>
          </a:p>
          <a:p>
            <a:pPr algn="ctr"/>
            <a:r>
              <a:rPr lang="en-US" sz="1800" dirty="0"/>
              <a:t>And help</a:t>
            </a:r>
            <a:r>
              <a:rPr lang="en-GB" sz="1800" dirty="0"/>
              <a:t> advance the overall regulatory and political objectives of the payment sector, by:</a:t>
            </a:r>
          </a:p>
          <a:p>
            <a:pPr marL="1200150" lvl="2" indent="-285750">
              <a:buFont typeface="Wingdings" panose="05000000000000000000" pitchFamily="2" charset="2"/>
              <a:buChar char="ü"/>
            </a:pPr>
            <a:r>
              <a:rPr lang="en-GB" sz="1800" dirty="0"/>
              <a:t>Ensuring that payment institutions are </a:t>
            </a:r>
            <a:r>
              <a:rPr lang="en-GB" sz="1800" dirty="0">
                <a:solidFill>
                  <a:schemeClr val="accent1"/>
                </a:solidFill>
              </a:rPr>
              <a:t>fairly and appropriately represented </a:t>
            </a:r>
            <a:r>
              <a:rPr lang="en-GB" sz="1800" dirty="0"/>
              <a:t>in the EU, including in standard setting bodies. </a:t>
            </a:r>
          </a:p>
          <a:p>
            <a:pPr marL="1200150" lvl="2" indent="-285750">
              <a:buFont typeface="Wingdings" panose="05000000000000000000" pitchFamily="2" charset="2"/>
              <a:buChar char="ü"/>
            </a:pPr>
            <a:r>
              <a:rPr lang="en-GB" sz="1800" dirty="0"/>
              <a:t>Communicating the </a:t>
            </a:r>
            <a:r>
              <a:rPr lang="en-GB" sz="1800" dirty="0">
                <a:solidFill>
                  <a:schemeClr val="accent1"/>
                </a:solidFill>
              </a:rPr>
              <a:t>role and complexities of the payments industry </a:t>
            </a:r>
            <a:r>
              <a:rPr lang="en-GB" sz="1800" dirty="0"/>
              <a:t>in a clear fashion to policymakers. </a:t>
            </a:r>
            <a:endParaRPr lang="en-GB" sz="1800" dirty="0">
              <a:highlight>
                <a:srgbClr val="FFFF00"/>
              </a:highlight>
            </a:endParaRPr>
          </a:p>
          <a:p>
            <a:pPr marL="1200150" lvl="2" indent="-285750">
              <a:buFont typeface="Wingdings" panose="05000000000000000000" pitchFamily="2" charset="2"/>
              <a:buChar char="ü"/>
            </a:pPr>
            <a:r>
              <a:rPr lang="en-GB" sz="1800" dirty="0"/>
              <a:t>Acting as a </a:t>
            </a:r>
            <a:r>
              <a:rPr lang="en-GB" sz="1800" dirty="0">
                <a:solidFill>
                  <a:schemeClr val="accent1"/>
                </a:solidFill>
              </a:rPr>
              <a:t>neutral conduit </a:t>
            </a:r>
            <a:r>
              <a:rPr lang="en-GB" sz="1800" dirty="0"/>
              <a:t>to ensure Members are informed of EU deliberations and decision-making. </a:t>
            </a:r>
          </a:p>
          <a:p>
            <a:pPr marL="1200150" lvl="2" indent="-285750">
              <a:buFont typeface="Wingdings" panose="05000000000000000000" pitchFamily="2" charset="2"/>
              <a:buChar char="ü"/>
            </a:pPr>
            <a:r>
              <a:rPr lang="en-GB" sz="1800" dirty="0"/>
              <a:t>Providing an </a:t>
            </a:r>
            <a:r>
              <a:rPr lang="en-GB" sz="1800" dirty="0">
                <a:solidFill>
                  <a:schemeClr val="accent1"/>
                </a:solidFill>
              </a:rPr>
              <a:t>impartial mechanism </a:t>
            </a:r>
            <a:r>
              <a:rPr lang="en-GB" sz="1800" dirty="0"/>
              <a:t>for Members to </a:t>
            </a:r>
            <a:r>
              <a:rPr lang="en-GB" sz="1800" dirty="0">
                <a:solidFill>
                  <a:schemeClr val="accent1"/>
                </a:solidFill>
              </a:rPr>
              <a:t>comment</a:t>
            </a:r>
            <a:r>
              <a:rPr lang="en-GB" sz="1800" dirty="0"/>
              <a:t> on proposals and to </a:t>
            </a:r>
            <a:r>
              <a:rPr lang="en-GB" sz="1800" dirty="0">
                <a:solidFill>
                  <a:schemeClr val="accent1"/>
                </a:solidFill>
              </a:rPr>
              <a:t>provide input </a:t>
            </a:r>
            <a:r>
              <a:rPr lang="en-GB" sz="1800" dirty="0"/>
              <a:t>to the EU. </a:t>
            </a:r>
            <a:endParaRPr lang="en-GB" sz="1800" dirty="0">
              <a:highlight>
                <a:srgbClr val="FFFF00"/>
              </a:highlight>
            </a:endParaRPr>
          </a:p>
        </p:txBody>
      </p:sp>
    </p:spTree>
    <p:extLst>
      <p:ext uri="{BB962C8B-B14F-4D97-AF65-F5344CB8AC3E}">
        <p14:creationId xmlns:p14="http://schemas.microsoft.com/office/powerpoint/2010/main" val="201215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EPIF General Presentation</a:t>
            </a:r>
            <a:endParaRPr lang="en-US" dirty="0"/>
          </a:p>
        </p:txBody>
      </p:sp>
      <p:sp>
        <p:nvSpPr>
          <p:cNvPr id="3" name="Slide Number Placeholder 2"/>
          <p:cNvSpPr>
            <a:spLocks noGrp="1"/>
          </p:cNvSpPr>
          <p:nvPr>
            <p:ph type="sldNum" sz="quarter" idx="11"/>
          </p:nvPr>
        </p:nvSpPr>
        <p:spPr/>
        <p:txBody>
          <a:bodyPr/>
          <a:lstStyle/>
          <a:p>
            <a:fld id="{75A4F164-3A46-4CEE-A25C-CA523D5E42F3}" type="slidenum">
              <a:rPr lang="en-US" smtClean="0"/>
              <a:pPr/>
              <a:t>5</a:t>
            </a:fld>
            <a:endParaRPr lang="en-US" dirty="0"/>
          </a:p>
        </p:txBody>
      </p:sp>
      <p:sp>
        <p:nvSpPr>
          <p:cNvPr id="6" name="Title 5">
            <a:extLst>
              <a:ext uri="{FF2B5EF4-FFF2-40B4-BE49-F238E27FC236}">
                <a16:creationId xmlns:a16="http://schemas.microsoft.com/office/drawing/2014/main" id="{BE819BC0-C332-4088-822F-1BE44112CCD1}"/>
              </a:ext>
            </a:extLst>
          </p:cNvPr>
          <p:cNvSpPr>
            <a:spLocks noGrp="1"/>
          </p:cNvSpPr>
          <p:nvPr>
            <p:ph type="title"/>
          </p:nvPr>
        </p:nvSpPr>
        <p:spPr/>
        <p:txBody>
          <a:bodyPr/>
          <a:lstStyle/>
          <a:p>
            <a:r>
              <a:rPr lang="en-US" dirty="0"/>
              <a:t>Our Policy Objectives</a:t>
            </a:r>
          </a:p>
        </p:txBody>
      </p:sp>
      <p:sp>
        <p:nvSpPr>
          <p:cNvPr id="7" name="Text Placeholder 6">
            <a:extLst>
              <a:ext uri="{FF2B5EF4-FFF2-40B4-BE49-F238E27FC236}">
                <a16:creationId xmlns:a16="http://schemas.microsoft.com/office/drawing/2014/main" id="{B48C0E7B-9D95-4739-B2DD-36BBB99D506B}"/>
              </a:ext>
            </a:extLst>
          </p:cNvPr>
          <p:cNvSpPr txBox="1">
            <a:spLocks/>
          </p:cNvSpPr>
          <p:nvPr/>
        </p:nvSpPr>
        <p:spPr>
          <a:xfrm>
            <a:off x="516251" y="1641180"/>
            <a:ext cx="11133349" cy="3868977"/>
          </a:xfrm>
          <a:prstGeom prst="rect">
            <a:avLst/>
          </a:prstGeom>
        </p:spPr>
        <p:txBody>
          <a:bodyPr/>
          <a:lstStyle>
            <a:lvl1pPr marL="361950" indent="-361950" algn="l" defTabSz="914400" rtl="0" eaLnBrk="1" latinLnBrk="0" hangingPunct="1">
              <a:spcBef>
                <a:spcPts val="0"/>
              </a:spcBef>
              <a:spcAft>
                <a:spcPts val="1000"/>
              </a:spcAft>
              <a:buClr>
                <a:srgbClr val="98BF0E"/>
              </a:buClr>
              <a:buFont typeface="Arial" panose="020B0604020202020204" pitchFamily="34" charset="0"/>
              <a:buChar char="&gt;"/>
              <a:defRPr sz="2200" kern="1200">
                <a:solidFill>
                  <a:schemeClr val="tx1"/>
                </a:solidFill>
                <a:latin typeface="+mn-lt"/>
                <a:ea typeface="+mn-ea"/>
                <a:cs typeface="+mn-cs"/>
              </a:defRPr>
            </a:lvl1pPr>
            <a:lvl2pPr marL="808038" indent="-273050" algn="l" defTabSz="914400" rtl="0" eaLnBrk="1" latinLnBrk="0" hangingPunct="1">
              <a:spcBef>
                <a:spcPts val="0"/>
              </a:spcBef>
              <a:spcAft>
                <a:spcPts val="1000"/>
              </a:spcAft>
              <a:buClr>
                <a:srgbClr val="98BF0E"/>
              </a:buClr>
              <a:buFont typeface="Arial" panose="020B0604020202020204" pitchFamily="34" charset="0"/>
              <a:buChar char="&gt;"/>
              <a:defRPr sz="2000" kern="1200">
                <a:solidFill>
                  <a:schemeClr val="tx1"/>
                </a:solidFill>
                <a:latin typeface="+mn-lt"/>
                <a:ea typeface="+mn-ea"/>
                <a:cs typeface="+mn-cs"/>
              </a:defRPr>
            </a:lvl2pPr>
            <a:lvl3pPr marL="1081088" indent="-177800" algn="l" defTabSz="914400" rtl="0" eaLnBrk="1" latinLnBrk="0" hangingPunct="1">
              <a:spcBef>
                <a:spcPts val="0"/>
              </a:spcBef>
              <a:spcAft>
                <a:spcPts val="1000"/>
              </a:spcAft>
              <a:buClr>
                <a:srgbClr val="98BF0E"/>
              </a:buClr>
              <a:buFont typeface="Arial" panose="020B0604020202020204" pitchFamily="34" charset="0"/>
              <a:buChar char="&gt;"/>
              <a:defRPr sz="1800" kern="1200">
                <a:solidFill>
                  <a:schemeClr val="tx1"/>
                </a:solidFill>
                <a:latin typeface="+mn-lt"/>
                <a:ea typeface="+mn-ea"/>
                <a:cs typeface="+mn-cs"/>
              </a:defRPr>
            </a:lvl3pPr>
            <a:lvl4pPr marL="1436688" indent="-177800" algn="l" defTabSz="914400" rtl="0" eaLnBrk="1" latinLnBrk="0" hangingPunct="1">
              <a:spcBef>
                <a:spcPts val="0"/>
              </a:spcBef>
              <a:spcAft>
                <a:spcPts val="1000"/>
              </a:spcAft>
              <a:buClr>
                <a:srgbClr val="98BF0E"/>
              </a:buClr>
              <a:buFont typeface="Arial" panose="020B0604020202020204" pitchFamily="34" charset="0"/>
              <a:buChar char="&gt;"/>
              <a:defRPr sz="1600" kern="1200">
                <a:solidFill>
                  <a:schemeClr val="tx1"/>
                </a:solidFill>
                <a:latin typeface="+mn-lt"/>
                <a:ea typeface="+mn-ea"/>
                <a:cs typeface="+mn-cs"/>
              </a:defRPr>
            </a:lvl4pPr>
            <a:lvl5pPr marL="1793875" indent="-179388" algn="l" defTabSz="914400" rtl="0" eaLnBrk="1" latinLnBrk="0" hangingPunct="1">
              <a:spcBef>
                <a:spcPts val="0"/>
              </a:spcBef>
              <a:spcAft>
                <a:spcPts val="1000"/>
              </a:spcAft>
              <a:buClr>
                <a:srgbClr val="98BF0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n-US" sz="1800" dirty="0">
                <a:solidFill>
                  <a:srgbClr val="747474"/>
                </a:solidFill>
                <a:latin typeface="+mj-lt"/>
              </a:rPr>
              <a:t>Promoting </a:t>
            </a:r>
            <a:r>
              <a:rPr lang="en-US" sz="1800" dirty="0">
                <a:solidFill>
                  <a:schemeClr val="accent1"/>
                </a:solidFill>
                <a:latin typeface="+mj-lt"/>
              </a:rPr>
              <a:t>competition</a:t>
            </a:r>
            <a:r>
              <a:rPr lang="en-US" sz="1800" dirty="0">
                <a:solidFill>
                  <a:srgbClr val="747474"/>
                </a:solidFill>
                <a:latin typeface="+mj-lt"/>
              </a:rPr>
              <a:t>, </a:t>
            </a:r>
            <a:r>
              <a:rPr lang="en-US" sz="1800" dirty="0">
                <a:solidFill>
                  <a:schemeClr val="accent1"/>
                </a:solidFill>
                <a:latin typeface="+mj-lt"/>
              </a:rPr>
              <a:t>innovation</a:t>
            </a:r>
            <a:r>
              <a:rPr lang="en-US" sz="1800" dirty="0">
                <a:solidFill>
                  <a:srgbClr val="747474"/>
                </a:solidFill>
                <a:latin typeface="+mj-lt"/>
              </a:rPr>
              <a:t> and </a:t>
            </a:r>
            <a:r>
              <a:rPr lang="en-US" sz="1800" dirty="0">
                <a:solidFill>
                  <a:schemeClr val="accent1"/>
                </a:solidFill>
                <a:latin typeface="+mj-lt"/>
              </a:rPr>
              <a:t>quality</a:t>
            </a:r>
            <a:r>
              <a:rPr lang="en-US" sz="1800" dirty="0">
                <a:solidFill>
                  <a:srgbClr val="747474"/>
                </a:solidFill>
                <a:latin typeface="+mj-lt"/>
              </a:rPr>
              <a:t> in payment services, that achieves the best outcomes for businesses and consumers alike. </a:t>
            </a:r>
          </a:p>
          <a:p>
            <a:pPr algn="just">
              <a:lnSpc>
                <a:spcPct val="150000"/>
              </a:lnSpc>
              <a:buFont typeface="Wingdings" panose="05000000000000000000" pitchFamily="2" charset="2"/>
              <a:buChar char="ü"/>
            </a:pPr>
            <a:r>
              <a:rPr lang="en-US" sz="1800" dirty="0">
                <a:solidFill>
                  <a:srgbClr val="747474"/>
                </a:solidFill>
                <a:latin typeface="+mj-lt"/>
              </a:rPr>
              <a:t>Ensuring the </a:t>
            </a:r>
            <a:r>
              <a:rPr lang="en-US" sz="1800" dirty="0">
                <a:solidFill>
                  <a:schemeClr val="accent1"/>
                </a:solidFill>
                <a:latin typeface="+mj-lt"/>
              </a:rPr>
              <a:t>highest level of harmonization across Member States </a:t>
            </a:r>
            <a:r>
              <a:rPr lang="en-US" sz="1800" dirty="0">
                <a:solidFill>
                  <a:srgbClr val="747474"/>
                </a:solidFill>
                <a:latin typeface="+mj-lt"/>
              </a:rPr>
              <a:t>to maintain a level playing field for both payment providers and consumers. </a:t>
            </a:r>
          </a:p>
          <a:p>
            <a:pPr algn="just">
              <a:lnSpc>
                <a:spcPct val="150000"/>
              </a:lnSpc>
              <a:buFont typeface="Wingdings" panose="05000000000000000000" pitchFamily="2" charset="2"/>
              <a:buChar char="ü"/>
            </a:pPr>
            <a:r>
              <a:rPr lang="en-US" sz="1800" dirty="0">
                <a:solidFill>
                  <a:srgbClr val="747474"/>
                </a:solidFill>
                <a:latin typeface="+mj-lt"/>
              </a:rPr>
              <a:t>Fostering EU regulation that is </a:t>
            </a:r>
            <a:r>
              <a:rPr lang="en-US" sz="1800" dirty="0">
                <a:solidFill>
                  <a:schemeClr val="accent1"/>
                </a:solidFill>
                <a:latin typeface="+mj-lt"/>
              </a:rPr>
              <a:t>future proof, risk-based and proportional</a:t>
            </a:r>
            <a:r>
              <a:rPr lang="en-US" sz="1800" dirty="0">
                <a:solidFill>
                  <a:srgbClr val="747474"/>
                </a:solidFill>
                <a:latin typeface="+mj-lt"/>
              </a:rPr>
              <a:t>, taking into account the diversity of sizes and business models in the payment sector. </a:t>
            </a:r>
          </a:p>
          <a:p>
            <a:pPr algn="just">
              <a:lnSpc>
                <a:spcPct val="150000"/>
              </a:lnSpc>
              <a:buFont typeface="Wingdings" panose="05000000000000000000" pitchFamily="2" charset="2"/>
              <a:buChar char="ü"/>
            </a:pPr>
            <a:r>
              <a:rPr lang="en-GB" sz="1800" dirty="0">
                <a:solidFill>
                  <a:srgbClr val="747474"/>
                </a:solidFill>
                <a:latin typeface="+mj-lt"/>
              </a:rPr>
              <a:t>Developing and shaping </a:t>
            </a:r>
            <a:r>
              <a:rPr lang="en-GB" sz="1800" dirty="0">
                <a:solidFill>
                  <a:schemeClr val="accent1"/>
                </a:solidFill>
                <a:latin typeface="+mj-lt"/>
              </a:rPr>
              <a:t>high quality standards </a:t>
            </a:r>
            <a:r>
              <a:rPr lang="en-GB" sz="1800" dirty="0">
                <a:solidFill>
                  <a:srgbClr val="747474"/>
                </a:solidFill>
                <a:latin typeface="+mj-lt"/>
              </a:rPr>
              <a:t>and ensuring international consistency.</a:t>
            </a:r>
          </a:p>
        </p:txBody>
      </p:sp>
    </p:spTree>
    <p:extLst>
      <p:ext uri="{BB962C8B-B14F-4D97-AF65-F5344CB8AC3E}">
        <p14:creationId xmlns:p14="http://schemas.microsoft.com/office/powerpoint/2010/main" val="178982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EPIF General Presentation</a:t>
            </a:r>
            <a:endParaRPr lang="en-US" dirty="0"/>
          </a:p>
        </p:txBody>
      </p:sp>
      <p:sp>
        <p:nvSpPr>
          <p:cNvPr id="3" name="Slide Number Placeholder 2"/>
          <p:cNvSpPr>
            <a:spLocks noGrp="1"/>
          </p:cNvSpPr>
          <p:nvPr>
            <p:ph type="sldNum" sz="quarter" idx="11"/>
          </p:nvPr>
        </p:nvSpPr>
        <p:spPr/>
        <p:txBody>
          <a:bodyPr/>
          <a:lstStyle/>
          <a:p>
            <a:fld id="{75A4F164-3A46-4CEE-A25C-CA523D5E42F3}" type="slidenum">
              <a:rPr lang="en-US" smtClean="0"/>
              <a:pPr/>
              <a:t>6</a:t>
            </a:fld>
            <a:endParaRPr lang="en-US" dirty="0"/>
          </a:p>
        </p:txBody>
      </p:sp>
      <p:sp>
        <p:nvSpPr>
          <p:cNvPr id="10" name="Title 9">
            <a:extLst>
              <a:ext uri="{FF2B5EF4-FFF2-40B4-BE49-F238E27FC236}">
                <a16:creationId xmlns:a16="http://schemas.microsoft.com/office/drawing/2014/main" id="{4B07200F-F927-4A42-9EF4-2BE8C9DFBB85}"/>
              </a:ext>
            </a:extLst>
          </p:cNvPr>
          <p:cNvSpPr>
            <a:spLocks noGrp="1"/>
          </p:cNvSpPr>
          <p:nvPr>
            <p:ph type="title"/>
          </p:nvPr>
        </p:nvSpPr>
        <p:spPr/>
        <p:txBody>
          <a:bodyPr/>
          <a:lstStyle/>
          <a:p>
            <a:r>
              <a:rPr lang="en-US" dirty="0"/>
              <a:t>Our Policy Priorities</a:t>
            </a:r>
          </a:p>
        </p:txBody>
      </p:sp>
      <p:sp>
        <p:nvSpPr>
          <p:cNvPr id="7" name="Text Placeholder 6">
            <a:extLst>
              <a:ext uri="{FF2B5EF4-FFF2-40B4-BE49-F238E27FC236}">
                <a16:creationId xmlns:a16="http://schemas.microsoft.com/office/drawing/2014/main" id="{3E013B27-FA01-4802-A559-A94ABED9FF06}"/>
              </a:ext>
            </a:extLst>
          </p:cNvPr>
          <p:cNvSpPr txBox="1">
            <a:spLocks/>
          </p:cNvSpPr>
          <p:nvPr/>
        </p:nvSpPr>
        <p:spPr>
          <a:xfrm>
            <a:off x="516251" y="1095375"/>
            <a:ext cx="11133350" cy="5019675"/>
          </a:xfrm>
          <a:prstGeom prst="rect">
            <a:avLst/>
          </a:prstGeom>
        </p:spPr>
        <p:txBody>
          <a:bodyPr/>
          <a:lstStyle>
            <a:lvl1pPr marL="361950" indent="-361950" algn="l" defTabSz="914400" rtl="0" eaLnBrk="1" latinLnBrk="0" hangingPunct="1">
              <a:spcBef>
                <a:spcPts val="0"/>
              </a:spcBef>
              <a:spcAft>
                <a:spcPts val="1000"/>
              </a:spcAft>
              <a:buClr>
                <a:srgbClr val="98BF0E"/>
              </a:buClr>
              <a:buFont typeface="Arial" panose="020B0604020202020204" pitchFamily="34" charset="0"/>
              <a:buChar char="&gt;"/>
              <a:defRPr sz="2200" kern="1200">
                <a:solidFill>
                  <a:schemeClr val="tx1"/>
                </a:solidFill>
                <a:latin typeface="+mn-lt"/>
                <a:ea typeface="+mn-ea"/>
                <a:cs typeface="+mn-cs"/>
              </a:defRPr>
            </a:lvl1pPr>
            <a:lvl2pPr marL="808038" indent="-273050" algn="l" defTabSz="914400" rtl="0" eaLnBrk="1" latinLnBrk="0" hangingPunct="1">
              <a:spcBef>
                <a:spcPts val="0"/>
              </a:spcBef>
              <a:spcAft>
                <a:spcPts val="1000"/>
              </a:spcAft>
              <a:buClr>
                <a:srgbClr val="98BF0E"/>
              </a:buClr>
              <a:buFont typeface="Arial" panose="020B0604020202020204" pitchFamily="34" charset="0"/>
              <a:buChar char="&gt;"/>
              <a:defRPr sz="2000" kern="1200">
                <a:solidFill>
                  <a:schemeClr val="tx1"/>
                </a:solidFill>
                <a:latin typeface="+mn-lt"/>
                <a:ea typeface="+mn-ea"/>
                <a:cs typeface="+mn-cs"/>
              </a:defRPr>
            </a:lvl2pPr>
            <a:lvl3pPr marL="1081088" indent="-177800" algn="l" defTabSz="914400" rtl="0" eaLnBrk="1" latinLnBrk="0" hangingPunct="1">
              <a:spcBef>
                <a:spcPts val="0"/>
              </a:spcBef>
              <a:spcAft>
                <a:spcPts val="1000"/>
              </a:spcAft>
              <a:buClr>
                <a:srgbClr val="98BF0E"/>
              </a:buClr>
              <a:buFont typeface="Arial" panose="020B0604020202020204" pitchFamily="34" charset="0"/>
              <a:buChar char="&gt;"/>
              <a:defRPr sz="1800" kern="1200">
                <a:solidFill>
                  <a:schemeClr val="tx1"/>
                </a:solidFill>
                <a:latin typeface="+mn-lt"/>
                <a:ea typeface="+mn-ea"/>
                <a:cs typeface="+mn-cs"/>
              </a:defRPr>
            </a:lvl3pPr>
            <a:lvl4pPr marL="1436688" indent="-177800" algn="l" defTabSz="914400" rtl="0" eaLnBrk="1" latinLnBrk="0" hangingPunct="1">
              <a:spcBef>
                <a:spcPts val="0"/>
              </a:spcBef>
              <a:spcAft>
                <a:spcPts val="1000"/>
              </a:spcAft>
              <a:buClr>
                <a:srgbClr val="98BF0E"/>
              </a:buClr>
              <a:buFont typeface="Arial" panose="020B0604020202020204" pitchFamily="34" charset="0"/>
              <a:buChar char="&gt;"/>
              <a:defRPr sz="1600" kern="1200">
                <a:solidFill>
                  <a:schemeClr val="tx1"/>
                </a:solidFill>
                <a:latin typeface="+mn-lt"/>
                <a:ea typeface="+mn-ea"/>
                <a:cs typeface="+mn-cs"/>
              </a:defRPr>
            </a:lvl4pPr>
            <a:lvl5pPr marL="1793875" indent="-179388" algn="l" defTabSz="914400" rtl="0" eaLnBrk="1" latinLnBrk="0" hangingPunct="1">
              <a:spcBef>
                <a:spcPts val="0"/>
              </a:spcBef>
              <a:spcAft>
                <a:spcPts val="1000"/>
              </a:spcAft>
              <a:buClr>
                <a:srgbClr val="98BF0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n-US" sz="1600" dirty="0">
                <a:solidFill>
                  <a:srgbClr val="747474"/>
                </a:solidFill>
                <a:latin typeface="+mj-lt"/>
              </a:rPr>
              <a:t>A holistic and inclusive approach to </a:t>
            </a:r>
            <a:r>
              <a:rPr lang="en-US" sz="1600" dirty="0">
                <a:solidFill>
                  <a:schemeClr val="accent1"/>
                </a:solidFill>
                <a:latin typeface="+mj-lt"/>
              </a:rPr>
              <a:t>payment security </a:t>
            </a:r>
            <a:r>
              <a:rPr lang="en-US" sz="1600" dirty="0">
                <a:solidFill>
                  <a:srgbClr val="747474"/>
                </a:solidFill>
                <a:latin typeface="+mj-lt"/>
              </a:rPr>
              <a:t>that takes into account risk management practices in the digital space and all players in the payment chain, from merchants to consumers. </a:t>
            </a:r>
          </a:p>
          <a:p>
            <a:pPr algn="just">
              <a:lnSpc>
                <a:spcPct val="150000"/>
              </a:lnSpc>
              <a:buFont typeface="Wingdings" panose="05000000000000000000" pitchFamily="2" charset="2"/>
              <a:buChar char="ü"/>
            </a:pPr>
            <a:r>
              <a:rPr lang="en-US" sz="1600" dirty="0">
                <a:solidFill>
                  <a:srgbClr val="747474"/>
                </a:solidFill>
                <a:latin typeface="+mj-lt"/>
              </a:rPr>
              <a:t>Maximum harmonization for the </a:t>
            </a:r>
            <a:r>
              <a:rPr lang="en-US" sz="1600" dirty="0">
                <a:solidFill>
                  <a:schemeClr val="accent1"/>
                </a:solidFill>
                <a:latin typeface="+mj-lt"/>
              </a:rPr>
              <a:t>anti-money laundering (AML) framework</a:t>
            </a:r>
            <a:r>
              <a:rPr lang="en-US" sz="1600" dirty="0">
                <a:solidFill>
                  <a:srgbClr val="747474"/>
                </a:solidFill>
                <a:latin typeface="+mj-lt"/>
              </a:rPr>
              <a:t>, which should take into account non face-to-face and non-bank based payment providers. </a:t>
            </a:r>
          </a:p>
          <a:p>
            <a:pPr algn="just">
              <a:lnSpc>
                <a:spcPct val="150000"/>
              </a:lnSpc>
              <a:buFont typeface="Wingdings" panose="05000000000000000000" pitchFamily="2" charset="2"/>
              <a:buChar char="ü"/>
            </a:pPr>
            <a:r>
              <a:rPr lang="en-US" sz="1600" dirty="0">
                <a:solidFill>
                  <a:srgbClr val="747474"/>
                </a:solidFill>
                <a:latin typeface="+mj-lt"/>
              </a:rPr>
              <a:t>Efficient </a:t>
            </a:r>
            <a:r>
              <a:rPr lang="en-US" sz="1600" dirty="0">
                <a:solidFill>
                  <a:schemeClr val="accent1"/>
                </a:solidFill>
                <a:latin typeface="+mj-lt"/>
              </a:rPr>
              <a:t>online and cross-border identification</a:t>
            </a:r>
            <a:r>
              <a:rPr lang="en-US" sz="1600" dirty="0">
                <a:solidFill>
                  <a:srgbClr val="747474"/>
                </a:solidFill>
                <a:latin typeface="+mj-lt"/>
              </a:rPr>
              <a:t>, authentication and authorization processes, that work across the EU to facilitate the safe onboarding of customers remotely. </a:t>
            </a:r>
          </a:p>
          <a:p>
            <a:pPr algn="just">
              <a:lnSpc>
                <a:spcPct val="150000"/>
              </a:lnSpc>
              <a:buFont typeface="Wingdings" panose="05000000000000000000" pitchFamily="2" charset="2"/>
              <a:buChar char="ü"/>
            </a:pPr>
            <a:r>
              <a:rPr lang="en-US" sz="1600" dirty="0">
                <a:solidFill>
                  <a:srgbClr val="747474"/>
                </a:solidFill>
                <a:latin typeface="+mj-lt"/>
              </a:rPr>
              <a:t>A proportional </a:t>
            </a:r>
            <a:r>
              <a:rPr lang="en-US" sz="1600" dirty="0">
                <a:solidFill>
                  <a:schemeClr val="accent1"/>
                </a:solidFill>
                <a:latin typeface="+mj-lt"/>
              </a:rPr>
              <a:t>tax and VAT regime</a:t>
            </a:r>
            <a:r>
              <a:rPr lang="en-US" sz="1600" dirty="0">
                <a:solidFill>
                  <a:srgbClr val="747474"/>
                </a:solidFill>
                <a:latin typeface="+mj-lt"/>
              </a:rPr>
              <a:t>, that takes into account the complexity of the payment chain, the variety of business models that it includes and the importance of the sector for the wider economy.  </a:t>
            </a:r>
          </a:p>
          <a:p>
            <a:pPr algn="just">
              <a:lnSpc>
                <a:spcPct val="150000"/>
              </a:lnSpc>
              <a:buFont typeface="Wingdings" panose="05000000000000000000" pitchFamily="2" charset="2"/>
              <a:buChar char="ü"/>
            </a:pPr>
            <a:r>
              <a:rPr lang="en-US" sz="1600" dirty="0">
                <a:solidFill>
                  <a:schemeClr val="accent1"/>
                </a:solidFill>
                <a:latin typeface="+mj-lt"/>
              </a:rPr>
              <a:t>Access to payment systems by non-bank payment providers </a:t>
            </a:r>
            <a:r>
              <a:rPr lang="en-US" sz="1600" dirty="0">
                <a:solidFill>
                  <a:srgbClr val="747474"/>
                </a:solidFill>
                <a:latin typeface="+mj-lt"/>
              </a:rPr>
              <a:t>is fundamental at an EU level to create more payment options for consumers and businesses. </a:t>
            </a:r>
          </a:p>
          <a:p>
            <a:pPr algn="just">
              <a:lnSpc>
                <a:spcPct val="150000"/>
              </a:lnSpc>
              <a:buFont typeface="Wingdings" panose="05000000000000000000" pitchFamily="2" charset="2"/>
              <a:buChar char="ü"/>
            </a:pPr>
            <a:r>
              <a:rPr lang="en-US" sz="1600" dirty="0">
                <a:solidFill>
                  <a:srgbClr val="747474"/>
                </a:solidFill>
                <a:latin typeface="+mj-lt"/>
              </a:rPr>
              <a:t>A balanced approach to </a:t>
            </a:r>
            <a:r>
              <a:rPr lang="en-US" sz="1600" dirty="0">
                <a:solidFill>
                  <a:schemeClr val="accent1"/>
                </a:solidFill>
                <a:latin typeface="+mj-lt"/>
              </a:rPr>
              <a:t>data protection and the use of data</a:t>
            </a:r>
            <a:r>
              <a:rPr lang="en-US" sz="1600" dirty="0">
                <a:solidFill>
                  <a:srgbClr val="747474"/>
                </a:solidFill>
                <a:latin typeface="+mj-lt"/>
              </a:rPr>
              <a:t>, which should take into account the benefits of AI such as combatting fraud and AML, as well as the existing legal framework for payment providers.</a:t>
            </a:r>
          </a:p>
        </p:txBody>
      </p:sp>
    </p:spTree>
    <p:extLst>
      <p:ext uri="{BB962C8B-B14F-4D97-AF65-F5344CB8AC3E}">
        <p14:creationId xmlns:p14="http://schemas.microsoft.com/office/powerpoint/2010/main" val="266366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B5515B-BA8E-4BA3-8D5C-73B4C05CF893}"/>
              </a:ext>
            </a:extLst>
          </p:cNvPr>
          <p:cNvSpPr>
            <a:spLocks noGrp="1"/>
          </p:cNvSpPr>
          <p:nvPr>
            <p:ph type="ftr" sz="quarter" idx="10"/>
          </p:nvPr>
        </p:nvSpPr>
        <p:spPr/>
        <p:txBody>
          <a:bodyPr/>
          <a:lstStyle/>
          <a:p>
            <a:r>
              <a:rPr lang="en-GB" dirty="0"/>
              <a:t>EPIF General Presentation</a:t>
            </a:r>
            <a:endParaRPr lang="en-US" dirty="0"/>
          </a:p>
        </p:txBody>
      </p:sp>
      <p:sp>
        <p:nvSpPr>
          <p:cNvPr id="4" name="Slide Number Placeholder 3">
            <a:extLst>
              <a:ext uri="{FF2B5EF4-FFF2-40B4-BE49-F238E27FC236}">
                <a16:creationId xmlns:a16="http://schemas.microsoft.com/office/drawing/2014/main" id="{BF940063-4362-4600-B4F0-5E0260E3F7CE}"/>
              </a:ext>
            </a:extLst>
          </p:cNvPr>
          <p:cNvSpPr>
            <a:spLocks noGrp="1"/>
          </p:cNvSpPr>
          <p:nvPr>
            <p:ph type="sldNum" sz="quarter" idx="11"/>
          </p:nvPr>
        </p:nvSpPr>
        <p:spPr/>
        <p:txBody>
          <a:bodyPr/>
          <a:lstStyle/>
          <a:p>
            <a:fld id="{75A4F164-3A46-4CEE-A25C-CA523D5E42F3}" type="slidenum">
              <a:rPr lang="en-US" smtClean="0"/>
              <a:pPr/>
              <a:t>7</a:t>
            </a:fld>
            <a:endParaRPr lang="en-US" dirty="0"/>
          </a:p>
        </p:txBody>
      </p:sp>
      <p:sp>
        <p:nvSpPr>
          <p:cNvPr id="6" name="Title 5">
            <a:extLst>
              <a:ext uri="{FF2B5EF4-FFF2-40B4-BE49-F238E27FC236}">
                <a16:creationId xmlns:a16="http://schemas.microsoft.com/office/drawing/2014/main" id="{539523CE-2BE4-4CDD-AD84-E34539CA0AE9}"/>
              </a:ext>
            </a:extLst>
          </p:cNvPr>
          <p:cNvSpPr>
            <a:spLocks noGrp="1"/>
          </p:cNvSpPr>
          <p:nvPr>
            <p:ph type="title"/>
          </p:nvPr>
        </p:nvSpPr>
        <p:spPr>
          <a:xfrm>
            <a:off x="3362434" y="962556"/>
            <a:ext cx="6842040" cy="369000"/>
          </a:xfrm>
        </p:spPr>
        <p:txBody>
          <a:bodyPr/>
          <a:lstStyle/>
          <a:p>
            <a:r>
              <a:rPr lang="en-GB" dirty="0"/>
              <a:t>Effective Resourcing and Capability</a:t>
            </a:r>
          </a:p>
        </p:txBody>
      </p:sp>
      <p:sp>
        <p:nvSpPr>
          <p:cNvPr id="7" name="Text Placeholder 6">
            <a:extLst>
              <a:ext uri="{FF2B5EF4-FFF2-40B4-BE49-F238E27FC236}">
                <a16:creationId xmlns:a16="http://schemas.microsoft.com/office/drawing/2014/main" id="{113F7887-A53C-4C87-A684-36511DD20EB4}"/>
              </a:ext>
            </a:extLst>
          </p:cNvPr>
          <p:cNvSpPr>
            <a:spLocks noGrp="1"/>
          </p:cNvSpPr>
          <p:nvPr>
            <p:ph type="body" idx="1"/>
          </p:nvPr>
        </p:nvSpPr>
        <p:spPr>
          <a:xfrm>
            <a:off x="1728625" y="2010461"/>
            <a:ext cx="8795602" cy="3509805"/>
          </a:xfrm>
        </p:spPr>
        <p:txBody>
          <a:bodyPr/>
          <a:lstStyle/>
          <a:p>
            <a:endParaRPr lang="en-GB" dirty="0"/>
          </a:p>
          <a:p>
            <a:pPr lvl="1">
              <a:lnSpc>
                <a:spcPct val="150000"/>
              </a:lnSpc>
              <a:buFont typeface="Wingdings" panose="05000000000000000000" pitchFamily="2" charset="2"/>
              <a:buChar char="ü"/>
            </a:pPr>
            <a:r>
              <a:rPr lang="en-GB" sz="1400" b="0" dirty="0"/>
              <a:t>Clear </a:t>
            </a:r>
            <a:r>
              <a:rPr lang="en-GB" sz="1400" b="0" dirty="0">
                <a:solidFill>
                  <a:schemeClr val="accent1"/>
                </a:solidFill>
              </a:rPr>
              <a:t>governance structure </a:t>
            </a:r>
            <a:r>
              <a:rPr lang="en-GB" sz="1400" b="0" dirty="0"/>
              <a:t>&amp; legal status</a:t>
            </a:r>
            <a:endParaRPr lang="en-US" sz="1400" b="0" dirty="0"/>
          </a:p>
          <a:p>
            <a:pPr lvl="1">
              <a:lnSpc>
                <a:spcPct val="150000"/>
              </a:lnSpc>
              <a:buFont typeface="Wingdings" panose="05000000000000000000" pitchFamily="2" charset="2"/>
              <a:buChar char="ü"/>
            </a:pPr>
            <a:r>
              <a:rPr lang="en-GB" sz="1400" b="0" dirty="0"/>
              <a:t>Broad &amp; representative </a:t>
            </a:r>
            <a:r>
              <a:rPr lang="en-GB" sz="1400" b="0" dirty="0">
                <a:solidFill>
                  <a:schemeClr val="accent1"/>
                </a:solidFill>
              </a:rPr>
              <a:t>membership</a:t>
            </a:r>
          </a:p>
          <a:p>
            <a:pPr lvl="1">
              <a:lnSpc>
                <a:spcPct val="150000"/>
              </a:lnSpc>
              <a:buFont typeface="Wingdings" panose="05000000000000000000" pitchFamily="2" charset="2"/>
              <a:buChar char="ü"/>
            </a:pPr>
            <a:r>
              <a:rPr lang="en-GB" sz="1400" b="0" dirty="0"/>
              <a:t>Clear </a:t>
            </a:r>
            <a:r>
              <a:rPr lang="en-GB" sz="1400" b="0" dirty="0">
                <a:solidFill>
                  <a:schemeClr val="accent1"/>
                </a:solidFill>
              </a:rPr>
              <a:t>identity</a:t>
            </a:r>
            <a:r>
              <a:rPr lang="en-GB" sz="1400" b="0" dirty="0"/>
              <a:t>, recognition by peer Associations &amp; visibility</a:t>
            </a:r>
          </a:p>
          <a:p>
            <a:pPr lvl="1">
              <a:lnSpc>
                <a:spcPct val="150000"/>
              </a:lnSpc>
              <a:buFont typeface="Wingdings" panose="05000000000000000000" pitchFamily="2" charset="2"/>
              <a:buChar char="ü"/>
            </a:pPr>
            <a:r>
              <a:rPr lang="en-GB" sz="1400" b="0" dirty="0">
                <a:solidFill>
                  <a:schemeClr val="accent1"/>
                </a:solidFill>
              </a:rPr>
              <a:t>Offices </a:t>
            </a:r>
            <a:r>
              <a:rPr lang="en-GB" sz="1400" b="0" dirty="0"/>
              <a:t>in Brussels</a:t>
            </a:r>
          </a:p>
          <a:p>
            <a:pPr lvl="1">
              <a:lnSpc>
                <a:spcPct val="150000"/>
              </a:lnSpc>
              <a:buFont typeface="Wingdings" panose="05000000000000000000" pitchFamily="2" charset="2"/>
              <a:buChar char="ü"/>
            </a:pPr>
            <a:r>
              <a:rPr lang="en-US" sz="1400" b="0" dirty="0"/>
              <a:t>Dedicated </a:t>
            </a:r>
            <a:r>
              <a:rPr lang="en-US" sz="1400" b="0" dirty="0">
                <a:solidFill>
                  <a:schemeClr val="accent1"/>
                </a:solidFill>
              </a:rPr>
              <a:t>staff</a:t>
            </a:r>
            <a:r>
              <a:rPr lang="en-US" sz="1400" b="0" dirty="0"/>
              <a:t>, and elected </a:t>
            </a:r>
            <a:r>
              <a:rPr lang="en-US" sz="1400" b="0" dirty="0">
                <a:solidFill>
                  <a:schemeClr val="accent1"/>
                </a:solidFill>
              </a:rPr>
              <a:t>Chair</a:t>
            </a:r>
          </a:p>
          <a:p>
            <a:pPr lvl="1">
              <a:lnSpc>
                <a:spcPct val="150000"/>
              </a:lnSpc>
              <a:buFont typeface="Wingdings" panose="05000000000000000000" pitchFamily="2" charset="2"/>
              <a:buChar char="ü"/>
            </a:pPr>
            <a:r>
              <a:rPr lang="en-GB" sz="1400" b="0" dirty="0"/>
              <a:t>Active </a:t>
            </a:r>
            <a:r>
              <a:rPr lang="en-GB" sz="1400" b="0" dirty="0">
                <a:solidFill>
                  <a:schemeClr val="accent1"/>
                </a:solidFill>
              </a:rPr>
              <a:t>working committees </a:t>
            </a:r>
            <a:r>
              <a:rPr lang="en-GB" sz="1400" b="0" dirty="0"/>
              <a:t>for its members</a:t>
            </a:r>
          </a:p>
          <a:p>
            <a:pPr lvl="1">
              <a:lnSpc>
                <a:spcPct val="150000"/>
              </a:lnSpc>
              <a:buFont typeface="Wingdings" panose="05000000000000000000" pitchFamily="2" charset="2"/>
              <a:buChar char="ü"/>
            </a:pPr>
            <a:r>
              <a:rPr lang="en-GB" sz="1400" b="0" dirty="0"/>
              <a:t>Membership and active participation in all relevant </a:t>
            </a:r>
            <a:r>
              <a:rPr lang="en-GB" sz="1400" b="0" dirty="0">
                <a:solidFill>
                  <a:schemeClr val="accent6"/>
                </a:solidFill>
              </a:rPr>
              <a:t>standard setting bodies</a:t>
            </a:r>
          </a:p>
          <a:p>
            <a:pPr lvl="1">
              <a:lnSpc>
                <a:spcPct val="150000"/>
              </a:lnSpc>
              <a:buFont typeface="Wingdings" panose="05000000000000000000" pitchFamily="2" charset="2"/>
              <a:buChar char="ü"/>
            </a:pPr>
            <a:r>
              <a:rPr lang="en-GB" sz="1400" b="0" dirty="0"/>
              <a:t>An EU </a:t>
            </a:r>
            <a:r>
              <a:rPr lang="en-GB" sz="1400" b="0" dirty="0">
                <a:solidFill>
                  <a:schemeClr val="accent1"/>
                </a:solidFill>
              </a:rPr>
              <a:t>Public Affairs strategy</a:t>
            </a:r>
            <a:r>
              <a:rPr lang="en-GB" sz="1400" b="0" dirty="0"/>
              <a:t>: intelligence, analysis, strategy execution, and contact programs</a:t>
            </a:r>
          </a:p>
          <a:p>
            <a:pPr marL="0" lvl="1" indent="0">
              <a:lnSpc>
                <a:spcPct val="150000"/>
              </a:lnSpc>
              <a:buNone/>
            </a:pPr>
            <a:endParaRPr lang="en-GB" sz="1400" b="0" dirty="0"/>
          </a:p>
        </p:txBody>
      </p:sp>
      <p:sp>
        <p:nvSpPr>
          <p:cNvPr id="8" name="Text Placeholder 6">
            <a:extLst>
              <a:ext uri="{FF2B5EF4-FFF2-40B4-BE49-F238E27FC236}">
                <a16:creationId xmlns:a16="http://schemas.microsoft.com/office/drawing/2014/main" id="{57217558-4177-4AFD-819D-C94377E45D6F}"/>
              </a:ext>
            </a:extLst>
          </p:cNvPr>
          <p:cNvSpPr>
            <a:spLocks noGrp="1"/>
          </p:cNvSpPr>
          <p:nvPr>
            <p:ph type="body" idx="1"/>
          </p:nvPr>
        </p:nvSpPr>
        <p:spPr>
          <a:xfrm>
            <a:off x="1866648" y="2010462"/>
            <a:ext cx="2856240" cy="461520"/>
          </a:xfrm>
        </p:spPr>
        <p:txBody>
          <a:bodyPr/>
          <a:lstStyle/>
          <a:p>
            <a:r>
              <a:rPr lang="en-GB" sz="1400" dirty="0">
                <a:solidFill>
                  <a:srgbClr val="747474"/>
                </a:solidFill>
                <a:latin typeface="+mn-lt"/>
              </a:rPr>
              <a:t>EPIF is based on:</a:t>
            </a:r>
          </a:p>
        </p:txBody>
      </p:sp>
    </p:spTree>
    <p:extLst>
      <p:ext uri="{BB962C8B-B14F-4D97-AF65-F5344CB8AC3E}">
        <p14:creationId xmlns:p14="http://schemas.microsoft.com/office/powerpoint/2010/main" val="344259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B5515B-BA8E-4BA3-8D5C-73B4C05CF893}"/>
              </a:ext>
            </a:extLst>
          </p:cNvPr>
          <p:cNvSpPr>
            <a:spLocks noGrp="1"/>
          </p:cNvSpPr>
          <p:nvPr>
            <p:ph type="ftr" sz="quarter" idx="10"/>
          </p:nvPr>
        </p:nvSpPr>
        <p:spPr/>
        <p:txBody>
          <a:bodyPr/>
          <a:lstStyle/>
          <a:p>
            <a:r>
              <a:rPr lang="en-GB" dirty="0"/>
              <a:t>EPIF General Presentation</a:t>
            </a:r>
            <a:endParaRPr lang="en-US" dirty="0"/>
          </a:p>
        </p:txBody>
      </p:sp>
      <p:sp>
        <p:nvSpPr>
          <p:cNvPr id="4" name="Slide Number Placeholder 3">
            <a:extLst>
              <a:ext uri="{FF2B5EF4-FFF2-40B4-BE49-F238E27FC236}">
                <a16:creationId xmlns:a16="http://schemas.microsoft.com/office/drawing/2014/main" id="{BF940063-4362-4600-B4F0-5E0260E3F7CE}"/>
              </a:ext>
            </a:extLst>
          </p:cNvPr>
          <p:cNvSpPr>
            <a:spLocks noGrp="1"/>
          </p:cNvSpPr>
          <p:nvPr>
            <p:ph type="sldNum" sz="quarter" idx="11"/>
          </p:nvPr>
        </p:nvSpPr>
        <p:spPr/>
        <p:txBody>
          <a:bodyPr/>
          <a:lstStyle/>
          <a:p>
            <a:fld id="{75A4F164-3A46-4CEE-A25C-CA523D5E42F3}" type="slidenum">
              <a:rPr lang="en-US" smtClean="0"/>
              <a:pPr/>
              <a:t>8</a:t>
            </a:fld>
            <a:endParaRPr lang="en-US" dirty="0"/>
          </a:p>
        </p:txBody>
      </p:sp>
      <p:sp>
        <p:nvSpPr>
          <p:cNvPr id="6" name="Title 5">
            <a:extLst>
              <a:ext uri="{FF2B5EF4-FFF2-40B4-BE49-F238E27FC236}">
                <a16:creationId xmlns:a16="http://schemas.microsoft.com/office/drawing/2014/main" id="{539523CE-2BE4-4CDD-AD84-E34539CA0AE9}"/>
              </a:ext>
            </a:extLst>
          </p:cNvPr>
          <p:cNvSpPr>
            <a:spLocks noGrp="1"/>
          </p:cNvSpPr>
          <p:nvPr>
            <p:ph type="title"/>
          </p:nvPr>
        </p:nvSpPr>
        <p:spPr>
          <a:xfrm>
            <a:off x="2803466" y="601663"/>
            <a:ext cx="6842040" cy="369000"/>
          </a:xfrm>
        </p:spPr>
        <p:txBody>
          <a:bodyPr/>
          <a:lstStyle/>
          <a:p>
            <a:pPr algn="ctr"/>
            <a:r>
              <a:rPr lang="en-GB" dirty="0"/>
              <a:t>EPIF membership structure</a:t>
            </a:r>
          </a:p>
        </p:txBody>
      </p:sp>
      <p:sp>
        <p:nvSpPr>
          <p:cNvPr id="7" name="Text Placeholder 6">
            <a:extLst>
              <a:ext uri="{FF2B5EF4-FFF2-40B4-BE49-F238E27FC236}">
                <a16:creationId xmlns:a16="http://schemas.microsoft.com/office/drawing/2014/main" id="{113F7887-A53C-4C87-A684-36511DD20EB4}"/>
              </a:ext>
            </a:extLst>
          </p:cNvPr>
          <p:cNvSpPr>
            <a:spLocks noGrp="1"/>
          </p:cNvSpPr>
          <p:nvPr>
            <p:ph type="body" idx="1"/>
          </p:nvPr>
        </p:nvSpPr>
        <p:spPr>
          <a:xfrm>
            <a:off x="2576119" y="2103153"/>
            <a:ext cx="6254359" cy="3571237"/>
          </a:xfrm>
        </p:spPr>
        <p:txBody>
          <a:bodyPr/>
          <a:lstStyle/>
          <a:p>
            <a:pPr algn="just"/>
            <a:endParaRPr lang="en-GB" dirty="0"/>
          </a:p>
          <a:p>
            <a:pPr lvl="1" algn="just">
              <a:lnSpc>
                <a:spcPct val="150000"/>
              </a:lnSpc>
              <a:buFont typeface="Wingdings" panose="05000000000000000000" pitchFamily="2" charset="2"/>
              <a:buChar char="ü"/>
            </a:pPr>
            <a:r>
              <a:rPr lang="en-GB" sz="1400" b="0" dirty="0">
                <a:solidFill>
                  <a:schemeClr val="tx2"/>
                </a:solidFill>
              </a:rPr>
              <a:t>Representation on the </a:t>
            </a:r>
            <a:r>
              <a:rPr lang="en-GB" sz="1400" b="0" dirty="0">
                <a:solidFill>
                  <a:schemeClr val="accent1"/>
                </a:solidFill>
              </a:rPr>
              <a:t>Executive Board and General Assembly</a:t>
            </a:r>
          </a:p>
          <a:p>
            <a:pPr lvl="1" algn="just">
              <a:lnSpc>
                <a:spcPct val="150000"/>
              </a:lnSpc>
              <a:buFont typeface="Wingdings" panose="05000000000000000000" pitchFamily="2" charset="2"/>
              <a:buChar char="ü"/>
            </a:pPr>
            <a:r>
              <a:rPr lang="en-GB" sz="1400" b="0" dirty="0">
                <a:solidFill>
                  <a:schemeClr val="tx2"/>
                </a:solidFill>
              </a:rPr>
              <a:t>Representation on EPIF Committees</a:t>
            </a:r>
          </a:p>
          <a:p>
            <a:pPr lvl="1" algn="just">
              <a:lnSpc>
                <a:spcPct val="150000"/>
              </a:lnSpc>
              <a:buFont typeface="Wingdings" panose="05000000000000000000" pitchFamily="2" charset="2"/>
              <a:buChar char="ü"/>
            </a:pPr>
            <a:r>
              <a:rPr lang="en-GB" sz="1400" b="0" dirty="0">
                <a:solidFill>
                  <a:schemeClr val="tx2"/>
                </a:solidFill>
              </a:rPr>
              <a:t>Contribution to </a:t>
            </a:r>
            <a:r>
              <a:rPr lang="en-GB" sz="1400" b="0" dirty="0">
                <a:solidFill>
                  <a:schemeClr val="accent1"/>
                </a:solidFill>
              </a:rPr>
              <a:t>position papers </a:t>
            </a:r>
            <a:r>
              <a:rPr lang="en-GB" sz="1400" b="0" dirty="0">
                <a:solidFill>
                  <a:schemeClr val="tx2"/>
                </a:solidFill>
              </a:rPr>
              <a:t>and </a:t>
            </a:r>
            <a:r>
              <a:rPr lang="en-GB" sz="1400" b="0" dirty="0">
                <a:solidFill>
                  <a:schemeClr val="accent1"/>
                </a:solidFill>
              </a:rPr>
              <a:t>official documents</a:t>
            </a:r>
          </a:p>
          <a:p>
            <a:pPr lvl="1" algn="just">
              <a:lnSpc>
                <a:spcPct val="150000"/>
              </a:lnSpc>
              <a:buFont typeface="Wingdings" panose="05000000000000000000" pitchFamily="2" charset="2"/>
              <a:buChar char="ü"/>
            </a:pPr>
            <a:r>
              <a:rPr lang="en-GB" sz="1400" b="0" dirty="0">
                <a:solidFill>
                  <a:schemeClr val="tx2"/>
                </a:solidFill>
              </a:rPr>
              <a:t>Receive </a:t>
            </a:r>
            <a:r>
              <a:rPr lang="en-GB" sz="1400" b="0" dirty="0">
                <a:solidFill>
                  <a:schemeClr val="accent1"/>
                </a:solidFill>
              </a:rPr>
              <a:t>EPC</a:t>
            </a:r>
            <a:r>
              <a:rPr lang="en-GB" sz="1400" b="0" dirty="0">
                <a:solidFill>
                  <a:schemeClr val="tx2"/>
                </a:solidFill>
              </a:rPr>
              <a:t> and </a:t>
            </a:r>
            <a:r>
              <a:rPr lang="en-GB" sz="1400" b="0" dirty="0">
                <a:solidFill>
                  <a:schemeClr val="accent1"/>
                </a:solidFill>
              </a:rPr>
              <a:t>ERPB </a:t>
            </a:r>
            <a:r>
              <a:rPr lang="en-GB" sz="1400" b="0" dirty="0">
                <a:solidFill>
                  <a:schemeClr val="tx2"/>
                </a:solidFill>
              </a:rPr>
              <a:t>documentation </a:t>
            </a:r>
          </a:p>
          <a:p>
            <a:pPr lvl="1" algn="just">
              <a:lnSpc>
                <a:spcPct val="150000"/>
              </a:lnSpc>
              <a:buFont typeface="Wingdings" panose="05000000000000000000" pitchFamily="2" charset="2"/>
              <a:buChar char="ü"/>
            </a:pPr>
            <a:r>
              <a:rPr lang="en-GB" sz="1400" b="0" dirty="0">
                <a:solidFill>
                  <a:schemeClr val="tx2"/>
                </a:solidFill>
              </a:rPr>
              <a:t>Receive </a:t>
            </a:r>
            <a:r>
              <a:rPr lang="en-GB" sz="1400" b="0" dirty="0">
                <a:solidFill>
                  <a:schemeClr val="accent1"/>
                </a:solidFill>
              </a:rPr>
              <a:t>ad hoc </a:t>
            </a:r>
            <a:r>
              <a:rPr lang="en-GB" sz="1400" b="0" dirty="0">
                <a:solidFill>
                  <a:schemeClr val="tx2"/>
                </a:solidFill>
              </a:rPr>
              <a:t>and </a:t>
            </a:r>
            <a:r>
              <a:rPr lang="en-GB" sz="1400" b="0" dirty="0">
                <a:solidFill>
                  <a:schemeClr val="accent1"/>
                </a:solidFill>
              </a:rPr>
              <a:t>daily regulatory </a:t>
            </a:r>
            <a:r>
              <a:rPr lang="en-GB" sz="1400" b="0" dirty="0">
                <a:solidFill>
                  <a:schemeClr val="tx2"/>
                </a:solidFill>
              </a:rPr>
              <a:t>updates</a:t>
            </a:r>
            <a:endParaRPr lang="en-GB" sz="1400" dirty="0"/>
          </a:p>
        </p:txBody>
      </p:sp>
      <p:sp>
        <p:nvSpPr>
          <p:cNvPr id="8" name="Text Placeholder 6">
            <a:extLst>
              <a:ext uri="{FF2B5EF4-FFF2-40B4-BE49-F238E27FC236}">
                <a16:creationId xmlns:a16="http://schemas.microsoft.com/office/drawing/2014/main" id="{57217558-4177-4AFD-819D-C94377E45D6F}"/>
              </a:ext>
            </a:extLst>
          </p:cNvPr>
          <p:cNvSpPr>
            <a:spLocks noGrp="1"/>
          </p:cNvSpPr>
          <p:nvPr>
            <p:ph type="body" idx="1"/>
          </p:nvPr>
        </p:nvSpPr>
        <p:spPr>
          <a:xfrm>
            <a:off x="1707229" y="1712381"/>
            <a:ext cx="5610187" cy="781544"/>
          </a:xfrm>
        </p:spPr>
        <p:txBody>
          <a:bodyPr/>
          <a:lstStyle/>
          <a:p>
            <a:r>
              <a:rPr lang="en-GB" sz="1400" dirty="0">
                <a:solidFill>
                  <a:schemeClr val="tx2"/>
                </a:solidFill>
                <a:latin typeface="+mn-lt"/>
              </a:rPr>
              <a:t>All members are entitled to the following services: </a:t>
            </a:r>
          </a:p>
        </p:txBody>
      </p:sp>
    </p:spTree>
    <p:extLst>
      <p:ext uri="{BB962C8B-B14F-4D97-AF65-F5344CB8AC3E}">
        <p14:creationId xmlns:p14="http://schemas.microsoft.com/office/powerpoint/2010/main" val="195580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B5515B-BA8E-4BA3-8D5C-73B4C05CF893}"/>
              </a:ext>
            </a:extLst>
          </p:cNvPr>
          <p:cNvSpPr>
            <a:spLocks noGrp="1"/>
          </p:cNvSpPr>
          <p:nvPr>
            <p:ph type="ftr" sz="quarter" idx="10"/>
          </p:nvPr>
        </p:nvSpPr>
        <p:spPr/>
        <p:txBody>
          <a:bodyPr/>
          <a:lstStyle/>
          <a:p>
            <a:r>
              <a:rPr lang="en-GB" dirty="0"/>
              <a:t>EPIF General Presentation</a:t>
            </a:r>
            <a:endParaRPr lang="en-US" dirty="0"/>
          </a:p>
        </p:txBody>
      </p:sp>
      <p:sp>
        <p:nvSpPr>
          <p:cNvPr id="4" name="Slide Number Placeholder 3">
            <a:extLst>
              <a:ext uri="{FF2B5EF4-FFF2-40B4-BE49-F238E27FC236}">
                <a16:creationId xmlns:a16="http://schemas.microsoft.com/office/drawing/2014/main" id="{BF940063-4362-4600-B4F0-5E0260E3F7CE}"/>
              </a:ext>
            </a:extLst>
          </p:cNvPr>
          <p:cNvSpPr>
            <a:spLocks noGrp="1"/>
          </p:cNvSpPr>
          <p:nvPr>
            <p:ph type="sldNum" sz="quarter" idx="11"/>
          </p:nvPr>
        </p:nvSpPr>
        <p:spPr/>
        <p:txBody>
          <a:bodyPr/>
          <a:lstStyle/>
          <a:p>
            <a:fld id="{75A4F164-3A46-4CEE-A25C-CA523D5E42F3}" type="slidenum">
              <a:rPr lang="en-US" smtClean="0"/>
              <a:pPr/>
              <a:t>9</a:t>
            </a:fld>
            <a:endParaRPr lang="en-US" dirty="0"/>
          </a:p>
        </p:txBody>
      </p:sp>
      <p:sp>
        <p:nvSpPr>
          <p:cNvPr id="6" name="Title 5">
            <a:extLst>
              <a:ext uri="{FF2B5EF4-FFF2-40B4-BE49-F238E27FC236}">
                <a16:creationId xmlns:a16="http://schemas.microsoft.com/office/drawing/2014/main" id="{539523CE-2BE4-4CDD-AD84-E34539CA0AE9}"/>
              </a:ext>
            </a:extLst>
          </p:cNvPr>
          <p:cNvSpPr>
            <a:spLocks noGrp="1"/>
          </p:cNvSpPr>
          <p:nvPr>
            <p:ph type="title"/>
          </p:nvPr>
        </p:nvSpPr>
        <p:spPr>
          <a:xfrm>
            <a:off x="4069800" y="540000"/>
            <a:ext cx="6842040" cy="369000"/>
          </a:xfrm>
        </p:spPr>
        <p:txBody>
          <a:bodyPr/>
          <a:lstStyle/>
          <a:p>
            <a:r>
              <a:rPr lang="en-GB" dirty="0"/>
              <a:t>Governance Structure</a:t>
            </a:r>
          </a:p>
        </p:txBody>
      </p:sp>
      <p:sp>
        <p:nvSpPr>
          <p:cNvPr id="7" name="Text Placeholder 6">
            <a:extLst>
              <a:ext uri="{FF2B5EF4-FFF2-40B4-BE49-F238E27FC236}">
                <a16:creationId xmlns:a16="http://schemas.microsoft.com/office/drawing/2014/main" id="{113F7887-A53C-4C87-A684-36511DD20EB4}"/>
              </a:ext>
            </a:extLst>
          </p:cNvPr>
          <p:cNvSpPr>
            <a:spLocks noGrp="1"/>
          </p:cNvSpPr>
          <p:nvPr>
            <p:ph type="body" idx="1"/>
          </p:nvPr>
        </p:nvSpPr>
        <p:spPr>
          <a:xfrm>
            <a:off x="7242288" y="1391145"/>
            <a:ext cx="4145280" cy="4203493"/>
          </a:xfrm>
        </p:spPr>
        <p:txBody>
          <a:bodyPr/>
          <a:lstStyle/>
          <a:p>
            <a:endParaRPr lang="en-GB" dirty="0">
              <a:latin typeface="+mn-lt"/>
            </a:endParaRPr>
          </a:p>
          <a:p>
            <a:pPr lvl="1">
              <a:lnSpc>
                <a:spcPct val="150000"/>
              </a:lnSpc>
              <a:buFont typeface="Wingdings" panose="05000000000000000000" pitchFamily="2" charset="2"/>
              <a:buChar char="ü"/>
            </a:pPr>
            <a:r>
              <a:rPr lang="en-GB" sz="1400" b="0" dirty="0">
                <a:solidFill>
                  <a:schemeClr val="tx2"/>
                </a:solidFill>
              </a:rPr>
              <a:t>General Assembly</a:t>
            </a:r>
          </a:p>
          <a:p>
            <a:pPr lvl="1">
              <a:lnSpc>
                <a:spcPct val="150000"/>
              </a:lnSpc>
              <a:buFont typeface="Wingdings" panose="05000000000000000000" pitchFamily="2" charset="2"/>
              <a:buChar char="ü"/>
            </a:pPr>
            <a:r>
              <a:rPr lang="en-GB" sz="1400" b="0" dirty="0">
                <a:solidFill>
                  <a:schemeClr val="tx2"/>
                </a:solidFill>
              </a:rPr>
              <a:t>Executive Board</a:t>
            </a:r>
          </a:p>
          <a:p>
            <a:pPr lvl="1">
              <a:lnSpc>
                <a:spcPct val="150000"/>
              </a:lnSpc>
              <a:buFont typeface="Wingdings" panose="05000000000000000000" pitchFamily="2" charset="2"/>
              <a:buChar char="ü"/>
            </a:pPr>
            <a:r>
              <a:rPr lang="en-GB" sz="1400" b="0" dirty="0">
                <a:solidFill>
                  <a:schemeClr val="tx2"/>
                </a:solidFill>
              </a:rPr>
              <a:t>Technical Committee meeting</a:t>
            </a:r>
          </a:p>
          <a:p>
            <a:pPr marL="1200150" lvl="2" indent="-285750">
              <a:lnSpc>
                <a:spcPct val="150000"/>
              </a:lnSpc>
              <a:buFont typeface="Wingdings" panose="05000000000000000000" pitchFamily="2" charset="2"/>
              <a:buChar char="ü"/>
            </a:pPr>
            <a:r>
              <a:rPr lang="en-GB" sz="1400" dirty="0">
                <a:solidFill>
                  <a:schemeClr val="tx2"/>
                </a:solidFill>
              </a:rPr>
              <a:t>Task Forces</a:t>
            </a:r>
          </a:p>
          <a:p>
            <a:pPr lvl="1">
              <a:lnSpc>
                <a:spcPct val="150000"/>
              </a:lnSpc>
              <a:buFont typeface="Wingdings" panose="05000000000000000000" pitchFamily="2" charset="2"/>
              <a:buChar char="ü"/>
            </a:pPr>
            <a:r>
              <a:rPr lang="en-GB" sz="1400" b="0" dirty="0">
                <a:solidFill>
                  <a:schemeClr val="tx2"/>
                </a:solidFill>
              </a:rPr>
              <a:t>External Representatives (ERPB &amp; EPC)</a:t>
            </a:r>
          </a:p>
          <a:p>
            <a:pPr lvl="1">
              <a:lnSpc>
                <a:spcPct val="150000"/>
              </a:lnSpc>
              <a:buFont typeface="Wingdings" panose="05000000000000000000" pitchFamily="2" charset="2"/>
              <a:buChar char="ü"/>
            </a:pPr>
            <a:r>
              <a:rPr lang="en-GB" sz="1400" b="0" dirty="0">
                <a:solidFill>
                  <a:schemeClr val="tx2"/>
                </a:solidFill>
              </a:rPr>
              <a:t>Outsourced Secretariat and Support</a:t>
            </a:r>
          </a:p>
          <a:p>
            <a:pPr marL="0" lvl="1" indent="0">
              <a:lnSpc>
                <a:spcPct val="150000"/>
              </a:lnSpc>
              <a:buNone/>
            </a:pPr>
            <a:endParaRPr lang="en-GB" sz="1400" dirty="0"/>
          </a:p>
        </p:txBody>
      </p:sp>
      <p:sp>
        <p:nvSpPr>
          <p:cNvPr id="34" name="Rounded Rectangle 33"/>
          <p:cNvSpPr/>
          <p:nvPr/>
        </p:nvSpPr>
        <p:spPr>
          <a:xfrm>
            <a:off x="1222744" y="1233156"/>
            <a:ext cx="3498112" cy="12840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err="1"/>
          </a:p>
        </p:txBody>
      </p:sp>
      <p:sp>
        <p:nvSpPr>
          <p:cNvPr id="37" name="Rounded Rectangle 36"/>
          <p:cNvSpPr/>
          <p:nvPr/>
        </p:nvSpPr>
        <p:spPr>
          <a:xfrm>
            <a:off x="1248530" y="2783961"/>
            <a:ext cx="3498112" cy="1614263"/>
          </a:xfrm>
          <a:prstGeom prst="roundRect">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err="1"/>
          </a:p>
        </p:txBody>
      </p:sp>
      <p:sp>
        <p:nvSpPr>
          <p:cNvPr id="38" name="Rounded Rectangle 37"/>
          <p:cNvSpPr/>
          <p:nvPr/>
        </p:nvSpPr>
        <p:spPr>
          <a:xfrm>
            <a:off x="1209442" y="4551763"/>
            <a:ext cx="3498112" cy="14276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err="1"/>
          </a:p>
        </p:txBody>
      </p:sp>
      <p:sp>
        <p:nvSpPr>
          <p:cNvPr id="39" name="Rectangle 38"/>
          <p:cNvSpPr/>
          <p:nvPr/>
        </p:nvSpPr>
        <p:spPr>
          <a:xfrm>
            <a:off x="1968062" y="1469382"/>
            <a:ext cx="2117919" cy="2764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General Assembly</a:t>
            </a:r>
          </a:p>
        </p:txBody>
      </p:sp>
      <p:sp>
        <p:nvSpPr>
          <p:cNvPr id="40" name="Rectangle 39"/>
          <p:cNvSpPr/>
          <p:nvPr/>
        </p:nvSpPr>
        <p:spPr>
          <a:xfrm>
            <a:off x="2081455" y="2087571"/>
            <a:ext cx="1846607" cy="27644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Executive Board</a:t>
            </a:r>
          </a:p>
        </p:txBody>
      </p:sp>
      <p:sp>
        <p:nvSpPr>
          <p:cNvPr id="41" name="Rounded Rectangle 40"/>
          <p:cNvSpPr/>
          <p:nvPr/>
        </p:nvSpPr>
        <p:spPr>
          <a:xfrm>
            <a:off x="2051338" y="5236654"/>
            <a:ext cx="1850065" cy="44656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Secretariat</a:t>
            </a:r>
          </a:p>
        </p:txBody>
      </p:sp>
      <p:sp>
        <p:nvSpPr>
          <p:cNvPr id="42" name="Rectangle 41"/>
          <p:cNvSpPr/>
          <p:nvPr/>
        </p:nvSpPr>
        <p:spPr>
          <a:xfrm>
            <a:off x="1914751" y="3188744"/>
            <a:ext cx="2130594" cy="27644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Technical Committee</a:t>
            </a:r>
          </a:p>
        </p:txBody>
      </p:sp>
      <p:sp>
        <p:nvSpPr>
          <p:cNvPr id="43" name="Rectangle 42"/>
          <p:cNvSpPr/>
          <p:nvPr/>
        </p:nvSpPr>
        <p:spPr>
          <a:xfrm>
            <a:off x="2191198" y="3888723"/>
            <a:ext cx="1577701" cy="27644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Task Forces</a:t>
            </a:r>
          </a:p>
        </p:txBody>
      </p:sp>
      <p:sp>
        <p:nvSpPr>
          <p:cNvPr id="49" name="Down Arrow 48"/>
          <p:cNvSpPr/>
          <p:nvPr/>
        </p:nvSpPr>
        <p:spPr>
          <a:xfrm>
            <a:off x="2828260" y="1796570"/>
            <a:ext cx="308345" cy="22853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cxnSp>
        <p:nvCxnSpPr>
          <p:cNvPr id="72" name="Straight Connector 71"/>
          <p:cNvCxnSpPr/>
          <p:nvPr/>
        </p:nvCxnSpPr>
        <p:spPr>
          <a:xfrm>
            <a:off x="1467293" y="2225795"/>
            <a:ext cx="351913"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 name="Straight Connector 72"/>
          <p:cNvCxnSpPr/>
          <p:nvPr/>
        </p:nvCxnSpPr>
        <p:spPr>
          <a:xfrm>
            <a:off x="4152743" y="2225795"/>
            <a:ext cx="351913"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5" name="Straight Connector 74"/>
          <p:cNvCxnSpPr/>
          <p:nvPr/>
        </p:nvCxnSpPr>
        <p:spPr>
          <a:xfrm>
            <a:off x="1470837" y="2228877"/>
            <a:ext cx="23556" cy="3365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8" name="Straight Connector 77"/>
          <p:cNvCxnSpPr/>
          <p:nvPr/>
        </p:nvCxnSpPr>
        <p:spPr>
          <a:xfrm>
            <a:off x="4481100" y="2225887"/>
            <a:ext cx="23556" cy="3365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9" name="Straight Connector 78"/>
          <p:cNvCxnSpPr/>
          <p:nvPr/>
        </p:nvCxnSpPr>
        <p:spPr>
          <a:xfrm>
            <a:off x="1494393" y="5591648"/>
            <a:ext cx="351913"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0" name="Straight Connector 79"/>
          <p:cNvCxnSpPr/>
          <p:nvPr/>
        </p:nvCxnSpPr>
        <p:spPr>
          <a:xfrm>
            <a:off x="4152743" y="5594638"/>
            <a:ext cx="351913"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5" name="Straight Arrow Connector 84"/>
          <p:cNvCxnSpPr/>
          <p:nvPr/>
        </p:nvCxnSpPr>
        <p:spPr>
          <a:xfrm>
            <a:off x="1711627" y="2228877"/>
            <a:ext cx="27814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4" name="Straight Arrow Connector 93"/>
          <p:cNvCxnSpPr/>
          <p:nvPr/>
        </p:nvCxnSpPr>
        <p:spPr>
          <a:xfrm flipH="1">
            <a:off x="3951315" y="2222205"/>
            <a:ext cx="402855"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9" name="Straight Arrow Connector 98"/>
          <p:cNvCxnSpPr/>
          <p:nvPr/>
        </p:nvCxnSpPr>
        <p:spPr>
          <a:xfrm flipH="1">
            <a:off x="4101801" y="5594638"/>
            <a:ext cx="402855"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3" name="Straight Arrow Connector 102"/>
          <p:cNvCxnSpPr/>
          <p:nvPr/>
        </p:nvCxnSpPr>
        <p:spPr>
          <a:xfrm>
            <a:off x="1643249" y="5582009"/>
            <a:ext cx="27814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6" name="Straight Connector 105"/>
          <p:cNvCxnSpPr/>
          <p:nvPr/>
        </p:nvCxnSpPr>
        <p:spPr>
          <a:xfrm>
            <a:off x="4303228" y="3264715"/>
            <a:ext cx="0" cy="20208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0" name="Straight Arrow Connector 109"/>
          <p:cNvCxnSpPr/>
          <p:nvPr/>
        </p:nvCxnSpPr>
        <p:spPr>
          <a:xfrm flipH="1">
            <a:off x="4020527" y="3264715"/>
            <a:ext cx="282701"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2" name="Straight Arrow Connector 111"/>
          <p:cNvCxnSpPr/>
          <p:nvPr/>
        </p:nvCxnSpPr>
        <p:spPr>
          <a:xfrm flipH="1">
            <a:off x="3951315" y="5299225"/>
            <a:ext cx="35191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6" name="Straight Connector 115"/>
          <p:cNvCxnSpPr/>
          <p:nvPr/>
        </p:nvCxnSpPr>
        <p:spPr>
          <a:xfrm>
            <a:off x="1643249" y="3307280"/>
            <a:ext cx="23517" cy="202236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7" name="Straight Arrow Connector 116"/>
          <p:cNvCxnSpPr/>
          <p:nvPr/>
        </p:nvCxnSpPr>
        <p:spPr>
          <a:xfrm>
            <a:off x="1627684" y="3300049"/>
            <a:ext cx="27814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p:nvPr/>
        </p:nvCxnSpPr>
        <p:spPr>
          <a:xfrm>
            <a:off x="1670683" y="5308597"/>
            <a:ext cx="351246"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23" name="Up-Down Arrow 122"/>
          <p:cNvSpPr/>
          <p:nvPr/>
        </p:nvSpPr>
        <p:spPr>
          <a:xfrm>
            <a:off x="2849523" y="2456428"/>
            <a:ext cx="276447" cy="689868"/>
          </a:xfrm>
          <a:prstGeom prst="up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err="1"/>
          </a:p>
        </p:txBody>
      </p:sp>
      <p:sp>
        <p:nvSpPr>
          <p:cNvPr id="124" name="Rectangle 123"/>
          <p:cNvSpPr/>
          <p:nvPr/>
        </p:nvSpPr>
        <p:spPr>
          <a:xfrm>
            <a:off x="191386" y="1233156"/>
            <a:ext cx="786809" cy="130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rPr>
              <a:t>Governance</a:t>
            </a:r>
          </a:p>
        </p:txBody>
      </p:sp>
      <p:sp>
        <p:nvSpPr>
          <p:cNvPr id="125" name="Rectangle 124"/>
          <p:cNvSpPr/>
          <p:nvPr/>
        </p:nvSpPr>
        <p:spPr>
          <a:xfrm>
            <a:off x="236445" y="4429621"/>
            <a:ext cx="786809" cy="130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rPr>
              <a:t>Afore Support</a:t>
            </a:r>
          </a:p>
        </p:txBody>
      </p:sp>
      <p:sp>
        <p:nvSpPr>
          <p:cNvPr id="35" name="Down Arrow 34"/>
          <p:cNvSpPr/>
          <p:nvPr/>
        </p:nvSpPr>
        <p:spPr>
          <a:xfrm>
            <a:off x="2865755" y="3536309"/>
            <a:ext cx="233697" cy="378364"/>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err="1"/>
          </a:p>
        </p:txBody>
      </p:sp>
      <p:sp>
        <p:nvSpPr>
          <p:cNvPr id="36" name="Up-Down Arrow 35"/>
          <p:cNvSpPr/>
          <p:nvPr/>
        </p:nvSpPr>
        <p:spPr>
          <a:xfrm>
            <a:off x="2820275" y="4451198"/>
            <a:ext cx="276447" cy="689868"/>
          </a:xfrm>
          <a:prstGeom prst="up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err="1"/>
          </a:p>
        </p:txBody>
      </p:sp>
      <p:sp>
        <p:nvSpPr>
          <p:cNvPr id="44" name="Rectangle 43"/>
          <p:cNvSpPr/>
          <p:nvPr/>
        </p:nvSpPr>
        <p:spPr>
          <a:xfrm>
            <a:off x="168321" y="2919577"/>
            <a:ext cx="786809" cy="130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rPr>
              <a:t>Working groups</a:t>
            </a:r>
          </a:p>
        </p:txBody>
      </p:sp>
    </p:spTree>
    <p:extLst>
      <p:ext uri="{BB962C8B-B14F-4D97-AF65-F5344CB8AC3E}">
        <p14:creationId xmlns:p14="http://schemas.microsoft.com/office/powerpoint/2010/main" val="4175834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 + bullet points">
  <a:themeElements>
    <a:clrScheme name="EPIF">
      <a:dk1>
        <a:srgbClr val="2D2D2C"/>
      </a:dk1>
      <a:lt1>
        <a:sysClr val="window" lastClr="FFFFFF"/>
      </a:lt1>
      <a:dk2>
        <a:srgbClr val="747474"/>
      </a:dk2>
      <a:lt2>
        <a:srgbClr val="FFFFFF"/>
      </a:lt2>
      <a:accent1>
        <a:srgbClr val="98BF0E"/>
      </a:accent1>
      <a:accent2>
        <a:srgbClr val="0F72B6"/>
      </a:accent2>
      <a:accent3>
        <a:srgbClr val="032C3F"/>
      </a:accent3>
      <a:accent4>
        <a:srgbClr val="9D9EA0"/>
      </a:accent4>
      <a:accent5>
        <a:srgbClr val="012D3F"/>
      </a:accent5>
      <a:accent6>
        <a:srgbClr val="98BF0E"/>
      </a:accent6>
      <a:hlink>
        <a:srgbClr val="0F72B6"/>
      </a:hlink>
      <a:folHlink>
        <a:srgbClr val="012D3F"/>
      </a:folHlink>
    </a:clrScheme>
    <a:fontScheme name="EPIF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tx1">
              <a:lumMod val="65000"/>
              <a:lumOff val="35000"/>
            </a:schemeClr>
          </a:solidFill>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4279</TotalTime>
  <Words>978</Words>
  <Application>Microsoft Office PowerPoint</Application>
  <PresentationFormat>Custom</PresentationFormat>
  <Paragraphs>143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Calibri</vt:lpstr>
      <vt:lpstr>Arial</vt:lpstr>
      <vt:lpstr>FontAwesome</vt:lpstr>
      <vt:lpstr>Wingdings</vt:lpstr>
      <vt:lpstr>slide + bullet points</vt:lpstr>
      <vt:lpstr>European Payment Institutions Federation: General Presentation</vt:lpstr>
      <vt:lpstr>About EPIF</vt:lpstr>
      <vt:lpstr>Our Members</vt:lpstr>
      <vt:lpstr>Our Mission Statement</vt:lpstr>
      <vt:lpstr>Our Policy Objectives</vt:lpstr>
      <vt:lpstr>Our Policy Priorities</vt:lpstr>
      <vt:lpstr>Effective Resourcing and Capability</vt:lpstr>
      <vt:lpstr>EPIF membership structure</vt:lpstr>
      <vt:lpstr>Governance Structure</vt:lpstr>
      <vt:lpstr>EPIF has three dedicated Task Forces </vt:lpstr>
      <vt:lpstr>Why become a member?</vt:lpstr>
      <vt:lpstr>Marketing benefits</vt:lpstr>
      <vt:lpstr>For more information</vt:lpstr>
      <vt:lpstr>promoting</vt:lpstr>
    </vt:vector>
  </TitlesOfParts>
  <Company>PresentationLoad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IDENTITY  / BRANDING</dc:title>
  <dc:creator>AECC</dc:creator>
  <dc:description>www.presentationload.com</dc:description>
  <cp:lastModifiedBy>Helena Freitas (Afore)</cp:lastModifiedBy>
  <cp:revision>2336</cp:revision>
  <cp:lastPrinted>2022-09-09T09:40:09Z</cp:lastPrinted>
  <dcterms:created xsi:type="dcterms:W3CDTF">2010-05-21T10:35:54Z</dcterms:created>
  <dcterms:modified xsi:type="dcterms:W3CDTF">2023-02-23T11:41:12Z</dcterms:modified>
</cp:coreProperties>
</file>